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6"/>
  </p:notesMasterIdLst>
  <p:sldIdLst>
    <p:sldId id="297" r:id="rId6"/>
    <p:sldId id="257" r:id="rId7"/>
    <p:sldId id="269" r:id="rId8"/>
    <p:sldId id="270" r:id="rId9"/>
    <p:sldId id="271" r:id="rId10"/>
    <p:sldId id="272" r:id="rId11"/>
    <p:sldId id="273" r:id="rId12"/>
    <p:sldId id="274" r:id="rId13"/>
    <p:sldId id="275" r:id="rId14"/>
    <p:sldId id="276" r:id="rId15"/>
    <p:sldId id="277" r:id="rId16"/>
    <p:sldId id="278" r:id="rId17"/>
    <p:sldId id="291" r:id="rId18"/>
    <p:sldId id="258" r:id="rId19"/>
    <p:sldId id="259" r:id="rId20"/>
    <p:sldId id="260" r:id="rId21"/>
    <p:sldId id="262" r:id="rId22"/>
    <p:sldId id="298" r:id="rId23"/>
    <p:sldId id="292" r:id="rId24"/>
    <p:sldId id="263" r:id="rId25"/>
    <p:sldId id="293" r:id="rId26"/>
    <p:sldId id="309" r:id="rId27"/>
    <p:sldId id="311" r:id="rId28"/>
    <p:sldId id="279" r:id="rId29"/>
    <p:sldId id="294" r:id="rId30"/>
    <p:sldId id="288" r:id="rId31"/>
    <p:sldId id="280" r:id="rId32"/>
    <p:sldId id="281" r:id="rId33"/>
    <p:sldId id="282" r:id="rId34"/>
    <p:sldId id="283" r:id="rId35"/>
    <p:sldId id="285" r:id="rId36"/>
    <p:sldId id="286" r:id="rId37"/>
    <p:sldId id="295" r:id="rId38"/>
    <p:sldId id="287" r:id="rId39"/>
    <p:sldId id="301" r:id="rId40"/>
    <p:sldId id="303" r:id="rId41"/>
    <p:sldId id="305" r:id="rId42"/>
    <p:sldId id="307" r:id="rId43"/>
    <p:sldId id="313" r:id="rId44"/>
    <p:sldId id="266"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EC365-29B0-4DDB-95B2-31CC2E1E2E39}" v="9" dt="2022-03-17T17:57:30.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is Giannoulas | Giannoulas &amp; Associates Law Firm" userId="018e2595-b6b5-4df9-9442-d6949c814c4c" providerId="ADAL" clId="{9ACEC365-29B0-4DDB-95B2-31CC2E1E2E39}"/>
    <pc:docChg chg="undo redo custSel addSld delSld modSld">
      <pc:chgData name="Fotis Giannoulas | Giannoulas &amp; Associates Law Firm" userId="018e2595-b6b5-4df9-9442-d6949c814c4c" providerId="ADAL" clId="{9ACEC365-29B0-4DDB-95B2-31CC2E1E2E39}" dt="2022-03-23T07:06:10.806" v="1531" actId="20577"/>
      <pc:docMkLst>
        <pc:docMk/>
      </pc:docMkLst>
      <pc:sldChg chg="modSp mod">
        <pc:chgData name="Fotis Giannoulas | Giannoulas &amp; Associates Law Firm" userId="018e2595-b6b5-4df9-9442-d6949c814c4c" providerId="ADAL" clId="{9ACEC365-29B0-4DDB-95B2-31CC2E1E2E39}" dt="2022-03-17T17:53:20.799" v="970" actId="20577"/>
        <pc:sldMkLst>
          <pc:docMk/>
          <pc:sldMk cId="3089312591" sldId="257"/>
        </pc:sldMkLst>
        <pc:spChg chg="mod">
          <ac:chgData name="Fotis Giannoulas | Giannoulas &amp; Associates Law Firm" userId="018e2595-b6b5-4df9-9442-d6949c814c4c" providerId="ADAL" clId="{9ACEC365-29B0-4DDB-95B2-31CC2E1E2E39}" dt="2022-03-17T17:53:20.799" v="970" actId="20577"/>
          <ac:spMkLst>
            <pc:docMk/>
            <pc:sldMk cId="3089312591" sldId="257"/>
            <ac:spMk id="2" creationId="{367F27B9-26D8-4317-B5B8-2C019BA95B4A}"/>
          </ac:spMkLst>
        </pc:spChg>
      </pc:sldChg>
      <pc:sldChg chg="modSp mod">
        <pc:chgData name="Fotis Giannoulas | Giannoulas &amp; Associates Law Firm" userId="018e2595-b6b5-4df9-9442-d6949c814c4c" providerId="ADAL" clId="{9ACEC365-29B0-4DDB-95B2-31CC2E1E2E39}" dt="2022-03-18T16:04:23.881" v="1404" actId="20577"/>
        <pc:sldMkLst>
          <pc:docMk/>
          <pc:sldMk cId="2471396151" sldId="258"/>
        </pc:sldMkLst>
        <pc:spChg chg="mod">
          <ac:chgData name="Fotis Giannoulas | Giannoulas &amp; Associates Law Firm" userId="018e2595-b6b5-4df9-9442-d6949c814c4c" providerId="ADAL" clId="{9ACEC365-29B0-4DDB-95B2-31CC2E1E2E39}" dt="2022-03-17T17:54:59.958" v="1003" actId="115"/>
          <ac:spMkLst>
            <pc:docMk/>
            <pc:sldMk cId="2471396151" sldId="258"/>
            <ac:spMk id="2" creationId="{76510506-3B05-438C-8F3B-56B94A02CF8F}"/>
          </ac:spMkLst>
        </pc:spChg>
        <pc:spChg chg="mod">
          <ac:chgData name="Fotis Giannoulas | Giannoulas &amp; Associates Law Firm" userId="018e2595-b6b5-4df9-9442-d6949c814c4c" providerId="ADAL" clId="{9ACEC365-29B0-4DDB-95B2-31CC2E1E2E39}" dt="2022-03-18T16:04:23.881" v="1404" actId="20577"/>
          <ac:spMkLst>
            <pc:docMk/>
            <pc:sldMk cId="2471396151" sldId="258"/>
            <ac:spMk id="3" creationId="{D71B2736-D6BC-4AEB-8C20-2C5F924E1AD7}"/>
          </ac:spMkLst>
        </pc:spChg>
      </pc:sldChg>
      <pc:sldChg chg="modSp mod">
        <pc:chgData name="Fotis Giannoulas | Giannoulas &amp; Associates Law Firm" userId="018e2595-b6b5-4df9-9442-d6949c814c4c" providerId="ADAL" clId="{9ACEC365-29B0-4DDB-95B2-31CC2E1E2E39}" dt="2022-03-18T16:03:57.252" v="1337" actId="20577"/>
        <pc:sldMkLst>
          <pc:docMk/>
          <pc:sldMk cId="1423985666" sldId="259"/>
        </pc:sldMkLst>
        <pc:spChg chg="mod">
          <ac:chgData name="Fotis Giannoulas | Giannoulas &amp; Associates Law Firm" userId="018e2595-b6b5-4df9-9442-d6949c814c4c" providerId="ADAL" clId="{9ACEC365-29B0-4DDB-95B2-31CC2E1E2E39}" dt="2022-03-18T16:03:57.252" v="1337" actId="20577"/>
          <ac:spMkLst>
            <pc:docMk/>
            <pc:sldMk cId="1423985666" sldId="259"/>
            <ac:spMk id="3" creationId="{F329D86E-AEA3-4CAA-8FDB-EF286B9BF868}"/>
          </ac:spMkLst>
        </pc:spChg>
      </pc:sldChg>
      <pc:sldChg chg="modSp del mod">
        <pc:chgData name="Fotis Giannoulas | Giannoulas &amp; Associates Law Firm" userId="018e2595-b6b5-4df9-9442-d6949c814c4c" providerId="ADAL" clId="{9ACEC365-29B0-4DDB-95B2-31CC2E1E2E39}" dt="2022-03-17T17:51:33.634" v="958" actId="2696"/>
        <pc:sldMkLst>
          <pc:docMk/>
          <pc:sldMk cId="2001161655" sldId="261"/>
        </pc:sldMkLst>
        <pc:spChg chg="mod">
          <ac:chgData name="Fotis Giannoulas | Giannoulas &amp; Associates Law Firm" userId="018e2595-b6b5-4df9-9442-d6949c814c4c" providerId="ADAL" clId="{9ACEC365-29B0-4DDB-95B2-31CC2E1E2E39}" dt="2022-03-14T20:33:49.755" v="530" actId="115"/>
          <ac:spMkLst>
            <pc:docMk/>
            <pc:sldMk cId="2001161655" sldId="261"/>
            <ac:spMk id="3" creationId="{D521B05D-7A05-45E9-B2D3-EF5D94BE9946}"/>
          </ac:spMkLst>
        </pc:spChg>
      </pc:sldChg>
      <pc:sldChg chg="modSp mod">
        <pc:chgData name="Fotis Giannoulas | Giannoulas &amp; Associates Law Firm" userId="018e2595-b6b5-4df9-9442-d6949c814c4c" providerId="ADAL" clId="{9ACEC365-29B0-4DDB-95B2-31CC2E1E2E39}" dt="2022-03-17T17:56:03.127" v="1017" actId="20577"/>
        <pc:sldMkLst>
          <pc:docMk/>
          <pc:sldMk cId="2596679674" sldId="262"/>
        </pc:sldMkLst>
        <pc:spChg chg="mod">
          <ac:chgData name="Fotis Giannoulas | Giannoulas &amp; Associates Law Firm" userId="018e2595-b6b5-4df9-9442-d6949c814c4c" providerId="ADAL" clId="{9ACEC365-29B0-4DDB-95B2-31CC2E1E2E39}" dt="2022-03-17T17:56:00.519" v="1015" actId="20577"/>
          <ac:spMkLst>
            <pc:docMk/>
            <pc:sldMk cId="2596679674" sldId="262"/>
            <ac:spMk id="2" creationId="{B37F6AF1-9DE6-4340-889E-A4B80112E4E1}"/>
          </ac:spMkLst>
        </pc:spChg>
        <pc:spChg chg="mod">
          <ac:chgData name="Fotis Giannoulas | Giannoulas &amp; Associates Law Firm" userId="018e2595-b6b5-4df9-9442-d6949c814c4c" providerId="ADAL" clId="{9ACEC365-29B0-4DDB-95B2-31CC2E1E2E39}" dt="2022-03-17T17:56:03.127" v="1017" actId="20577"/>
          <ac:spMkLst>
            <pc:docMk/>
            <pc:sldMk cId="2596679674" sldId="262"/>
            <ac:spMk id="3" creationId="{A62BA971-C114-4B5A-BDA3-8B7DFC2DE0E9}"/>
          </ac:spMkLst>
        </pc:spChg>
      </pc:sldChg>
      <pc:sldChg chg="modSp mod">
        <pc:chgData name="Fotis Giannoulas | Giannoulas &amp; Associates Law Firm" userId="018e2595-b6b5-4df9-9442-d6949c814c4c" providerId="ADAL" clId="{9ACEC365-29B0-4DDB-95B2-31CC2E1E2E39}" dt="2022-03-17T17:56:19.230" v="1024" actId="20577"/>
        <pc:sldMkLst>
          <pc:docMk/>
          <pc:sldMk cId="1875529934" sldId="263"/>
        </pc:sldMkLst>
        <pc:spChg chg="mod">
          <ac:chgData name="Fotis Giannoulas | Giannoulas &amp; Associates Law Firm" userId="018e2595-b6b5-4df9-9442-d6949c814c4c" providerId="ADAL" clId="{9ACEC365-29B0-4DDB-95B2-31CC2E1E2E39}" dt="2022-03-17T17:56:19.230" v="1024" actId="20577"/>
          <ac:spMkLst>
            <pc:docMk/>
            <pc:sldMk cId="1875529934" sldId="263"/>
            <ac:spMk id="2" creationId="{A9DEEF22-7F7F-4CCA-B270-80EE5B2BA018}"/>
          </ac:spMkLst>
        </pc:spChg>
      </pc:sldChg>
      <pc:sldChg chg="del">
        <pc:chgData name="Fotis Giannoulas | Giannoulas &amp; Associates Law Firm" userId="018e2595-b6b5-4df9-9442-d6949c814c4c" providerId="ADAL" clId="{9ACEC365-29B0-4DDB-95B2-31CC2E1E2E39}" dt="2022-03-17T17:57:50.778" v="1034" actId="2696"/>
        <pc:sldMkLst>
          <pc:docMk/>
          <pc:sldMk cId="1733465977" sldId="265"/>
        </pc:sldMkLst>
      </pc:sldChg>
      <pc:sldChg chg="add del">
        <pc:chgData name="Fotis Giannoulas | Giannoulas &amp; Associates Law Firm" userId="018e2595-b6b5-4df9-9442-d6949c814c4c" providerId="ADAL" clId="{9ACEC365-29B0-4DDB-95B2-31CC2E1E2E39}" dt="2022-03-17T17:42:54.666" v="935" actId="2696"/>
        <pc:sldMkLst>
          <pc:docMk/>
          <pc:sldMk cId="1384638621" sldId="267"/>
        </pc:sldMkLst>
      </pc:sldChg>
      <pc:sldChg chg="modSp del mod">
        <pc:chgData name="Fotis Giannoulas | Giannoulas &amp; Associates Law Firm" userId="018e2595-b6b5-4df9-9442-d6949c814c4c" providerId="ADAL" clId="{9ACEC365-29B0-4DDB-95B2-31CC2E1E2E39}" dt="2022-03-17T17:44:13.564" v="943" actId="2696"/>
        <pc:sldMkLst>
          <pc:docMk/>
          <pc:sldMk cId="3539875237" sldId="268"/>
        </pc:sldMkLst>
        <pc:spChg chg="mod">
          <ac:chgData name="Fotis Giannoulas | Giannoulas &amp; Associates Law Firm" userId="018e2595-b6b5-4df9-9442-d6949c814c4c" providerId="ADAL" clId="{9ACEC365-29B0-4DDB-95B2-31CC2E1E2E39}" dt="2022-03-14T20:09:26.931" v="3" actId="20577"/>
          <ac:spMkLst>
            <pc:docMk/>
            <pc:sldMk cId="3539875237" sldId="268"/>
            <ac:spMk id="3" creationId="{8ABE7AC5-5412-483E-96F7-CA57D14ABD21}"/>
          </ac:spMkLst>
        </pc:spChg>
      </pc:sldChg>
      <pc:sldChg chg="modSp mod">
        <pc:chgData name="Fotis Giannoulas | Giannoulas &amp; Associates Law Firm" userId="018e2595-b6b5-4df9-9442-d6949c814c4c" providerId="ADAL" clId="{9ACEC365-29B0-4DDB-95B2-31CC2E1E2E39}" dt="2022-03-18T15:54:01.909" v="1205" actId="20577"/>
        <pc:sldMkLst>
          <pc:docMk/>
          <pc:sldMk cId="4065903046" sldId="269"/>
        </pc:sldMkLst>
        <pc:spChg chg="mod">
          <ac:chgData name="Fotis Giannoulas | Giannoulas &amp; Associates Law Firm" userId="018e2595-b6b5-4df9-9442-d6949c814c4c" providerId="ADAL" clId="{9ACEC365-29B0-4DDB-95B2-31CC2E1E2E39}" dt="2022-03-17T17:53:53.421" v="1000" actId="14100"/>
          <ac:spMkLst>
            <pc:docMk/>
            <pc:sldMk cId="4065903046" sldId="269"/>
            <ac:spMk id="2" creationId="{C4CBDD56-78B7-4E85-8339-ACFDC6E15331}"/>
          </ac:spMkLst>
        </pc:spChg>
        <pc:spChg chg="mod">
          <ac:chgData name="Fotis Giannoulas | Giannoulas &amp; Associates Law Firm" userId="018e2595-b6b5-4df9-9442-d6949c814c4c" providerId="ADAL" clId="{9ACEC365-29B0-4DDB-95B2-31CC2E1E2E39}" dt="2022-03-18T15:54:01.909" v="1205" actId="20577"/>
          <ac:spMkLst>
            <pc:docMk/>
            <pc:sldMk cId="4065903046" sldId="269"/>
            <ac:spMk id="3" creationId="{5A70ED9F-B4B9-44EE-B333-CD232E441F02}"/>
          </ac:spMkLst>
        </pc:spChg>
      </pc:sldChg>
      <pc:sldChg chg="modSp mod">
        <pc:chgData name="Fotis Giannoulas | Giannoulas &amp; Associates Law Firm" userId="018e2595-b6b5-4df9-9442-d6949c814c4c" providerId="ADAL" clId="{9ACEC365-29B0-4DDB-95B2-31CC2E1E2E39}" dt="2022-03-18T15:54:49.892" v="1206" actId="113"/>
        <pc:sldMkLst>
          <pc:docMk/>
          <pc:sldMk cId="3084386771" sldId="271"/>
        </pc:sldMkLst>
        <pc:spChg chg="mod">
          <ac:chgData name="Fotis Giannoulas | Giannoulas &amp; Associates Law Firm" userId="018e2595-b6b5-4df9-9442-d6949c814c4c" providerId="ADAL" clId="{9ACEC365-29B0-4DDB-95B2-31CC2E1E2E39}" dt="2022-03-18T15:54:49.892" v="1206" actId="113"/>
          <ac:spMkLst>
            <pc:docMk/>
            <pc:sldMk cId="3084386771" sldId="271"/>
            <ac:spMk id="3" creationId="{4E0BF5B9-5EFE-420B-A98F-BCF6FEE82A41}"/>
          </ac:spMkLst>
        </pc:spChg>
      </pc:sldChg>
      <pc:sldChg chg="modSp mod">
        <pc:chgData name="Fotis Giannoulas | Giannoulas &amp; Associates Law Firm" userId="018e2595-b6b5-4df9-9442-d6949c814c4c" providerId="ADAL" clId="{9ACEC365-29B0-4DDB-95B2-31CC2E1E2E39}" dt="2022-03-14T20:15:46.614" v="228" actId="113"/>
        <pc:sldMkLst>
          <pc:docMk/>
          <pc:sldMk cId="1824775509" sldId="272"/>
        </pc:sldMkLst>
        <pc:spChg chg="mod">
          <ac:chgData name="Fotis Giannoulas | Giannoulas &amp; Associates Law Firm" userId="018e2595-b6b5-4df9-9442-d6949c814c4c" providerId="ADAL" clId="{9ACEC365-29B0-4DDB-95B2-31CC2E1E2E39}" dt="2022-03-14T20:15:46.614" v="228" actId="113"/>
          <ac:spMkLst>
            <pc:docMk/>
            <pc:sldMk cId="1824775509" sldId="272"/>
            <ac:spMk id="3" creationId="{2D12EAED-ED2A-4C91-B670-B180CE5CE546}"/>
          </ac:spMkLst>
        </pc:spChg>
      </pc:sldChg>
      <pc:sldChg chg="modSp mod">
        <pc:chgData name="Fotis Giannoulas | Giannoulas &amp; Associates Law Firm" userId="018e2595-b6b5-4df9-9442-d6949c814c4c" providerId="ADAL" clId="{9ACEC365-29B0-4DDB-95B2-31CC2E1E2E39}" dt="2022-03-18T15:57:32.525" v="1240" actId="114"/>
        <pc:sldMkLst>
          <pc:docMk/>
          <pc:sldMk cId="1210538470" sldId="275"/>
        </pc:sldMkLst>
        <pc:spChg chg="mod">
          <ac:chgData name="Fotis Giannoulas | Giannoulas &amp; Associates Law Firm" userId="018e2595-b6b5-4df9-9442-d6949c814c4c" providerId="ADAL" clId="{9ACEC365-29B0-4DDB-95B2-31CC2E1E2E39}" dt="2022-03-18T15:57:32.525" v="1240" actId="114"/>
          <ac:spMkLst>
            <pc:docMk/>
            <pc:sldMk cId="1210538470" sldId="275"/>
            <ac:spMk id="3" creationId="{1CB6D9AD-8FD3-41D8-A9AC-18C08A1E3107}"/>
          </ac:spMkLst>
        </pc:spChg>
      </pc:sldChg>
      <pc:sldChg chg="modSp mod">
        <pc:chgData name="Fotis Giannoulas | Giannoulas &amp; Associates Law Firm" userId="018e2595-b6b5-4df9-9442-d6949c814c4c" providerId="ADAL" clId="{9ACEC365-29B0-4DDB-95B2-31CC2E1E2E39}" dt="2022-03-14T20:23:20.168" v="404" actId="20577"/>
        <pc:sldMkLst>
          <pc:docMk/>
          <pc:sldMk cId="1046688276" sldId="276"/>
        </pc:sldMkLst>
        <pc:spChg chg="mod">
          <ac:chgData name="Fotis Giannoulas | Giannoulas &amp; Associates Law Firm" userId="018e2595-b6b5-4df9-9442-d6949c814c4c" providerId="ADAL" clId="{9ACEC365-29B0-4DDB-95B2-31CC2E1E2E39}" dt="2022-03-14T20:23:20.168" v="404" actId="20577"/>
          <ac:spMkLst>
            <pc:docMk/>
            <pc:sldMk cId="1046688276" sldId="276"/>
            <ac:spMk id="3" creationId="{2ED7B29C-5010-4115-8997-7E4464EAF6C7}"/>
          </ac:spMkLst>
        </pc:spChg>
      </pc:sldChg>
      <pc:sldChg chg="modSp mod">
        <pc:chgData name="Fotis Giannoulas | Giannoulas &amp; Associates Law Firm" userId="018e2595-b6b5-4df9-9442-d6949c814c4c" providerId="ADAL" clId="{9ACEC365-29B0-4DDB-95B2-31CC2E1E2E39}" dt="2022-03-14T20:24:03.196" v="405" actId="113"/>
        <pc:sldMkLst>
          <pc:docMk/>
          <pc:sldMk cId="3208137944" sldId="278"/>
        </pc:sldMkLst>
        <pc:spChg chg="mod">
          <ac:chgData name="Fotis Giannoulas | Giannoulas &amp; Associates Law Firm" userId="018e2595-b6b5-4df9-9442-d6949c814c4c" providerId="ADAL" clId="{9ACEC365-29B0-4DDB-95B2-31CC2E1E2E39}" dt="2022-03-14T20:24:03.196" v="405" actId="113"/>
          <ac:spMkLst>
            <pc:docMk/>
            <pc:sldMk cId="3208137944" sldId="278"/>
            <ac:spMk id="3" creationId="{EDE53CED-59F0-4ED5-911F-CABB6E056E3B}"/>
          </ac:spMkLst>
        </pc:spChg>
      </pc:sldChg>
      <pc:sldChg chg="modSp mod">
        <pc:chgData name="Fotis Giannoulas | Giannoulas &amp; Associates Law Firm" userId="018e2595-b6b5-4df9-9442-d6949c814c4c" providerId="ADAL" clId="{9ACEC365-29B0-4DDB-95B2-31CC2E1E2E39}" dt="2022-03-14T21:22:37.962" v="732" actId="20577"/>
        <pc:sldMkLst>
          <pc:docMk/>
          <pc:sldMk cId="2325009457" sldId="279"/>
        </pc:sldMkLst>
        <pc:spChg chg="mod">
          <ac:chgData name="Fotis Giannoulas | Giannoulas &amp; Associates Law Firm" userId="018e2595-b6b5-4df9-9442-d6949c814c4c" providerId="ADAL" clId="{9ACEC365-29B0-4DDB-95B2-31CC2E1E2E39}" dt="2022-03-14T21:22:37.962" v="732" actId="20577"/>
          <ac:spMkLst>
            <pc:docMk/>
            <pc:sldMk cId="2325009457" sldId="279"/>
            <ac:spMk id="3" creationId="{1085280A-0CA9-4754-A51C-BE3538669A23}"/>
          </ac:spMkLst>
        </pc:spChg>
      </pc:sldChg>
      <pc:sldChg chg="modSp mod">
        <pc:chgData name="Fotis Giannoulas | Giannoulas &amp; Associates Law Firm" userId="018e2595-b6b5-4df9-9442-d6949c814c4c" providerId="ADAL" clId="{9ACEC365-29B0-4DDB-95B2-31CC2E1E2E39}" dt="2022-03-14T21:29:55.801" v="927" actId="20577"/>
        <pc:sldMkLst>
          <pc:docMk/>
          <pc:sldMk cId="1892295859" sldId="287"/>
        </pc:sldMkLst>
        <pc:spChg chg="mod">
          <ac:chgData name="Fotis Giannoulas | Giannoulas &amp; Associates Law Firm" userId="018e2595-b6b5-4df9-9442-d6949c814c4c" providerId="ADAL" clId="{9ACEC365-29B0-4DDB-95B2-31CC2E1E2E39}" dt="2022-03-14T21:29:55.801" v="927" actId="20577"/>
          <ac:spMkLst>
            <pc:docMk/>
            <pc:sldMk cId="1892295859" sldId="287"/>
            <ac:spMk id="3" creationId="{04ECB566-AA7F-441F-AAA5-56CC50AE7565}"/>
          </ac:spMkLst>
        </pc:spChg>
      </pc:sldChg>
      <pc:sldChg chg="del">
        <pc:chgData name="Fotis Giannoulas | Giannoulas &amp; Associates Law Firm" userId="018e2595-b6b5-4df9-9442-d6949c814c4c" providerId="ADAL" clId="{9ACEC365-29B0-4DDB-95B2-31CC2E1E2E39}" dt="2022-03-17T17:43:36.393" v="939" actId="2696"/>
        <pc:sldMkLst>
          <pc:docMk/>
          <pc:sldMk cId="2485492541" sldId="289"/>
        </pc:sldMkLst>
      </pc:sldChg>
      <pc:sldChg chg="modSp del mod">
        <pc:chgData name="Fotis Giannoulas | Giannoulas &amp; Associates Law Firm" userId="018e2595-b6b5-4df9-9442-d6949c814c4c" providerId="ADAL" clId="{9ACEC365-29B0-4DDB-95B2-31CC2E1E2E39}" dt="2022-03-17T17:48:30.549" v="947" actId="2696"/>
        <pc:sldMkLst>
          <pc:docMk/>
          <pc:sldMk cId="3458849510" sldId="290"/>
        </pc:sldMkLst>
        <pc:spChg chg="mod">
          <ac:chgData name="Fotis Giannoulas | Giannoulas &amp; Associates Law Firm" userId="018e2595-b6b5-4df9-9442-d6949c814c4c" providerId="ADAL" clId="{9ACEC365-29B0-4DDB-95B2-31CC2E1E2E39}" dt="2022-03-14T20:10:49.262" v="27" actId="20577"/>
          <ac:spMkLst>
            <pc:docMk/>
            <pc:sldMk cId="3458849510" sldId="290"/>
            <ac:spMk id="3" creationId="{8AF21182-B2A4-4929-B676-0BC388F5386C}"/>
          </ac:spMkLst>
        </pc:spChg>
      </pc:sldChg>
      <pc:sldChg chg="modSp mod">
        <pc:chgData name="Fotis Giannoulas | Giannoulas &amp; Associates Law Firm" userId="018e2595-b6b5-4df9-9442-d6949c814c4c" providerId="ADAL" clId="{9ACEC365-29B0-4DDB-95B2-31CC2E1E2E39}" dt="2022-03-17T17:56:14.495" v="1021" actId="20577"/>
        <pc:sldMkLst>
          <pc:docMk/>
          <pc:sldMk cId="1872570627" sldId="292"/>
        </pc:sldMkLst>
        <pc:spChg chg="mod">
          <ac:chgData name="Fotis Giannoulas | Giannoulas &amp; Associates Law Firm" userId="018e2595-b6b5-4df9-9442-d6949c814c4c" providerId="ADAL" clId="{9ACEC365-29B0-4DDB-95B2-31CC2E1E2E39}" dt="2022-03-17T17:56:14.495" v="1021" actId="20577"/>
          <ac:spMkLst>
            <pc:docMk/>
            <pc:sldMk cId="1872570627" sldId="292"/>
            <ac:spMk id="3" creationId="{13CF16F6-2C73-45C5-8BA3-EF1EA845AE77}"/>
          </ac:spMkLst>
        </pc:spChg>
      </pc:sldChg>
      <pc:sldChg chg="modSp mod">
        <pc:chgData name="Fotis Giannoulas | Giannoulas &amp; Associates Law Firm" userId="018e2595-b6b5-4df9-9442-d6949c814c4c" providerId="ADAL" clId="{9ACEC365-29B0-4DDB-95B2-31CC2E1E2E39}" dt="2022-03-14T21:23:49.417" v="734" actId="27636"/>
        <pc:sldMkLst>
          <pc:docMk/>
          <pc:sldMk cId="3705729743" sldId="294"/>
        </pc:sldMkLst>
        <pc:spChg chg="mod">
          <ac:chgData name="Fotis Giannoulas | Giannoulas &amp; Associates Law Firm" userId="018e2595-b6b5-4df9-9442-d6949c814c4c" providerId="ADAL" clId="{9ACEC365-29B0-4DDB-95B2-31CC2E1E2E39}" dt="2022-03-14T21:23:49.417" v="734" actId="27636"/>
          <ac:spMkLst>
            <pc:docMk/>
            <pc:sldMk cId="3705729743" sldId="294"/>
            <ac:spMk id="3" creationId="{5458AA1A-438E-4CE7-902A-E750DBA46C0F}"/>
          </ac:spMkLst>
        </pc:spChg>
      </pc:sldChg>
      <pc:sldChg chg="modSp mod">
        <pc:chgData name="Fotis Giannoulas | Giannoulas &amp; Associates Law Firm" userId="018e2595-b6b5-4df9-9442-d6949c814c4c" providerId="ADAL" clId="{9ACEC365-29B0-4DDB-95B2-31CC2E1E2E39}" dt="2022-03-14T21:29:39.311" v="923" actId="27636"/>
        <pc:sldMkLst>
          <pc:docMk/>
          <pc:sldMk cId="4055808458" sldId="295"/>
        </pc:sldMkLst>
        <pc:spChg chg="mod">
          <ac:chgData name="Fotis Giannoulas | Giannoulas &amp; Associates Law Firm" userId="018e2595-b6b5-4df9-9442-d6949c814c4c" providerId="ADAL" clId="{9ACEC365-29B0-4DDB-95B2-31CC2E1E2E39}" dt="2022-03-14T21:29:39.311" v="923" actId="27636"/>
          <ac:spMkLst>
            <pc:docMk/>
            <pc:sldMk cId="4055808458" sldId="295"/>
            <ac:spMk id="3" creationId="{3B926395-9512-4965-AAE0-561DB59FEFB0}"/>
          </ac:spMkLst>
        </pc:spChg>
      </pc:sldChg>
      <pc:sldChg chg="addSp delSp modSp mod setBg setClrOvrMap">
        <pc:chgData name="Fotis Giannoulas | Giannoulas &amp; Associates Law Firm" userId="018e2595-b6b5-4df9-9442-d6949c814c4c" providerId="ADAL" clId="{9ACEC365-29B0-4DDB-95B2-31CC2E1E2E39}" dt="2022-03-23T07:06:10.806" v="1531" actId="20577"/>
        <pc:sldMkLst>
          <pc:docMk/>
          <pc:sldMk cId="930441953" sldId="298"/>
        </pc:sldMkLst>
        <pc:spChg chg="mod">
          <ac:chgData name="Fotis Giannoulas | Giannoulas &amp; Associates Law Firm" userId="018e2595-b6b5-4df9-9442-d6949c814c4c" providerId="ADAL" clId="{9ACEC365-29B0-4DDB-95B2-31CC2E1E2E39}" dt="2022-03-17T17:49:43.639" v="950" actId="26606"/>
          <ac:spMkLst>
            <pc:docMk/>
            <pc:sldMk cId="930441953" sldId="298"/>
            <ac:spMk id="4" creationId="{AC646803-72BC-4A32-8215-78C97491788B}"/>
          </ac:spMkLst>
        </pc:spChg>
        <pc:spChg chg="mod">
          <ac:chgData name="Fotis Giannoulas | Giannoulas &amp; Associates Law Firm" userId="018e2595-b6b5-4df9-9442-d6949c814c4c" providerId="ADAL" clId="{9ACEC365-29B0-4DDB-95B2-31CC2E1E2E39}" dt="2022-03-17T17:56:08.255" v="1019" actId="20577"/>
          <ac:spMkLst>
            <pc:docMk/>
            <pc:sldMk cId="930441953" sldId="298"/>
            <ac:spMk id="5" creationId="{C1005E52-D154-4FEC-8BC0-C18898E9E3DA}"/>
          </ac:spMkLst>
        </pc:spChg>
        <pc:spChg chg="del">
          <ac:chgData name="Fotis Giannoulas | Giannoulas &amp; Associates Law Firm" userId="018e2595-b6b5-4df9-9442-d6949c814c4c" providerId="ADAL" clId="{9ACEC365-29B0-4DDB-95B2-31CC2E1E2E39}" dt="2022-03-17T17:49:43.639" v="950" actId="26606"/>
          <ac:spMkLst>
            <pc:docMk/>
            <pc:sldMk cId="930441953" sldId="298"/>
            <ac:spMk id="11" creationId="{907EF6B7-1338-4443-8C46-6A318D952DFD}"/>
          </ac:spMkLst>
        </pc:spChg>
        <pc:spChg chg="del">
          <ac:chgData name="Fotis Giannoulas | Giannoulas &amp; Associates Law Firm" userId="018e2595-b6b5-4df9-9442-d6949c814c4c" providerId="ADAL" clId="{9ACEC365-29B0-4DDB-95B2-31CC2E1E2E39}" dt="2022-03-17T17:49:43.639" v="950" actId="26606"/>
          <ac:spMkLst>
            <pc:docMk/>
            <pc:sldMk cId="930441953" sldId="298"/>
            <ac:spMk id="13" creationId="{DAAE4CDD-124C-4DCF-9584-B6033B545DD5}"/>
          </ac:spMkLst>
        </pc:spChg>
        <pc:spChg chg="del">
          <ac:chgData name="Fotis Giannoulas | Giannoulas &amp; Associates Law Firm" userId="018e2595-b6b5-4df9-9442-d6949c814c4c" providerId="ADAL" clId="{9ACEC365-29B0-4DDB-95B2-31CC2E1E2E39}" dt="2022-03-17T17:49:43.639" v="950" actId="26606"/>
          <ac:spMkLst>
            <pc:docMk/>
            <pc:sldMk cId="930441953" sldId="298"/>
            <ac:spMk id="15" creationId="{081E4A58-353D-44AE-B2FC-2A74E2E400F7}"/>
          </ac:spMkLst>
        </pc:spChg>
        <pc:spChg chg="mod">
          <ac:chgData name="Fotis Giannoulas | Giannoulas &amp; Associates Law Firm" userId="018e2595-b6b5-4df9-9442-d6949c814c4c" providerId="ADAL" clId="{9ACEC365-29B0-4DDB-95B2-31CC2E1E2E39}" dt="2022-03-23T07:06:10.806" v="1531" actId="20577"/>
          <ac:spMkLst>
            <pc:docMk/>
            <pc:sldMk cId="930441953" sldId="298"/>
            <ac:spMk id="23" creationId="{881B6CE4-2CC1-4064-ADF8-0D1A6FF292C2}"/>
          </ac:spMkLst>
        </pc:spChg>
        <pc:spChg chg="add">
          <ac:chgData name="Fotis Giannoulas | Giannoulas &amp; Associates Law Firm" userId="018e2595-b6b5-4df9-9442-d6949c814c4c" providerId="ADAL" clId="{9ACEC365-29B0-4DDB-95B2-31CC2E1E2E39}" dt="2022-03-17T17:49:43.639" v="950" actId="26606"/>
          <ac:spMkLst>
            <pc:docMk/>
            <pc:sldMk cId="930441953" sldId="298"/>
            <ac:spMk id="28" creationId="{DFF2AC85-FAA0-4844-813F-83C04D7382E2}"/>
          </ac:spMkLst>
        </pc:spChg>
        <pc:spChg chg="add">
          <ac:chgData name="Fotis Giannoulas | Giannoulas &amp; Associates Law Firm" userId="018e2595-b6b5-4df9-9442-d6949c814c4c" providerId="ADAL" clId="{9ACEC365-29B0-4DDB-95B2-31CC2E1E2E39}" dt="2022-03-17T17:49:43.639" v="950" actId="26606"/>
          <ac:spMkLst>
            <pc:docMk/>
            <pc:sldMk cId="930441953" sldId="298"/>
            <ac:spMk id="30" creationId="{89CC0F1E-BAA2-47B1-8F83-7ECB9FD9E009}"/>
          </ac:spMkLst>
        </pc:spChg>
      </pc:sldChg>
      <pc:sldChg chg="modSp del mod">
        <pc:chgData name="Fotis Giannoulas | Giannoulas &amp; Associates Law Firm" userId="018e2595-b6b5-4df9-9442-d6949c814c4c" providerId="ADAL" clId="{9ACEC365-29B0-4DDB-95B2-31CC2E1E2E39}" dt="2022-03-17T17:53:04.037" v="962" actId="2696"/>
        <pc:sldMkLst>
          <pc:docMk/>
          <pc:sldMk cId="1030908127" sldId="299"/>
        </pc:sldMkLst>
        <pc:spChg chg="mod">
          <ac:chgData name="Fotis Giannoulas | Giannoulas &amp; Associates Law Firm" userId="018e2595-b6b5-4df9-9442-d6949c814c4c" providerId="ADAL" clId="{9ACEC365-29B0-4DDB-95B2-31CC2E1E2E39}" dt="2022-03-14T21:04:57.341" v="552" actId="20577"/>
          <ac:spMkLst>
            <pc:docMk/>
            <pc:sldMk cId="1030908127" sldId="299"/>
            <ac:spMk id="5" creationId="{6D46DD61-D089-44CB-AB4A-7CBCB2DAAB39}"/>
          </ac:spMkLst>
        </pc:spChg>
      </pc:sldChg>
      <pc:sldChg chg="addSp delSp new del">
        <pc:chgData name="Fotis Giannoulas | Giannoulas &amp; Associates Law Firm" userId="018e2595-b6b5-4df9-9442-d6949c814c4c" providerId="ADAL" clId="{9ACEC365-29B0-4DDB-95B2-31CC2E1E2E39}" dt="2022-03-17T17:42:44.311" v="934" actId="2696"/>
        <pc:sldMkLst>
          <pc:docMk/>
          <pc:sldMk cId="3536574627" sldId="300"/>
        </pc:sldMkLst>
        <pc:picChg chg="add del">
          <ac:chgData name="Fotis Giannoulas | Giannoulas &amp; Associates Law Firm" userId="018e2595-b6b5-4df9-9442-d6949c814c4c" providerId="ADAL" clId="{9ACEC365-29B0-4DDB-95B2-31CC2E1E2E39}" dt="2022-03-17T17:42:25.146" v="932"/>
          <ac:picMkLst>
            <pc:docMk/>
            <pc:sldMk cId="3536574627" sldId="300"/>
            <ac:picMk id="5" creationId="{517B3437-D577-4993-9D41-BD9A5C5E70BD}"/>
          </ac:picMkLst>
        </pc:picChg>
      </pc:sldChg>
      <pc:sldChg chg="modSp add mod">
        <pc:chgData name="Fotis Giannoulas | Giannoulas &amp; Associates Law Firm" userId="018e2595-b6b5-4df9-9442-d6949c814c4c" providerId="ADAL" clId="{9ACEC365-29B0-4DDB-95B2-31CC2E1E2E39}" dt="2022-03-17T17:57:59.566" v="1038" actId="20577"/>
        <pc:sldMkLst>
          <pc:docMk/>
          <pc:sldMk cId="3152301095" sldId="301"/>
        </pc:sldMkLst>
        <pc:spChg chg="mod">
          <ac:chgData name="Fotis Giannoulas | Giannoulas &amp; Associates Law Firm" userId="018e2595-b6b5-4df9-9442-d6949c814c4c" providerId="ADAL" clId="{9ACEC365-29B0-4DDB-95B2-31CC2E1E2E39}" dt="2022-03-17T17:57:59.566" v="1038" actId="20577"/>
          <ac:spMkLst>
            <pc:docMk/>
            <pc:sldMk cId="3152301095" sldId="301"/>
            <ac:spMk id="2" creationId="{D747230B-FC31-48AA-9CD7-032EE9334AA6}"/>
          </ac:spMkLst>
        </pc:spChg>
      </pc:sldChg>
      <pc:sldChg chg="new del">
        <pc:chgData name="Fotis Giannoulas | Giannoulas &amp; Associates Law Firm" userId="018e2595-b6b5-4df9-9442-d6949c814c4c" providerId="ADAL" clId="{9ACEC365-29B0-4DDB-95B2-31CC2E1E2E39}" dt="2022-03-17T17:43:26.539" v="938" actId="2696"/>
        <pc:sldMkLst>
          <pc:docMk/>
          <pc:sldMk cId="2488484226" sldId="302"/>
        </pc:sldMkLst>
      </pc:sldChg>
      <pc:sldChg chg="add">
        <pc:chgData name="Fotis Giannoulas | Giannoulas &amp; Associates Law Firm" userId="018e2595-b6b5-4df9-9442-d6949c814c4c" providerId="ADAL" clId="{9ACEC365-29B0-4DDB-95B2-31CC2E1E2E39}" dt="2022-03-17T17:43:14.540" v="937"/>
        <pc:sldMkLst>
          <pc:docMk/>
          <pc:sldMk cId="3806217507" sldId="303"/>
        </pc:sldMkLst>
      </pc:sldChg>
      <pc:sldChg chg="new del">
        <pc:chgData name="Fotis Giannoulas | Giannoulas &amp; Associates Law Firm" userId="018e2595-b6b5-4df9-9442-d6949c814c4c" providerId="ADAL" clId="{9ACEC365-29B0-4DDB-95B2-31CC2E1E2E39}" dt="2022-03-17T17:43:57.129" v="942" actId="2696"/>
        <pc:sldMkLst>
          <pc:docMk/>
          <pc:sldMk cId="4236683828" sldId="304"/>
        </pc:sldMkLst>
      </pc:sldChg>
      <pc:sldChg chg="add">
        <pc:chgData name="Fotis Giannoulas | Giannoulas &amp; Associates Law Firm" userId="018e2595-b6b5-4df9-9442-d6949c814c4c" providerId="ADAL" clId="{9ACEC365-29B0-4DDB-95B2-31CC2E1E2E39}" dt="2022-03-17T17:43:52.993" v="941"/>
        <pc:sldMkLst>
          <pc:docMk/>
          <pc:sldMk cId="208606327" sldId="305"/>
        </pc:sldMkLst>
      </pc:sldChg>
      <pc:sldChg chg="new del">
        <pc:chgData name="Fotis Giannoulas | Giannoulas &amp; Associates Law Firm" userId="018e2595-b6b5-4df9-9442-d6949c814c4c" providerId="ADAL" clId="{9ACEC365-29B0-4DDB-95B2-31CC2E1E2E39}" dt="2022-03-17T17:48:16.419" v="946" actId="2696"/>
        <pc:sldMkLst>
          <pc:docMk/>
          <pc:sldMk cId="446702080" sldId="306"/>
        </pc:sldMkLst>
      </pc:sldChg>
      <pc:sldChg chg="add">
        <pc:chgData name="Fotis Giannoulas | Giannoulas &amp; Associates Law Firm" userId="018e2595-b6b5-4df9-9442-d6949c814c4c" providerId="ADAL" clId="{9ACEC365-29B0-4DDB-95B2-31CC2E1E2E39}" dt="2022-03-17T17:48:14.084" v="945"/>
        <pc:sldMkLst>
          <pc:docMk/>
          <pc:sldMk cId="3115472113" sldId="307"/>
        </pc:sldMkLst>
      </pc:sldChg>
      <pc:sldChg chg="new del">
        <pc:chgData name="Fotis Giannoulas | Giannoulas &amp; Associates Law Firm" userId="018e2595-b6b5-4df9-9442-d6949c814c4c" providerId="ADAL" clId="{9ACEC365-29B0-4DDB-95B2-31CC2E1E2E39}" dt="2022-03-17T17:51:25.347" v="957" actId="2696"/>
        <pc:sldMkLst>
          <pc:docMk/>
          <pc:sldMk cId="2480101279" sldId="308"/>
        </pc:sldMkLst>
      </pc:sldChg>
      <pc:sldChg chg="modSp add mod">
        <pc:chgData name="Fotis Giannoulas | Giannoulas &amp; Associates Law Firm" userId="018e2595-b6b5-4df9-9442-d6949c814c4c" providerId="ADAL" clId="{9ACEC365-29B0-4DDB-95B2-31CC2E1E2E39}" dt="2022-03-17T17:56:29.771" v="1027" actId="20577"/>
        <pc:sldMkLst>
          <pc:docMk/>
          <pc:sldMk cId="241569113" sldId="309"/>
        </pc:sldMkLst>
        <pc:spChg chg="mod">
          <ac:chgData name="Fotis Giannoulas | Giannoulas &amp; Associates Law Firm" userId="018e2595-b6b5-4df9-9442-d6949c814c4c" providerId="ADAL" clId="{9ACEC365-29B0-4DDB-95B2-31CC2E1E2E39}" dt="2022-03-17T17:56:29.771" v="1027" actId="20577"/>
          <ac:spMkLst>
            <pc:docMk/>
            <pc:sldMk cId="241569113" sldId="309"/>
            <ac:spMk id="2" creationId="{3C12964F-C563-4C82-A734-CF80F56FD713}"/>
          </ac:spMkLst>
        </pc:spChg>
      </pc:sldChg>
      <pc:sldChg chg="new del">
        <pc:chgData name="Fotis Giannoulas | Giannoulas &amp; Associates Law Firm" userId="018e2595-b6b5-4df9-9442-d6949c814c4c" providerId="ADAL" clId="{9ACEC365-29B0-4DDB-95B2-31CC2E1E2E39}" dt="2022-03-17T17:51:53.667" v="961" actId="2696"/>
        <pc:sldMkLst>
          <pc:docMk/>
          <pc:sldMk cId="934309360" sldId="310"/>
        </pc:sldMkLst>
      </pc:sldChg>
      <pc:sldChg chg="modSp add mod">
        <pc:chgData name="Fotis Giannoulas | Giannoulas &amp; Associates Law Firm" userId="018e2595-b6b5-4df9-9442-d6949c814c4c" providerId="ADAL" clId="{9ACEC365-29B0-4DDB-95B2-31CC2E1E2E39}" dt="2022-03-17T17:56:37.819" v="1030" actId="20577"/>
        <pc:sldMkLst>
          <pc:docMk/>
          <pc:sldMk cId="2025094278" sldId="311"/>
        </pc:sldMkLst>
        <pc:spChg chg="mod">
          <ac:chgData name="Fotis Giannoulas | Giannoulas &amp; Associates Law Firm" userId="018e2595-b6b5-4df9-9442-d6949c814c4c" providerId="ADAL" clId="{9ACEC365-29B0-4DDB-95B2-31CC2E1E2E39}" dt="2022-03-17T17:56:37.819" v="1030" actId="20577"/>
          <ac:spMkLst>
            <pc:docMk/>
            <pc:sldMk cId="2025094278" sldId="311"/>
            <ac:spMk id="4" creationId="{2B4D8BE6-4D39-4B86-A143-E2FAC7D5E1BE}"/>
          </ac:spMkLst>
        </pc:spChg>
      </pc:sldChg>
      <pc:sldChg chg="new del">
        <pc:chgData name="Fotis Giannoulas | Giannoulas &amp; Associates Law Firm" userId="018e2595-b6b5-4df9-9442-d6949c814c4c" providerId="ADAL" clId="{9ACEC365-29B0-4DDB-95B2-31CC2E1E2E39}" dt="2022-03-17T17:57:32.476" v="1033" actId="2696"/>
        <pc:sldMkLst>
          <pc:docMk/>
          <pc:sldMk cId="600177324" sldId="312"/>
        </pc:sldMkLst>
      </pc:sldChg>
      <pc:sldChg chg="modSp add mod">
        <pc:chgData name="Fotis Giannoulas | Giannoulas &amp; Associates Law Firm" userId="018e2595-b6b5-4df9-9442-d6949c814c4c" providerId="ADAL" clId="{9ACEC365-29B0-4DDB-95B2-31CC2E1E2E39}" dt="2022-03-17T17:59:01.919" v="1135" actId="20577"/>
        <pc:sldMkLst>
          <pc:docMk/>
          <pc:sldMk cId="869031629" sldId="313"/>
        </pc:sldMkLst>
        <pc:spChg chg="mod">
          <ac:chgData name="Fotis Giannoulas | Giannoulas &amp; Associates Law Firm" userId="018e2595-b6b5-4df9-9442-d6949c814c4c" providerId="ADAL" clId="{9ACEC365-29B0-4DDB-95B2-31CC2E1E2E39}" dt="2022-03-17T17:58:11.559" v="1040" actId="20577"/>
          <ac:spMkLst>
            <pc:docMk/>
            <pc:sldMk cId="869031629" sldId="313"/>
            <ac:spMk id="2" creationId="{68B18FB8-E9C8-435A-A4E2-0C700182335D}"/>
          </ac:spMkLst>
        </pc:spChg>
        <pc:spChg chg="mod">
          <ac:chgData name="Fotis Giannoulas | Giannoulas &amp; Associates Law Firm" userId="018e2595-b6b5-4df9-9442-d6949c814c4c" providerId="ADAL" clId="{9ACEC365-29B0-4DDB-95B2-31CC2E1E2E39}" dt="2022-03-17T17:59:01.919" v="1135" actId="20577"/>
          <ac:spMkLst>
            <pc:docMk/>
            <pc:sldMk cId="869031629" sldId="313"/>
            <ac:spMk id="3" creationId="{21091B93-F073-4F6F-8F17-7AFC97CBFF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DC773-348B-4904-AB60-0A1D7B6EA1DC}" type="datetimeFigureOut">
              <a:rPr lang="el-GR" smtClean="0"/>
              <a:t>23/3/2022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B8E84-FEE5-4905-906B-3C8BDD9D2BEF}" type="slidenum">
              <a:rPr lang="el-GR" smtClean="0"/>
              <a:t>‹#›</a:t>
            </a:fld>
            <a:endParaRPr lang="el-GR"/>
          </a:p>
        </p:txBody>
      </p:sp>
    </p:spTree>
    <p:extLst>
      <p:ext uri="{BB962C8B-B14F-4D97-AF65-F5344CB8AC3E}">
        <p14:creationId xmlns:p14="http://schemas.microsoft.com/office/powerpoint/2010/main" val="172209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2125-5888-4C24-ADA9-76FC1906E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40A089D-D0E0-445D-B04F-2FA7B20E1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DDA7A7C-2098-4A66-8B5E-54303EBDEEB2}"/>
              </a:ext>
            </a:extLst>
          </p:cNvPr>
          <p:cNvSpPr>
            <a:spLocks noGrp="1"/>
          </p:cNvSpPr>
          <p:nvPr>
            <p:ph type="dt" sz="half" idx="10"/>
          </p:nvPr>
        </p:nvSpPr>
        <p:spPr/>
        <p:txBody>
          <a:bodyPr/>
          <a:lstStyle/>
          <a:p>
            <a:fld id="{9E96ACE0-09DC-4F2B-9A77-F096DFC93459}" type="datetime1">
              <a:rPr lang="el-GR" smtClean="0"/>
              <a:t>23/3/2022</a:t>
            </a:fld>
            <a:endParaRPr lang="el-GR"/>
          </a:p>
        </p:txBody>
      </p:sp>
      <p:sp>
        <p:nvSpPr>
          <p:cNvPr id="5" name="Footer Placeholder 4">
            <a:extLst>
              <a:ext uri="{FF2B5EF4-FFF2-40B4-BE49-F238E27FC236}">
                <a16:creationId xmlns:a16="http://schemas.microsoft.com/office/drawing/2014/main" id="{4B434298-ED9C-428F-BA5B-EB93533CF648}"/>
              </a:ext>
            </a:extLst>
          </p:cNvPr>
          <p:cNvSpPr>
            <a:spLocks noGrp="1"/>
          </p:cNvSpPr>
          <p:nvPr>
            <p:ph type="ftr" sz="quarter" idx="11"/>
          </p:nvPr>
        </p:nvSpPr>
        <p:spPr/>
        <p:txBody>
          <a:bodyPr/>
          <a:lstStyle/>
          <a:p>
            <a:r>
              <a:rPr lang="el-GR"/>
              <a:t>Φώτης Κ. Γιαννούλας</a:t>
            </a:r>
          </a:p>
        </p:txBody>
      </p:sp>
      <p:sp>
        <p:nvSpPr>
          <p:cNvPr id="6" name="Slide Number Placeholder 5">
            <a:extLst>
              <a:ext uri="{FF2B5EF4-FFF2-40B4-BE49-F238E27FC236}">
                <a16:creationId xmlns:a16="http://schemas.microsoft.com/office/drawing/2014/main" id="{83A22AE6-0081-4F82-84C5-3106D241C3C0}"/>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175389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D4C3-A29F-4BD3-B8B2-15A182CE81CB}"/>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A39B628-E687-48A6-9635-DFDA822B62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8A747DB-E2FE-4936-B3BB-495D753268FF}"/>
              </a:ext>
            </a:extLst>
          </p:cNvPr>
          <p:cNvSpPr>
            <a:spLocks noGrp="1"/>
          </p:cNvSpPr>
          <p:nvPr>
            <p:ph type="dt" sz="half" idx="10"/>
          </p:nvPr>
        </p:nvSpPr>
        <p:spPr/>
        <p:txBody>
          <a:bodyPr/>
          <a:lstStyle/>
          <a:p>
            <a:fld id="{ACE758AB-2C3D-4DDA-9137-BC3AF5A5F102}" type="datetime1">
              <a:rPr lang="el-GR" smtClean="0"/>
              <a:t>23/3/2022</a:t>
            </a:fld>
            <a:endParaRPr lang="el-GR"/>
          </a:p>
        </p:txBody>
      </p:sp>
      <p:sp>
        <p:nvSpPr>
          <p:cNvPr id="5" name="Footer Placeholder 4">
            <a:extLst>
              <a:ext uri="{FF2B5EF4-FFF2-40B4-BE49-F238E27FC236}">
                <a16:creationId xmlns:a16="http://schemas.microsoft.com/office/drawing/2014/main" id="{05972257-1634-41D3-A634-D8CB9C8815BF}"/>
              </a:ext>
            </a:extLst>
          </p:cNvPr>
          <p:cNvSpPr>
            <a:spLocks noGrp="1"/>
          </p:cNvSpPr>
          <p:nvPr>
            <p:ph type="ftr" sz="quarter" idx="11"/>
          </p:nvPr>
        </p:nvSpPr>
        <p:spPr/>
        <p:txBody>
          <a:bodyPr/>
          <a:lstStyle/>
          <a:p>
            <a:r>
              <a:rPr lang="el-GR"/>
              <a:t>Φώτης Κ. Γιαννούλας</a:t>
            </a:r>
          </a:p>
        </p:txBody>
      </p:sp>
      <p:sp>
        <p:nvSpPr>
          <p:cNvPr id="6" name="Slide Number Placeholder 5">
            <a:extLst>
              <a:ext uri="{FF2B5EF4-FFF2-40B4-BE49-F238E27FC236}">
                <a16:creationId xmlns:a16="http://schemas.microsoft.com/office/drawing/2014/main" id="{11833B0E-5C0F-4FED-895D-CD558A930ACB}"/>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12731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93F0C-F60F-4CC6-B0F6-0218C5DEF8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54ED65E4-6F23-431A-BA5F-24FC23679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0361A0F-98AD-4B48-9332-B59A83AA0465}"/>
              </a:ext>
            </a:extLst>
          </p:cNvPr>
          <p:cNvSpPr>
            <a:spLocks noGrp="1"/>
          </p:cNvSpPr>
          <p:nvPr>
            <p:ph type="dt" sz="half" idx="10"/>
          </p:nvPr>
        </p:nvSpPr>
        <p:spPr/>
        <p:txBody>
          <a:bodyPr/>
          <a:lstStyle/>
          <a:p>
            <a:fld id="{4FC31972-8A65-41F5-9463-B3FD9E299187}" type="datetime1">
              <a:rPr lang="el-GR" smtClean="0"/>
              <a:t>23/3/2022</a:t>
            </a:fld>
            <a:endParaRPr lang="el-GR"/>
          </a:p>
        </p:txBody>
      </p:sp>
      <p:sp>
        <p:nvSpPr>
          <p:cNvPr id="5" name="Footer Placeholder 4">
            <a:extLst>
              <a:ext uri="{FF2B5EF4-FFF2-40B4-BE49-F238E27FC236}">
                <a16:creationId xmlns:a16="http://schemas.microsoft.com/office/drawing/2014/main" id="{7D67BE15-13D1-4C1F-A422-490D3DC3F2C3}"/>
              </a:ext>
            </a:extLst>
          </p:cNvPr>
          <p:cNvSpPr>
            <a:spLocks noGrp="1"/>
          </p:cNvSpPr>
          <p:nvPr>
            <p:ph type="ftr" sz="quarter" idx="11"/>
          </p:nvPr>
        </p:nvSpPr>
        <p:spPr/>
        <p:txBody>
          <a:bodyPr/>
          <a:lstStyle/>
          <a:p>
            <a:r>
              <a:rPr lang="el-GR"/>
              <a:t>Φώτης Κ. Γιαννούλας</a:t>
            </a:r>
          </a:p>
        </p:txBody>
      </p:sp>
      <p:sp>
        <p:nvSpPr>
          <p:cNvPr id="6" name="Slide Number Placeholder 5">
            <a:extLst>
              <a:ext uri="{FF2B5EF4-FFF2-40B4-BE49-F238E27FC236}">
                <a16:creationId xmlns:a16="http://schemas.microsoft.com/office/drawing/2014/main" id="{80454FBC-4E1B-4EB7-9815-58B445FB8DFD}"/>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311332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899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812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916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79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9941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331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944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567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F835-AD24-4395-94A5-335B7DB2770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B169D2C-E23B-410F-B61F-86E96C7BE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A7F368A-7911-490E-96F6-8E6BE272AD03}"/>
              </a:ext>
            </a:extLst>
          </p:cNvPr>
          <p:cNvSpPr>
            <a:spLocks noGrp="1"/>
          </p:cNvSpPr>
          <p:nvPr>
            <p:ph type="dt" sz="half" idx="10"/>
          </p:nvPr>
        </p:nvSpPr>
        <p:spPr/>
        <p:txBody>
          <a:bodyPr/>
          <a:lstStyle/>
          <a:p>
            <a:fld id="{8206D7B6-60C5-47D6-9574-AA41C9B0A643}" type="datetime1">
              <a:rPr lang="el-GR" smtClean="0"/>
              <a:t>23/3/2022</a:t>
            </a:fld>
            <a:endParaRPr lang="el-GR"/>
          </a:p>
        </p:txBody>
      </p:sp>
      <p:sp>
        <p:nvSpPr>
          <p:cNvPr id="5" name="Footer Placeholder 4">
            <a:extLst>
              <a:ext uri="{FF2B5EF4-FFF2-40B4-BE49-F238E27FC236}">
                <a16:creationId xmlns:a16="http://schemas.microsoft.com/office/drawing/2014/main" id="{2A415D31-707A-45C5-88D7-F066FE57EC98}"/>
              </a:ext>
            </a:extLst>
          </p:cNvPr>
          <p:cNvSpPr>
            <a:spLocks noGrp="1"/>
          </p:cNvSpPr>
          <p:nvPr>
            <p:ph type="ftr" sz="quarter" idx="11"/>
          </p:nvPr>
        </p:nvSpPr>
        <p:spPr/>
        <p:txBody>
          <a:bodyPr/>
          <a:lstStyle/>
          <a:p>
            <a:r>
              <a:rPr lang="el-GR"/>
              <a:t>Φώτης Κ. Γιαννούλας</a:t>
            </a:r>
          </a:p>
        </p:txBody>
      </p:sp>
      <p:sp>
        <p:nvSpPr>
          <p:cNvPr id="6" name="Slide Number Placeholder 5">
            <a:extLst>
              <a:ext uri="{FF2B5EF4-FFF2-40B4-BE49-F238E27FC236}">
                <a16:creationId xmlns:a16="http://schemas.microsoft.com/office/drawing/2014/main" id="{9586EE48-19F9-4FE3-8408-BD4BA93D9B15}"/>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3387642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954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3/23/2022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2064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3/23/2022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136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7BAB-2262-464F-8FD1-14B7F6D70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D1DFD7A-8FF2-4F7D-BE9B-477EA8EF7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6752D1-3729-4E47-A524-6E735A8653DF}"/>
              </a:ext>
            </a:extLst>
          </p:cNvPr>
          <p:cNvSpPr>
            <a:spLocks noGrp="1"/>
          </p:cNvSpPr>
          <p:nvPr>
            <p:ph type="dt" sz="half" idx="10"/>
          </p:nvPr>
        </p:nvSpPr>
        <p:spPr/>
        <p:txBody>
          <a:bodyPr/>
          <a:lstStyle/>
          <a:p>
            <a:fld id="{DE22A342-FE22-4BAA-8409-BC07A52B6347}" type="datetime1">
              <a:rPr lang="el-GR" smtClean="0"/>
              <a:t>23/3/2022</a:t>
            </a:fld>
            <a:endParaRPr lang="el-GR"/>
          </a:p>
        </p:txBody>
      </p:sp>
      <p:sp>
        <p:nvSpPr>
          <p:cNvPr id="5" name="Footer Placeholder 4">
            <a:extLst>
              <a:ext uri="{FF2B5EF4-FFF2-40B4-BE49-F238E27FC236}">
                <a16:creationId xmlns:a16="http://schemas.microsoft.com/office/drawing/2014/main" id="{126A6C1C-A237-40CD-9133-CFDDF6259080}"/>
              </a:ext>
            </a:extLst>
          </p:cNvPr>
          <p:cNvSpPr>
            <a:spLocks noGrp="1"/>
          </p:cNvSpPr>
          <p:nvPr>
            <p:ph type="ftr" sz="quarter" idx="11"/>
          </p:nvPr>
        </p:nvSpPr>
        <p:spPr/>
        <p:txBody>
          <a:bodyPr/>
          <a:lstStyle/>
          <a:p>
            <a:r>
              <a:rPr lang="el-GR"/>
              <a:t>Φώτης Κ. Γιαννούλας</a:t>
            </a:r>
          </a:p>
        </p:txBody>
      </p:sp>
      <p:sp>
        <p:nvSpPr>
          <p:cNvPr id="6" name="Slide Number Placeholder 5">
            <a:extLst>
              <a:ext uri="{FF2B5EF4-FFF2-40B4-BE49-F238E27FC236}">
                <a16:creationId xmlns:a16="http://schemas.microsoft.com/office/drawing/2014/main" id="{F44B761A-45B1-49AC-A117-D5A52E20ED88}"/>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35938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B5F4-F9E1-41FF-A449-7EA9E5FC756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480867B-0972-4101-AEB1-2138A5ED1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E765EA91-CD1A-48D2-A310-9FF53632D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81B05DFB-7457-488D-8430-32E2C3BEA602}"/>
              </a:ext>
            </a:extLst>
          </p:cNvPr>
          <p:cNvSpPr>
            <a:spLocks noGrp="1"/>
          </p:cNvSpPr>
          <p:nvPr>
            <p:ph type="dt" sz="half" idx="10"/>
          </p:nvPr>
        </p:nvSpPr>
        <p:spPr/>
        <p:txBody>
          <a:bodyPr/>
          <a:lstStyle/>
          <a:p>
            <a:fld id="{384463C8-E159-474A-8A2E-886B50F08060}" type="datetime1">
              <a:rPr lang="el-GR" smtClean="0"/>
              <a:t>23/3/2022</a:t>
            </a:fld>
            <a:endParaRPr lang="el-GR"/>
          </a:p>
        </p:txBody>
      </p:sp>
      <p:sp>
        <p:nvSpPr>
          <p:cNvPr id="6" name="Footer Placeholder 5">
            <a:extLst>
              <a:ext uri="{FF2B5EF4-FFF2-40B4-BE49-F238E27FC236}">
                <a16:creationId xmlns:a16="http://schemas.microsoft.com/office/drawing/2014/main" id="{483D1DF9-D546-4002-9CE1-DE448F4C5237}"/>
              </a:ext>
            </a:extLst>
          </p:cNvPr>
          <p:cNvSpPr>
            <a:spLocks noGrp="1"/>
          </p:cNvSpPr>
          <p:nvPr>
            <p:ph type="ftr" sz="quarter" idx="11"/>
          </p:nvPr>
        </p:nvSpPr>
        <p:spPr/>
        <p:txBody>
          <a:bodyPr/>
          <a:lstStyle/>
          <a:p>
            <a:r>
              <a:rPr lang="el-GR"/>
              <a:t>Φώτης Κ. Γιαννούλας</a:t>
            </a:r>
          </a:p>
        </p:txBody>
      </p:sp>
      <p:sp>
        <p:nvSpPr>
          <p:cNvPr id="7" name="Slide Number Placeholder 6">
            <a:extLst>
              <a:ext uri="{FF2B5EF4-FFF2-40B4-BE49-F238E27FC236}">
                <a16:creationId xmlns:a16="http://schemas.microsoft.com/office/drawing/2014/main" id="{8E065BDF-0FC5-4460-BA57-4CA7E8EC039D}"/>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394360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6C34-AFBD-425A-9156-B382529A8D13}"/>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58AD513-2118-4F0B-9A27-FEBAA29DD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2229E1-C90B-413B-BFA8-A1FF6A24AD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7E683707-BD8D-4050-B4C8-B45E43C7B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13DE5-F56D-4712-ABBF-61E9E25292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F57EDE7F-FDE3-408E-8209-C92A84A01675}"/>
              </a:ext>
            </a:extLst>
          </p:cNvPr>
          <p:cNvSpPr>
            <a:spLocks noGrp="1"/>
          </p:cNvSpPr>
          <p:nvPr>
            <p:ph type="dt" sz="half" idx="10"/>
          </p:nvPr>
        </p:nvSpPr>
        <p:spPr/>
        <p:txBody>
          <a:bodyPr/>
          <a:lstStyle/>
          <a:p>
            <a:fld id="{9F986496-6673-444E-99F7-D92A8942EC3C}" type="datetime1">
              <a:rPr lang="el-GR" smtClean="0"/>
              <a:t>23/3/2022</a:t>
            </a:fld>
            <a:endParaRPr lang="el-GR"/>
          </a:p>
        </p:txBody>
      </p:sp>
      <p:sp>
        <p:nvSpPr>
          <p:cNvPr id="8" name="Footer Placeholder 7">
            <a:extLst>
              <a:ext uri="{FF2B5EF4-FFF2-40B4-BE49-F238E27FC236}">
                <a16:creationId xmlns:a16="http://schemas.microsoft.com/office/drawing/2014/main" id="{5A94BA71-4917-498E-BB3A-89C51D2FF9C7}"/>
              </a:ext>
            </a:extLst>
          </p:cNvPr>
          <p:cNvSpPr>
            <a:spLocks noGrp="1"/>
          </p:cNvSpPr>
          <p:nvPr>
            <p:ph type="ftr" sz="quarter" idx="11"/>
          </p:nvPr>
        </p:nvSpPr>
        <p:spPr/>
        <p:txBody>
          <a:bodyPr/>
          <a:lstStyle/>
          <a:p>
            <a:r>
              <a:rPr lang="el-GR"/>
              <a:t>Φώτης Κ. Γιαννούλας</a:t>
            </a:r>
          </a:p>
        </p:txBody>
      </p:sp>
      <p:sp>
        <p:nvSpPr>
          <p:cNvPr id="9" name="Slide Number Placeholder 8">
            <a:extLst>
              <a:ext uri="{FF2B5EF4-FFF2-40B4-BE49-F238E27FC236}">
                <a16:creationId xmlns:a16="http://schemas.microsoft.com/office/drawing/2014/main" id="{C08CC592-206C-4D7C-B07C-97E16E69FF0F}"/>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215239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78DA-50B2-41A7-8C8B-79335804EB4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765A565-7C21-42A6-A45D-796E65052E65}"/>
              </a:ext>
            </a:extLst>
          </p:cNvPr>
          <p:cNvSpPr>
            <a:spLocks noGrp="1"/>
          </p:cNvSpPr>
          <p:nvPr>
            <p:ph type="dt" sz="half" idx="10"/>
          </p:nvPr>
        </p:nvSpPr>
        <p:spPr/>
        <p:txBody>
          <a:bodyPr/>
          <a:lstStyle/>
          <a:p>
            <a:fld id="{4CFA4F22-AC29-4DDC-894C-9F70B9003C45}" type="datetime1">
              <a:rPr lang="el-GR" smtClean="0"/>
              <a:t>23/3/2022</a:t>
            </a:fld>
            <a:endParaRPr lang="el-GR"/>
          </a:p>
        </p:txBody>
      </p:sp>
      <p:sp>
        <p:nvSpPr>
          <p:cNvPr id="4" name="Footer Placeholder 3">
            <a:extLst>
              <a:ext uri="{FF2B5EF4-FFF2-40B4-BE49-F238E27FC236}">
                <a16:creationId xmlns:a16="http://schemas.microsoft.com/office/drawing/2014/main" id="{0C3EEEDC-4379-482D-B7F0-E6F6525C7CA3}"/>
              </a:ext>
            </a:extLst>
          </p:cNvPr>
          <p:cNvSpPr>
            <a:spLocks noGrp="1"/>
          </p:cNvSpPr>
          <p:nvPr>
            <p:ph type="ftr" sz="quarter" idx="11"/>
          </p:nvPr>
        </p:nvSpPr>
        <p:spPr/>
        <p:txBody>
          <a:bodyPr/>
          <a:lstStyle/>
          <a:p>
            <a:r>
              <a:rPr lang="el-GR"/>
              <a:t>Φώτης Κ. Γιαννούλας</a:t>
            </a:r>
          </a:p>
        </p:txBody>
      </p:sp>
      <p:sp>
        <p:nvSpPr>
          <p:cNvPr id="5" name="Slide Number Placeholder 4">
            <a:extLst>
              <a:ext uri="{FF2B5EF4-FFF2-40B4-BE49-F238E27FC236}">
                <a16:creationId xmlns:a16="http://schemas.microsoft.com/office/drawing/2014/main" id="{04F67B32-1895-4152-A45D-1F51B78F86B1}"/>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357697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F50B4-D191-4797-B006-DC60D6A69975}"/>
              </a:ext>
            </a:extLst>
          </p:cNvPr>
          <p:cNvSpPr>
            <a:spLocks noGrp="1"/>
          </p:cNvSpPr>
          <p:nvPr>
            <p:ph type="dt" sz="half" idx="10"/>
          </p:nvPr>
        </p:nvSpPr>
        <p:spPr/>
        <p:txBody>
          <a:bodyPr/>
          <a:lstStyle/>
          <a:p>
            <a:fld id="{AA2DC5F2-AB8A-48C7-9BA9-AF97A0279C90}" type="datetime1">
              <a:rPr lang="el-GR" smtClean="0"/>
              <a:t>23/3/2022</a:t>
            </a:fld>
            <a:endParaRPr lang="el-GR"/>
          </a:p>
        </p:txBody>
      </p:sp>
      <p:sp>
        <p:nvSpPr>
          <p:cNvPr id="3" name="Footer Placeholder 2">
            <a:extLst>
              <a:ext uri="{FF2B5EF4-FFF2-40B4-BE49-F238E27FC236}">
                <a16:creationId xmlns:a16="http://schemas.microsoft.com/office/drawing/2014/main" id="{A8E16A26-C3E2-454A-BD5B-F67A11926257}"/>
              </a:ext>
            </a:extLst>
          </p:cNvPr>
          <p:cNvSpPr>
            <a:spLocks noGrp="1"/>
          </p:cNvSpPr>
          <p:nvPr>
            <p:ph type="ftr" sz="quarter" idx="11"/>
          </p:nvPr>
        </p:nvSpPr>
        <p:spPr/>
        <p:txBody>
          <a:bodyPr/>
          <a:lstStyle/>
          <a:p>
            <a:r>
              <a:rPr lang="el-GR"/>
              <a:t>Φώτης Κ. Γιαννούλας</a:t>
            </a:r>
          </a:p>
        </p:txBody>
      </p:sp>
      <p:sp>
        <p:nvSpPr>
          <p:cNvPr id="4" name="Slide Number Placeholder 3">
            <a:extLst>
              <a:ext uri="{FF2B5EF4-FFF2-40B4-BE49-F238E27FC236}">
                <a16:creationId xmlns:a16="http://schemas.microsoft.com/office/drawing/2014/main" id="{69BF6B34-A4AA-4D4B-95FE-548EAA22AD31}"/>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40591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330D-F340-44D2-99DE-7FABC0277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FB6D66B3-98CF-442A-A6E1-E99EE20120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08A03331-B92D-4C9D-812B-23F930221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D84B1-A0C3-490D-BAC3-BB7B47A3F026}"/>
              </a:ext>
            </a:extLst>
          </p:cNvPr>
          <p:cNvSpPr>
            <a:spLocks noGrp="1"/>
          </p:cNvSpPr>
          <p:nvPr>
            <p:ph type="dt" sz="half" idx="10"/>
          </p:nvPr>
        </p:nvSpPr>
        <p:spPr/>
        <p:txBody>
          <a:bodyPr/>
          <a:lstStyle/>
          <a:p>
            <a:fld id="{5C071B12-45DA-48D5-AF3C-74B126CC8252}" type="datetime1">
              <a:rPr lang="el-GR" smtClean="0"/>
              <a:t>23/3/2022</a:t>
            </a:fld>
            <a:endParaRPr lang="el-GR"/>
          </a:p>
        </p:txBody>
      </p:sp>
      <p:sp>
        <p:nvSpPr>
          <p:cNvPr id="6" name="Footer Placeholder 5">
            <a:extLst>
              <a:ext uri="{FF2B5EF4-FFF2-40B4-BE49-F238E27FC236}">
                <a16:creationId xmlns:a16="http://schemas.microsoft.com/office/drawing/2014/main" id="{44732725-1EB6-4E1E-85E1-B79900E2BB7D}"/>
              </a:ext>
            </a:extLst>
          </p:cNvPr>
          <p:cNvSpPr>
            <a:spLocks noGrp="1"/>
          </p:cNvSpPr>
          <p:nvPr>
            <p:ph type="ftr" sz="quarter" idx="11"/>
          </p:nvPr>
        </p:nvSpPr>
        <p:spPr/>
        <p:txBody>
          <a:bodyPr/>
          <a:lstStyle/>
          <a:p>
            <a:r>
              <a:rPr lang="el-GR"/>
              <a:t>Φώτης Κ. Γιαννούλας</a:t>
            </a:r>
          </a:p>
        </p:txBody>
      </p:sp>
      <p:sp>
        <p:nvSpPr>
          <p:cNvPr id="7" name="Slide Number Placeholder 6">
            <a:extLst>
              <a:ext uri="{FF2B5EF4-FFF2-40B4-BE49-F238E27FC236}">
                <a16:creationId xmlns:a16="http://schemas.microsoft.com/office/drawing/2014/main" id="{BB4EEE2B-86E4-423C-A622-944518A174A2}"/>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154056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98FF-D0D9-4B3F-9152-038B3E2EA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49EA381D-D912-4DBC-BA95-80869C0C3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43F0108F-5E68-4A85-AE9F-D473F0EBB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28570-B83F-4182-A3D6-8249C775206F}"/>
              </a:ext>
            </a:extLst>
          </p:cNvPr>
          <p:cNvSpPr>
            <a:spLocks noGrp="1"/>
          </p:cNvSpPr>
          <p:nvPr>
            <p:ph type="dt" sz="half" idx="10"/>
          </p:nvPr>
        </p:nvSpPr>
        <p:spPr/>
        <p:txBody>
          <a:bodyPr/>
          <a:lstStyle/>
          <a:p>
            <a:fld id="{F18D14C5-08CE-4348-BB3A-8F86248BCCA4}" type="datetime1">
              <a:rPr lang="el-GR" smtClean="0"/>
              <a:t>23/3/2022</a:t>
            </a:fld>
            <a:endParaRPr lang="el-GR"/>
          </a:p>
        </p:txBody>
      </p:sp>
      <p:sp>
        <p:nvSpPr>
          <p:cNvPr id="6" name="Footer Placeholder 5">
            <a:extLst>
              <a:ext uri="{FF2B5EF4-FFF2-40B4-BE49-F238E27FC236}">
                <a16:creationId xmlns:a16="http://schemas.microsoft.com/office/drawing/2014/main" id="{FD7C8A80-AF86-48E1-A308-B2328878E354}"/>
              </a:ext>
            </a:extLst>
          </p:cNvPr>
          <p:cNvSpPr>
            <a:spLocks noGrp="1"/>
          </p:cNvSpPr>
          <p:nvPr>
            <p:ph type="ftr" sz="quarter" idx="11"/>
          </p:nvPr>
        </p:nvSpPr>
        <p:spPr/>
        <p:txBody>
          <a:bodyPr/>
          <a:lstStyle/>
          <a:p>
            <a:r>
              <a:rPr lang="el-GR"/>
              <a:t>Φώτης Κ. Γιαννούλας</a:t>
            </a:r>
          </a:p>
        </p:txBody>
      </p:sp>
      <p:sp>
        <p:nvSpPr>
          <p:cNvPr id="7" name="Slide Number Placeholder 6">
            <a:extLst>
              <a:ext uri="{FF2B5EF4-FFF2-40B4-BE49-F238E27FC236}">
                <a16:creationId xmlns:a16="http://schemas.microsoft.com/office/drawing/2014/main" id="{712F6E20-0E88-4450-B9A1-64D7B511EFB6}"/>
              </a:ext>
            </a:extLst>
          </p:cNvPr>
          <p:cNvSpPr>
            <a:spLocks noGrp="1"/>
          </p:cNvSpPr>
          <p:nvPr>
            <p:ph type="sldNum" sz="quarter" idx="12"/>
          </p:nvPr>
        </p:nvSpPr>
        <p:spPr/>
        <p:txBody>
          <a:bodyPr/>
          <a:lstStyle/>
          <a:p>
            <a:fld id="{6EAE2DB3-297A-4469-B7DF-F6561EF6AF6A}" type="slidenum">
              <a:rPr lang="el-GR" smtClean="0"/>
              <a:t>‹#›</a:t>
            </a:fld>
            <a:endParaRPr lang="el-GR"/>
          </a:p>
        </p:txBody>
      </p:sp>
    </p:spTree>
    <p:extLst>
      <p:ext uri="{BB962C8B-B14F-4D97-AF65-F5344CB8AC3E}">
        <p14:creationId xmlns:p14="http://schemas.microsoft.com/office/powerpoint/2010/main" val="120369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2A73D-3813-4238-BA41-1EFA969A4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CF8CE0B-F614-4105-8677-1E49F0555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48B700B-F0FD-4713-B2A3-7BED2C0F3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5AAD4-3236-4C8B-9099-DFE2E80194A7}" type="datetime1">
              <a:rPr lang="el-GR" smtClean="0"/>
              <a:t>23/3/2022</a:t>
            </a:fld>
            <a:endParaRPr lang="el-GR"/>
          </a:p>
        </p:txBody>
      </p:sp>
      <p:sp>
        <p:nvSpPr>
          <p:cNvPr id="5" name="Footer Placeholder 4">
            <a:extLst>
              <a:ext uri="{FF2B5EF4-FFF2-40B4-BE49-F238E27FC236}">
                <a16:creationId xmlns:a16="http://schemas.microsoft.com/office/drawing/2014/main" id="{0CFD690C-9308-4308-A8FB-66940FD04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Φώτης Κ. Γιαννούλας</a:t>
            </a:r>
          </a:p>
        </p:txBody>
      </p:sp>
      <p:sp>
        <p:nvSpPr>
          <p:cNvPr id="6" name="Slide Number Placeholder 5">
            <a:extLst>
              <a:ext uri="{FF2B5EF4-FFF2-40B4-BE49-F238E27FC236}">
                <a16:creationId xmlns:a16="http://schemas.microsoft.com/office/drawing/2014/main" id="{7842E9DD-457B-4513-8C43-1A24B349D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E2DB3-297A-4469-B7DF-F6561EF6AF6A}" type="slidenum">
              <a:rPr lang="el-GR" smtClean="0"/>
              <a:t>‹#›</a:t>
            </a:fld>
            <a:endParaRPr lang="el-GR"/>
          </a:p>
        </p:txBody>
      </p:sp>
    </p:spTree>
    <p:extLst>
      <p:ext uri="{BB962C8B-B14F-4D97-AF65-F5344CB8AC3E}">
        <p14:creationId xmlns:p14="http://schemas.microsoft.com/office/powerpoint/2010/main" val="332088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407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365761"/>
            <a:ext cx="6253317" cy="3401565"/>
          </a:xfrm>
        </p:spPr>
        <p:txBody>
          <a:bodyPr>
            <a:no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Οι  </a:t>
            </a:r>
            <a:r>
              <a:rPr lang="el-GR" sz="3000" b="1" cap="all" spc="60" dirty="0">
                <a:solidFill>
                  <a:prstClr val="black"/>
                </a:solidFill>
                <a:latin typeface="Microsoft JhengHei" panose="020B0604030504040204" pitchFamily="34" charset="-120"/>
                <a:ea typeface="Microsoft JhengHei" panose="020B0604030504040204" pitchFamily="34" charset="-120"/>
                <a:cs typeface="Times New Roman" panose="02020603050405020304" pitchFamily="18" charset="0"/>
              </a:rPr>
              <a:t>ΤΡΟΠΟΠΟΙΗΣΕΙΣ</a:t>
            </a:r>
            <a: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  ΤΟΥ </a:t>
            </a:r>
            <a:r>
              <a:rPr kumimoji="0" lang="el-GR" sz="3000" b="1" i="0" u="none" strike="noStrike" kern="1200" cap="all" spc="60" normalizeH="0" noProof="0" dirty="0" err="1">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Κωδικα</a:t>
            </a:r>
            <a: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  </a:t>
            </a:r>
            <a:r>
              <a:rPr kumimoji="0" lang="el-GR" sz="3000" b="1" i="0" u="none" strike="noStrike" kern="1200" cap="all" spc="60" normalizeH="0" noProof="0" dirty="0" err="1">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Πολιτικης</a:t>
            </a:r>
            <a: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 </a:t>
            </a:r>
            <a:r>
              <a:rPr kumimoji="0" lang="el-GR" sz="3000" b="1" i="0" u="none" strike="noStrike" kern="1200" cap="all" spc="60" normalizeH="0" noProof="0" dirty="0" err="1">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Δικονομιας</a:t>
            </a:r>
            <a:b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br>
            <a:r>
              <a:rPr kumimoji="0" lang="el-GR" sz="3000" b="1"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με τους ν. 4842/2021 &amp; 4855/2021</a:t>
            </a:r>
            <a:endParaRPr kumimoji="0" lang="el-GR" sz="3000" b="0" i="0" u="none" strike="noStrike" kern="1200" cap="all" spc="60" normalizeH="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023105" y="4057650"/>
            <a:ext cx="6912864" cy="2161247"/>
          </a:xfrm>
        </p:spPr>
        <p:txBody>
          <a:bodyPr>
            <a:normAutofit/>
          </a:bodyPr>
          <a:lstStyle/>
          <a:p>
            <a:r>
              <a:rPr lang="el-GR" cap="none" dirty="0">
                <a:solidFill>
                  <a:schemeClr val="tx1">
                    <a:lumMod val="85000"/>
                    <a:lumOff val="15000"/>
                  </a:schemeClr>
                </a:solidFill>
              </a:rPr>
              <a:t>Φώτης Κ. Γιαννούλας, </a:t>
            </a:r>
          </a:p>
          <a:p>
            <a:r>
              <a:rPr lang="el-GR" sz="1800" cap="none" dirty="0">
                <a:solidFill>
                  <a:schemeClr val="tx1">
                    <a:lumMod val="85000"/>
                    <a:lumOff val="15000"/>
                  </a:schemeClr>
                </a:solidFill>
              </a:rPr>
              <a:t>Δικηγόρος, ΜΔΕ Αστικού Δικαίου, Σύμβουλος ΔΣΑ</a:t>
            </a:r>
          </a:p>
          <a:p>
            <a:endParaRPr lang="el-GR"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96752D8-A0F0-4B60-952D-2C978C57E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919" y="5524498"/>
            <a:ext cx="2953534" cy="581023"/>
          </a:xfrm>
          <a:prstGeom prst="rect">
            <a:avLst/>
          </a:prstGeom>
          <a:noFill/>
          <a:ln>
            <a:noFill/>
          </a:ln>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4602-EF02-44DB-AC18-852008FE4DF1}"/>
              </a:ext>
            </a:extLst>
          </p:cNvPr>
          <p:cNvSpPr>
            <a:spLocks noGrp="1"/>
          </p:cNvSpPr>
          <p:nvPr>
            <p:ph type="title"/>
          </p:nvPr>
        </p:nvSpPr>
        <p:spPr>
          <a:xfrm>
            <a:off x="159658" y="365126"/>
            <a:ext cx="11872684" cy="415924"/>
          </a:xfrm>
          <a:solidFill>
            <a:schemeClr val="accent1">
              <a:lumMod val="40000"/>
              <a:lumOff val="60000"/>
            </a:schemeClr>
          </a:solidFill>
        </p:spPr>
        <p:txBody>
          <a:bodyPr/>
          <a:lstStyle/>
          <a:p>
            <a:r>
              <a:rPr kumimoji="0" lang="el-GR" sz="2000" b="0" i="0" u="none" strike="noStrike" kern="1200" cap="none" spc="0" normalizeH="0" baseline="0" noProof="0" dirty="0">
                <a:ln>
                  <a:noFill/>
                </a:ln>
                <a:solidFill>
                  <a:prstClr val="black"/>
                </a:solidFill>
                <a:effectLst/>
                <a:uLnTx/>
                <a:uFillTx/>
                <a:latin typeface="Calibri Light" panose="020F0302020204030204"/>
                <a:ea typeface="+mj-ea"/>
                <a:cs typeface="+mj-cs"/>
              </a:rPr>
              <a:t>Λοιπές αλλαγές τακτικής (συνέχεια)</a:t>
            </a:r>
            <a:endParaRPr lang="el-GR" dirty="0"/>
          </a:p>
        </p:txBody>
      </p:sp>
      <p:sp>
        <p:nvSpPr>
          <p:cNvPr id="3" name="Content Placeholder 2">
            <a:extLst>
              <a:ext uri="{FF2B5EF4-FFF2-40B4-BE49-F238E27FC236}">
                <a16:creationId xmlns:a16="http://schemas.microsoft.com/office/drawing/2014/main" id="{2ED7B29C-5010-4115-8997-7E4464EAF6C7}"/>
              </a:ext>
            </a:extLst>
          </p:cNvPr>
          <p:cNvSpPr>
            <a:spLocks noGrp="1"/>
          </p:cNvSpPr>
          <p:nvPr>
            <p:ph idx="1"/>
          </p:nvPr>
        </p:nvSpPr>
        <p:spPr>
          <a:xfrm>
            <a:off x="145143" y="781049"/>
            <a:ext cx="11887199" cy="5851980"/>
          </a:xfrm>
          <a:solidFill>
            <a:schemeClr val="bg1">
              <a:lumMod val="85000"/>
            </a:schemeClr>
          </a:solidFill>
        </p:spPr>
        <p:txBody>
          <a:bodyPr>
            <a:normAutofit fontScale="77500" lnSpcReduction="20000"/>
          </a:bodyPr>
          <a:lstStyle/>
          <a:p>
            <a:pPr marL="0" indent="0">
              <a:buNone/>
            </a:pPr>
            <a:r>
              <a:rPr lang="el-GR" sz="2200" b="1" dirty="0">
                <a:latin typeface="CF Asty Pro"/>
              </a:rPr>
              <a:t>4. ΚΠολΔ 254: Επανάληψη της συζήτησης για την συμπλήρωση κενών</a:t>
            </a:r>
          </a:p>
          <a:p>
            <a:pPr algn="just">
              <a:lnSpc>
                <a:spcPct val="115000"/>
              </a:lnSpc>
              <a:spcAft>
                <a:spcPts val="800"/>
              </a:spcAft>
            </a:pPr>
            <a:r>
              <a:rPr lang="el-GR" sz="1900" b="1" dirty="0">
                <a:effectLst/>
                <a:latin typeface="CF Asty Pro"/>
                <a:ea typeface="Calibri" panose="020F0502020204030204" pitchFamily="34" charset="0"/>
                <a:cs typeface="Times New Roman" panose="02020603050405020304" pitchFamily="18" charset="0"/>
              </a:rPr>
              <a:t>Περιστολή του πεδίου εφαρμογής του</a:t>
            </a:r>
            <a:r>
              <a:rPr lang="en-US" sz="1900" dirty="0">
                <a:effectLst/>
                <a:latin typeface="CF Asty Pro"/>
                <a:ea typeface="Calibri" panose="020F0502020204030204" pitchFamily="34" charset="0"/>
                <a:cs typeface="Times New Roman" panose="02020603050405020304" pitchFamily="18" charset="0"/>
              </a:rPr>
              <a:t>. </a:t>
            </a:r>
            <a:r>
              <a:rPr lang="el-GR" sz="1900" u="sng" dirty="0">
                <a:effectLst/>
                <a:latin typeface="CF Asty Pro"/>
                <a:ea typeface="Calibri" panose="020F0502020204030204" pitchFamily="34" charset="0"/>
                <a:cs typeface="Times New Roman" panose="02020603050405020304" pitchFamily="18" charset="0"/>
              </a:rPr>
              <a:t>Δεν</a:t>
            </a:r>
            <a:r>
              <a:rPr lang="el-GR" sz="1900" dirty="0">
                <a:effectLst/>
                <a:latin typeface="CF Asty Pro"/>
                <a:ea typeface="Calibri" panose="020F0502020204030204" pitchFamily="34" charset="0"/>
                <a:cs typeface="Times New Roman" panose="02020603050405020304" pitchFamily="18" charset="0"/>
              </a:rPr>
              <a:t> χωρεί εφαρμογή του άρθρου 254 ΚΠολΔ:</a:t>
            </a:r>
          </a:p>
          <a:p>
            <a:pPr lvl="1" algn="just">
              <a:lnSpc>
                <a:spcPct val="115000"/>
              </a:lnSpc>
              <a:spcAft>
                <a:spcPts val="800"/>
              </a:spcAft>
            </a:pPr>
            <a:r>
              <a:rPr lang="el-GR" sz="1900" dirty="0">
                <a:effectLst/>
                <a:latin typeface="CF Asty Pro"/>
                <a:ea typeface="Calibri" panose="020F0502020204030204" pitchFamily="34" charset="0"/>
                <a:cs typeface="Times New Roman" panose="02020603050405020304" pitchFamily="18" charset="0"/>
              </a:rPr>
              <a:t>επί συζήτησης μετά αυτοψία, πραγματογνωμοσύνη, αυτοπρόσωπη εξέταση διαδίκων.</a:t>
            </a:r>
          </a:p>
          <a:p>
            <a:pPr lvl="1" algn="just">
              <a:lnSpc>
                <a:spcPct val="115000"/>
              </a:lnSpc>
              <a:spcAft>
                <a:spcPts val="800"/>
              </a:spcAft>
            </a:pPr>
            <a:r>
              <a:rPr lang="el-GR" sz="1900" dirty="0">
                <a:effectLst/>
                <a:latin typeface="CF Asty Pro"/>
                <a:ea typeface="Calibri" panose="020F0502020204030204" pitchFamily="34" charset="0"/>
                <a:cs typeface="Times New Roman" panose="02020603050405020304" pitchFamily="18" charset="0"/>
              </a:rPr>
              <a:t>σε περίπτωση που κατά την νέα τακτική το Δικαστήριο ζητά εξέταση μαρτύρων στο ακροατήριο.</a:t>
            </a:r>
          </a:p>
          <a:p>
            <a:pPr algn="just">
              <a:lnSpc>
                <a:spcPct val="115000"/>
              </a:lnSpc>
              <a:spcAft>
                <a:spcPts val="800"/>
              </a:spcAft>
            </a:pPr>
            <a:r>
              <a:rPr lang="el-GR" sz="2200" dirty="0">
                <a:effectLst/>
                <a:latin typeface="CF Asty Pro"/>
                <a:ea typeface="Calibri" panose="020F0502020204030204" pitchFamily="34" charset="0"/>
                <a:cs typeface="Times New Roman" panose="02020603050405020304" pitchFamily="18" charset="0"/>
              </a:rPr>
              <a:t>Σε όσες περιπτώσεις εφαρμόζεται η 254 ΚΠολΔ έχουμε προσθήκη στο 3ήμερο από την συζήτηση</a:t>
            </a:r>
            <a:r>
              <a:rPr lang="el-GR" sz="2200" dirty="0">
                <a:latin typeface="CF Asty Pro"/>
                <a:ea typeface="Calibri" panose="020F0502020204030204" pitchFamily="34" charset="0"/>
                <a:cs typeface="Times New Roman" panose="02020603050405020304" pitchFamily="18" charset="0"/>
              </a:rPr>
              <a:t> (κλήτευση προ 30 ημερών)</a:t>
            </a:r>
            <a:endParaRPr lang="el-GR" sz="2200" dirty="0">
              <a:effectLst/>
              <a:latin typeface="CF Asty Pro"/>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l-GR" sz="2100" i="1" dirty="0">
                <a:latin typeface="CF Asty Pro"/>
                <a:ea typeface="Calibri" panose="020F0502020204030204" pitchFamily="34" charset="0"/>
                <a:cs typeface="Times New Roman" panose="02020603050405020304" pitchFamily="18" charset="0"/>
              </a:rPr>
              <a:t>Σχόλιο: Το άρθρο διαβάζεται σε συνδυασμό με το άρθρο 237 παρ. 3 ΚΠολΔ. </a:t>
            </a:r>
            <a:r>
              <a:rPr lang="el-GR" sz="2100" i="1" u="sng" dirty="0">
                <a:latin typeface="CF Asty Pro"/>
                <a:ea typeface="Calibri" panose="020F0502020204030204" pitchFamily="34" charset="0"/>
                <a:cs typeface="Times New Roman" panose="02020603050405020304" pitchFamily="18" charset="0"/>
              </a:rPr>
              <a:t>Εφαρμογή και επί εκκρεμών δικών</a:t>
            </a:r>
          </a:p>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5. </a:t>
            </a:r>
            <a:r>
              <a:rPr lang="el-GR" sz="2200" b="1" dirty="0">
                <a:latin typeface="CF Asty Pro"/>
                <a:ea typeface="Calibri" panose="020F0502020204030204" pitchFamily="34" charset="0"/>
                <a:cs typeface="Times New Roman" panose="02020603050405020304" pitchFamily="18" charset="0"/>
              </a:rPr>
              <a:t>Άρθρο 260 ΚΠολΔ: Τι γίνεται επί ματαίωσης της συζήτησης και μη επαναφοράς</a:t>
            </a:r>
          </a:p>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(5.1) </a:t>
            </a:r>
            <a:r>
              <a:rPr lang="el-GR" sz="2200" dirty="0">
                <a:effectLst/>
                <a:latin typeface="CF Asty Pro"/>
                <a:ea typeface="Calibri" panose="020F0502020204030204" pitchFamily="34" charset="0"/>
                <a:cs typeface="Times New Roman" panose="02020603050405020304" pitchFamily="18" charset="0"/>
              </a:rPr>
              <a:t>Σήμερα στην νέα τακτική αν ματαιωθεί η συζήτηση και δεν γίνει επαναφορά εντός 60 ημερών, η υπόθεση διαγράφεται από το πινάκιο και η δίκη καταργείται. </a:t>
            </a:r>
          </a:p>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Με τη νέα διάταξη η ρύθμιση αυτή </a:t>
            </a:r>
            <a:r>
              <a:rPr lang="el-GR" sz="2200" b="1" u="sng" dirty="0">
                <a:effectLst/>
                <a:latin typeface="CF Asty Pro"/>
                <a:ea typeface="Calibri" panose="020F0502020204030204" pitchFamily="34" charset="0"/>
                <a:cs typeface="Times New Roman" panose="02020603050405020304" pitchFamily="18" charset="0"/>
              </a:rPr>
              <a:t>επεκτείνεται και στις ειδικές διαδικασίες</a:t>
            </a:r>
            <a:r>
              <a:rPr lang="el-GR" sz="2200" b="1" dirty="0">
                <a:effectLst/>
                <a:latin typeface="CF Asty Pro"/>
                <a:ea typeface="Calibri" panose="020F0502020204030204" pitchFamily="34" charset="0"/>
                <a:cs typeface="Times New Roman" panose="02020603050405020304" pitchFamily="18" charset="0"/>
              </a:rPr>
              <a:t> και οι 60 μέρες προθεσμίας γίνονται 90. </a:t>
            </a:r>
            <a:r>
              <a:rPr lang="el-GR" sz="2200" b="1" i="1" u="sng" dirty="0">
                <a:effectLst/>
                <a:latin typeface="CF Asty Pro"/>
                <a:ea typeface="Calibri" panose="020F0502020204030204" pitchFamily="34" charset="0"/>
                <a:cs typeface="Times New Roman" panose="02020603050405020304" pitchFamily="18" charset="0"/>
              </a:rPr>
              <a:t>Εφαρμογή και επί εκκρεμών δικών</a:t>
            </a:r>
            <a:r>
              <a:rPr lang="en-US" sz="2200" b="1" i="1" u="sng" dirty="0">
                <a:effectLst/>
                <a:latin typeface="CF Asty Pro"/>
                <a:ea typeface="Calibri" panose="020F0502020204030204" pitchFamily="34" charset="0"/>
                <a:cs typeface="Times New Roman" panose="02020603050405020304" pitchFamily="18" charset="0"/>
              </a:rPr>
              <a:t> (</a:t>
            </a:r>
            <a:r>
              <a:rPr lang="el-GR" sz="2200" b="1" i="1" u="sng" dirty="0">
                <a:effectLst/>
                <a:latin typeface="CF Asty Pro"/>
                <a:ea typeface="Calibri" panose="020F0502020204030204" pitchFamily="34" charset="0"/>
                <a:cs typeface="Times New Roman" panose="02020603050405020304" pitchFamily="18" charset="0"/>
              </a:rPr>
              <a:t>πρόβλημα: Δεν υπάρχει μεταβατική διάταξη για υποθέσεις παλαιάς τακτικής διαδικασίας)</a:t>
            </a:r>
            <a:endParaRPr lang="el-GR" sz="2200" i="1" u="sng" dirty="0">
              <a:effectLst/>
              <a:latin typeface="CF Asty Pro"/>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(5.2)</a:t>
            </a:r>
            <a:r>
              <a:rPr lang="el-GR" sz="2200" dirty="0">
                <a:effectLst/>
                <a:latin typeface="CF Asty Pro"/>
                <a:ea typeface="Calibri" panose="020F0502020204030204" pitchFamily="34" charset="0"/>
                <a:cs typeface="Times New Roman" panose="02020603050405020304" pitchFamily="18" charset="0"/>
              </a:rPr>
              <a:t> Εισάγεται ρύθμιση για «οίκοθεν επαναπροσδιορισμό» σε περίπτωση ματαίωσης συζήτησης ενδίκου βοηθήματος για λόγους ανωτέρας βίας. </a:t>
            </a:r>
          </a:p>
          <a:p>
            <a:pPr marL="0" indent="0" algn="just">
              <a:lnSpc>
                <a:spcPct val="115000"/>
              </a:lnSpc>
              <a:spcAft>
                <a:spcPts val="800"/>
              </a:spcAft>
              <a:buNone/>
            </a:pPr>
            <a:r>
              <a:rPr lang="el-GR" sz="2200" i="1" dirty="0">
                <a:effectLst/>
                <a:latin typeface="CF Asty Pro"/>
                <a:ea typeface="Calibri" panose="020F0502020204030204" pitchFamily="34" charset="0"/>
              </a:rPr>
              <a:t>Σχόλιο: Μονιμοποίηση της ρύθμισης που εισήχθη προσωρινά λόγω των μέτρων </a:t>
            </a:r>
            <a:r>
              <a:rPr lang="en-US" sz="2200" i="1" dirty="0">
                <a:effectLst/>
                <a:latin typeface="CF Asty Pro"/>
                <a:ea typeface="Calibri" panose="020F0502020204030204" pitchFamily="34" charset="0"/>
              </a:rPr>
              <a:t>COVID</a:t>
            </a:r>
            <a:r>
              <a:rPr lang="el-GR" sz="2200" i="1" dirty="0">
                <a:effectLst/>
                <a:latin typeface="CF Asty Pro"/>
                <a:ea typeface="Calibri" panose="020F0502020204030204" pitchFamily="34" charset="0"/>
              </a:rPr>
              <a:t>-19. </a:t>
            </a:r>
            <a:r>
              <a:rPr lang="el-GR" sz="2200" i="1" u="sng" dirty="0">
                <a:effectLst/>
                <a:latin typeface="CF Asty Pro"/>
                <a:ea typeface="Calibri" panose="020F0502020204030204" pitchFamily="34" charset="0"/>
              </a:rPr>
              <a:t>Εφαρμογή επί νέων δικογράφων (μετά την 1.1.2022</a:t>
            </a:r>
            <a:r>
              <a:rPr lang="el-GR" sz="2200" i="1" dirty="0">
                <a:effectLst/>
                <a:latin typeface="CF Asty Pro"/>
                <a:ea typeface="Calibri" panose="020F0502020204030204" pitchFamily="34" charset="0"/>
              </a:rPr>
              <a:t>).</a:t>
            </a:r>
            <a:endParaRPr lang="el-GR" sz="2200" i="1" dirty="0">
              <a:effectLst/>
              <a:latin typeface="CF Asty Pro"/>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el-GR" sz="1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l-GR" dirty="0"/>
          </a:p>
        </p:txBody>
      </p:sp>
      <p:sp>
        <p:nvSpPr>
          <p:cNvPr id="4" name="Footer Placeholder 3">
            <a:extLst>
              <a:ext uri="{FF2B5EF4-FFF2-40B4-BE49-F238E27FC236}">
                <a16:creationId xmlns:a16="http://schemas.microsoft.com/office/drawing/2014/main" id="{C05D9011-9585-4045-AF1A-56054965B62C}"/>
              </a:ext>
            </a:extLst>
          </p:cNvPr>
          <p:cNvSpPr>
            <a:spLocks noGrp="1"/>
          </p:cNvSpPr>
          <p:nvPr>
            <p:ph type="ftr" sz="quarter" idx="11"/>
          </p:nvPr>
        </p:nvSpPr>
        <p:spPr>
          <a:xfrm>
            <a:off x="4038600" y="6633029"/>
            <a:ext cx="4114800" cy="88446"/>
          </a:xfrm>
        </p:spPr>
        <p:txBody>
          <a:bodyPr/>
          <a:lstStyle/>
          <a:p>
            <a:r>
              <a:rPr lang="el-GR" dirty="0"/>
              <a:t> </a:t>
            </a:r>
          </a:p>
          <a:p>
            <a:endParaRPr lang="el-GR" dirty="0"/>
          </a:p>
        </p:txBody>
      </p:sp>
    </p:spTree>
    <p:extLst>
      <p:ext uri="{BB962C8B-B14F-4D97-AF65-F5344CB8AC3E}">
        <p14:creationId xmlns:p14="http://schemas.microsoft.com/office/powerpoint/2010/main" val="104668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44FE-8C6F-454B-9D61-B819B167DF40}"/>
              </a:ext>
            </a:extLst>
          </p:cNvPr>
          <p:cNvSpPr>
            <a:spLocks noGrp="1"/>
          </p:cNvSpPr>
          <p:nvPr>
            <p:ph type="title"/>
          </p:nvPr>
        </p:nvSpPr>
        <p:spPr>
          <a:xfrm>
            <a:off x="449942" y="365126"/>
            <a:ext cx="11422744" cy="315912"/>
          </a:xfrm>
          <a:solidFill>
            <a:schemeClr val="accent1">
              <a:lumMod val="40000"/>
              <a:lumOff val="60000"/>
            </a:schemeClr>
          </a:solidFill>
        </p:spPr>
        <p:txBody>
          <a:bodyPr>
            <a:normAutofit fontScale="90000"/>
          </a:bodyPr>
          <a:lstStyle/>
          <a:p>
            <a:r>
              <a:rPr kumimoji="0" lang="el-GR" sz="2000" b="0" i="0" u="none" strike="noStrike" kern="1200" cap="none" spc="0" normalizeH="0" baseline="0" noProof="0" dirty="0">
                <a:ln>
                  <a:noFill/>
                </a:ln>
                <a:solidFill>
                  <a:prstClr val="black"/>
                </a:solidFill>
                <a:effectLst/>
                <a:uLnTx/>
                <a:uFillTx/>
                <a:latin typeface="Calibri Light" panose="020F0302020204030204"/>
                <a:ea typeface="+mj-ea"/>
                <a:cs typeface="+mj-cs"/>
              </a:rPr>
              <a:t>Λοιπές αλλαγές τακτικής (συνέχεια)</a:t>
            </a:r>
            <a:endParaRPr lang="el-GR" dirty="0"/>
          </a:p>
        </p:txBody>
      </p:sp>
      <p:sp>
        <p:nvSpPr>
          <p:cNvPr id="3" name="Content Placeholder 2">
            <a:extLst>
              <a:ext uri="{FF2B5EF4-FFF2-40B4-BE49-F238E27FC236}">
                <a16:creationId xmlns:a16="http://schemas.microsoft.com/office/drawing/2014/main" id="{1E1EB4CD-46A5-4282-8DED-77C2C40A0583}"/>
              </a:ext>
            </a:extLst>
          </p:cNvPr>
          <p:cNvSpPr>
            <a:spLocks noGrp="1"/>
          </p:cNvSpPr>
          <p:nvPr>
            <p:ph idx="1"/>
          </p:nvPr>
        </p:nvSpPr>
        <p:spPr>
          <a:xfrm>
            <a:off x="449942" y="681038"/>
            <a:ext cx="11422744" cy="5811836"/>
          </a:xfrm>
          <a:solidFill>
            <a:schemeClr val="bg1">
              <a:lumMod val="85000"/>
            </a:schemeClr>
          </a:solidFill>
        </p:spPr>
        <p:txBody>
          <a:bodyPr/>
          <a:lstStyle/>
          <a:p>
            <a:pPr marL="0" indent="0">
              <a:buNone/>
            </a:pPr>
            <a:r>
              <a:rPr lang="el-GR" sz="2100" b="1" dirty="0">
                <a:effectLst/>
                <a:latin typeface="CF Asty Pro"/>
                <a:ea typeface="Calibri" panose="020F0502020204030204" pitchFamily="34" charset="0"/>
              </a:rPr>
              <a:t>6. ΚΠολΔ 307: </a:t>
            </a:r>
          </a:p>
          <a:p>
            <a:pPr marL="0" indent="0" algn="just">
              <a:buNone/>
            </a:pPr>
            <a:r>
              <a:rPr lang="el-GR" sz="2100" dirty="0">
                <a:effectLst/>
                <a:latin typeface="CF Asty Pro"/>
                <a:ea typeface="Calibri" panose="020F0502020204030204" pitchFamily="34" charset="0"/>
              </a:rPr>
              <a:t>Δυνατότητα συμπληρωματικών προτάσεων και επί επανάληψης συζήτησης (μετά από αδυναμία έκδοσης απόφασης π.χ. λόγω αφαίρεσης της δικογραφίας), </a:t>
            </a:r>
            <a:r>
              <a:rPr lang="el-GR" sz="2100" b="1" dirty="0">
                <a:effectLst/>
                <a:latin typeface="CF Asty Pro"/>
                <a:ea typeface="Calibri" panose="020F0502020204030204" pitchFamily="34" charset="0"/>
              </a:rPr>
              <a:t>αλλά μόνον εφόσον είχε παρασταθεί στην κανονική συζήτηση</a:t>
            </a:r>
            <a:r>
              <a:rPr lang="el-GR" sz="2100" dirty="0">
                <a:effectLst/>
                <a:latin typeface="CF Asty Pro"/>
                <a:ea typeface="Calibri" panose="020F0502020204030204" pitchFamily="34" charset="0"/>
              </a:rPr>
              <a:t>. </a:t>
            </a:r>
            <a:r>
              <a:rPr lang="el-GR" sz="2100" i="1" u="sng" dirty="0">
                <a:effectLst/>
                <a:latin typeface="CF Asty Pro"/>
                <a:ea typeface="Calibri" panose="020F0502020204030204" pitchFamily="34" charset="0"/>
              </a:rPr>
              <a:t>Δεν υπάρχει μεταβατική διάταξη. </a:t>
            </a:r>
            <a:r>
              <a:rPr lang="el-GR" sz="2100" i="1" u="sng" dirty="0">
                <a:latin typeface="CF Asty Pro"/>
                <a:ea typeface="Calibri" panose="020F0502020204030204" pitchFamily="34" charset="0"/>
              </a:rPr>
              <a:t>Κρίνω ότι εφαρμόζεται από 1.1.2022 και επί εκκρεμών δικών (συνδυασμός άρθρου 120 Ν. 4842/2021 με άρθρο 12 </a:t>
            </a:r>
            <a:r>
              <a:rPr lang="el-GR" sz="2100" i="1" u="sng" dirty="0" err="1">
                <a:latin typeface="CF Asty Pro"/>
                <a:ea typeface="Calibri" panose="020F0502020204030204" pitchFamily="34" charset="0"/>
              </a:rPr>
              <a:t>ΕισΝΚΠολΔ</a:t>
            </a:r>
            <a:endParaRPr lang="el-GR" sz="2100" b="1" i="1" u="sng" dirty="0">
              <a:effectLst/>
              <a:latin typeface="CF Asty Pro"/>
              <a:ea typeface="Calibri" panose="020F0502020204030204" pitchFamily="34" charset="0"/>
            </a:endParaRPr>
          </a:p>
          <a:p>
            <a:pPr marL="0" indent="0" algn="just">
              <a:buNone/>
            </a:pPr>
            <a:r>
              <a:rPr lang="el-GR" sz="2100" i="1" dirty="0">
                <a:effectLst/>
                <a:latin typeface="CF Asty Pro"/>
                <a:ea typeface="Calibri" panose="020F0502020204030204" pitchFamily="34" charset="0"/>
              </a:rPr>
              <a:t>Σχόλιο: Με την νέα ρύθμιση αποτρέπεται η δυνατότητα «διάσωσης» του ασυνεπούς διαδίκου που κατά την αρχική συζήτηση του ενδίκου βοηθήματος δεν είχε παραστεί.</a:t>
            </a:r>
          </a:p>
          <a:p>
            <a:pPr marL="0" indent="0" algn="just">
              <a:buNone/>
            </a:pPr>
            <a:r>
              <a:rPr lang="el-GR" sz="2100" b="1" dirty="0">
                <a:latin typeface="CF Asty Pro"/>
              </a:rPr>
              <a:t>7. ΚΠολΔ 308:</a:t>
            </a:r>
          </a:p>
          <a:p>
            <a:pPr marL="0" indent="0" algn="just">
              <a:buNone/>
            </a:pPr>
            <a:r>
              <a:rPr lang="el-GR" sz="2100" dirty="0">
                <a:effectLst/>
                <a:latin typeface="CF Asty Pro"/>
                <a:ea typeface="Calibri" panose="020F0502020204030204" pitchFamily="34" charset="0"/>
              </a:rPr>
              <a:t>Ρητώς ορίζεται ότι </a:t>
            </a:r>
            <a:r>
              <a:rPr lang="el-GR" sz="2100" i="1" dirty="0">
                <a:effectLst/>
                <a:latin typeface="CF Asty Pro"/>
                <a:ea typeface="Calibri" panose="020F0502020204030204" pitchFamily="34" charset="0"/>
              </a:rPr>
              <a:t>«συμφωνία των διαδίκων για μη έκδοση απόφασης μετά τη συζήτηση δεν παράγει έννομες συνέπειες»</a:t>
            </a:r>
            <a:r>
              <a:rPr lang="el-GR" sz="2100" dirty="0">
                <a:effectLst/>
                <a:latin typeface="CF Asty Pro"/>
                <a:ea typeface="Calibri" panose="020F0502020204030204" pitchFamily="34" charset="0"/>
              </a:rPr>
              <a:t>.</a:t>
            </a:r>
          </a:p>
          <a:p>
            <a:pPr marL="0" indent="0" algn="just">
              <a:buNone/>
            </a:pPr>
            <a:r>
              <a:rPr lang="el-GR" sz="2100" i="1" u="sng" dirty="0">
                <a:latin typeface="CF Asty Pro"/>
                <a:ea typeface="Calibri" panose="020F0502020204030204" pitchFamily="34" charset="0"/>
              </a:rPr>
              <a:t>Εφαρμογή και επί εκκρεμών δικών.</a:t>
            </a:r>
            <a:endParaRPr lang="el-GR" sz="2100" i="1" u="sng" dirty="0">
              <a:effectLst/>
              <a:latin typeface="CF Asty Pro"/>
              <a:ea typeface="Calibri" panose="020F0502020204030204" pitchFamily="34" charset="0"/>
            </a:endParaRPr>
          </a:p>
          <a:p>
            <a:pPr marL="0" indent="0" algn="just">
              <a:buNone/>
            </a:pPr>
            <a:r>
              <a:rPr lang="el-GR" sz="2100" i="1" dirty="0">
                <a:effectLst/>
                <a:latin typeface="CF Asty Pro"/>
                <a:ea typeface="Calibri" panose="020F0502020204030204" pitchFamily="34" charset="0"/>
              </a:rPr>
              <a:t>Παρ’ ότι εφαρμοζόταν πρακτικά πολύ συχνά, υπήρχε μεγάλη θεωρητική κυρίως διχογνωμία ως προς το αν αυτό είναι δικονομικώς δυνατό. Δογματικά ορθή λύση, πρακτικά θα δημιουργήσει προβλήματα λόγω εγκατάλειψης της μακράς τακτικής.</a:t>
            </a:r>
          </a:p>
          <a:p>
            <a:pPr marL="0" indent="0">
              <a:buNone/>
            </a:pPr>
            <a:endParaRPr lang="el-GR" sz="1700" b="1"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BFC7B93A-D81C-497C-9F24-7684F706DE83}"/>
              </a:ext>
            </a:extLst>
          </p:cNvPr>
          <p:cNvSpPr>
            <a:spLocks noGrp="1"/>
          </p:cNvSpPr>
          <p:nvPr>
            <p:ph type="ftr" sz="quarter" idx="11"/>
          </p:nvPr>
        </p:nvSpPr>
        <p:spPr/>
        <p:txBody>
          <a:bodyPr/>
          <a:lstStyle/>
          <a:p>
            <a:r>
              <a:rPr lang="el-GR" dirty="0"/>
              <a:t>  </a:t>
            </a:r>
          </a:p>
          <a:p>
            <a:endParaRPr lang="el-GR" dirty="0"/>
          </a:p>
        </p:txBody>
      </p:sp>
    </p:spTree>
    <p:extLst>
      <p:ext uri="{BB962C8B-B14F-4D97-AF65-F5344CB8AC3E}">
        <p14:creationId xmlns:p14="http://schemas.microsoft.com/office/powerpoint/2010/main" val="197154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E0DD-C968-4BD9-84C5-D3E4E08FBC8C}"/>
              </a:ext>
            </a:extLst>
          </p:cNvPr>
          <p:cNvSpPr>
            <a:spLocks noGrp="1"/>
          </p:cNvSpPr>
          <p:nvPr>
            <p:ph type="title"/>
          </p:nvPr>
        </p:nvSpPr>
        <p:spPr>
          <a:xfrm>
            <a:off x="43543" y="368754"/>
            <a:ext cx="11698514" cy="330198"/>
          </a:xfrm>
          <a:solidFill>
            <a:schemeClr val="accent1">
              <a:lumMod val="40000"/>
              <a:lumOff val="60000"/>
            </a:schemeClr>
          </a:solidFill>
        </p:spPr>
        <p:txBody>
          <a:bodyPr>
            <a:normAutofit fontScale="90000"/>
          </a:bodyPr>
          <a:lstStyle/>
          <a:p>
            <a:r>
              <a:rPr kumimoji="0" lang="el-GR" sz="1800" b="0" i="0" u="none" strike="noStrike" kern="1200" cap="none" spc="0" normalizeH="0" baseline="0" noProof="0" dirty="0">
                <a:ln>
                  <a:noFill/>
                </a:ln>
                <a:solidFill>
                  <a:prstClr val="black"/>
                </a:solidFill>
                <a:effectLst/>
                <a:uLnTx/>
                <a:uFillTx/>
                <a:latin typeface="Calibri Light" panose="020F0302020204030204"/>
                <a:ea typeface="+mj-ea"/>
                <a:cs typeface="+mj-cs"/>
              </a:rPr>
              <a:t>Λοιπές αλλαγές τακτικής (συνέχεια – Οι ένορκες βεβαιώσεις)</a:t>
            </a:r>
            <a:endParaRPr lang="el-GR" dirty="0"/>
          </a:p>
        </p:txBody>
      </p:sp>
      <p:sp>
        <p:nvSpPr>
          <p:cNvPr id="3" name="Content Placeholder 2">
            <a:extLst>
              <a:ext uri="{FF2B5EF4-FFF2-40B4-BE49-F238E27FC236}">
                <a16:creationId xmlns:a16="http://schemas.microsoft.com/office/drawing/2014/main" id="{EDE53CED-59F0-4ED5-911F-CABB6E056E3B}"/>
              </a:ext>
            </a:extLst>
          </p:cNvPr>
          <p:cNvSpPr>
            <a:spLocks noGrp="1"/>
          </p:cNvSpPr>
          <p:nvPr>
            <p:ph idx="1"/>
          </p:nvPr>
        </p:nvSpPr>
        <p:spPr>
          <a:xfrm>
            <a:off x="246743" y="855676"/>
            <a:ext cx="11466286" cy="5412225"/>
          </a:xfrm>
          <a:solidFill>
            <a:schemeClr val="bg1">
              <a:lumMod val="85000"/>
            </a:schemeClr>
          </a:solidFill>
        </p:spPr>
        <p:txBody>
          <a:bodyPr>
            <a:normAutofit/>
          </a:bodyPr>
          <a:lstStyle/>
          <a:p>
            <a:pPr marL="0" indent="0" algn="just">
              <a:lnSpc>
                <a:spcPct val="120000"/>
              </a:lnSpc>
              <a:buNone/>
            </a:pPr>
            <a:endParaRPr lang="el-GR" sz="2600" b="1" dirty="0">
              <a:latin typeface="CF Asty Pro" pitchFamily="50" charset="0"/>
            </a:endParaRPr>
          </a:p>
          <a:p>
            <a:pPr marL="0" indent="0" algn="just">
              <a:lnSpc>
                <a:spcPct val="120000"/>
              </a:lnSpc>
              <a:buNone/>
            </a:pPr>
            <a:r>
              <a:rPr lang="el-GR" sz="2600" b="1" dirty="0">
                <a:latin typeface="CF Asty Pro" pitchFamily="50" charset="0"/>
              </a:rPr>
              <a:t>8. ΚΠολΔ 421: </a:t>
            </a:r>
            <a:r>
              <a:rPr lang="el-GR" sz="2600" dirty="0">
                <a:effectLst/>
                <a:latin typeface="CF Asty Pro" pitchFamily="50" charset="0"/>
                <a:ea typeface="Calibri" panose="020F0502020204030204" pitchFamily="34" charset="0"/>
                <a:cs typeface="Times New Roman" panose="02020603050405020304" pitchFamily="18" charset="0"/>
              </a:rPr>
              <a:t>Οι ένορκες βεβαιώσεις μπορούν να λαμβάνονται </a:t>
            </a:r>
            <a:r>
              <a:rPr lang="el-GR" sz="2600" b="1" dirty="0">
                <a:effectLst/>
                <a:latin typeface="CF Asty Pro" pitchFamily="50" charset="0"/>
                <a:ea typeface="Calibri" panose="020F0502020204030204" pitchFamily="34" charset="0"/>
                <a:cs typeface="Times New Roman" panose="02020603050405020304" pitchFamily="18" charset="0"/>
              </a:rPr>
              <a:t>και ενώπιον δικηγόρων</a:t>
            </a:r>
            <a:r>
              <a:rPr lang="el-GR" sz="2600" dirty="0">
                <a:effectLst/>
                <a:latin typeface="CF Asty Pro" pitchFamily="50" charset="0"/>
                <a:ea typeface="Calibri" panose="020F0502020204030204" pitchFamily="34" charset="0"/>
                <a:cs typeface="Times New Roman" panose="02020603050405020304" pitchFamily="18" charset="0"/>
              </a:rPr>
              <a:t>, που όμως δεν μπορούν να είναι πληρεξούσιοι δικηγόροι των διαδίκων.</a:t>
            </a:r>
          </a:p>
          <a:p>
            <a:pPr marL="0" indent="0" algn="just">
              <a:lnSpc>
                <a:spcPct val="120000"/>
              </a:lnSpc>
              <a:buNone/>
            </a:pPr>
            <a:r>
              <a:rPr lang="el-GR" sz="2600" i="1" dirty="0">
                <a:effectLst/>
                <a:latin typeface="CF Asty Pro" pitchFamily="50" charset="0"/>
                <a:ea typeface="Calibri" panose="020F0502020204030204" pitchFamily="34" charset="0"/>
              </a:rPr>
              <a:t>Σχόλιο: Μονιμοποιείται η ρύθμιση που είχε εισαχθεί στο πλαίσιο των έκτακτων ρυθμίσεων λόγω της πανδημίας </a:t>
            </a:r>
            <a:r>
              <a:rPr lang="en-US" sz="2600" i="1" dirty="0">
                <a:effectLst/>
                <a:latin typeface="CF Asty Pro" pitchFamily="50" charset="0"/>
                <a:ea typeface="Calibri" panose="020F0502020204030204" pitchFamily="34" charset="0"/>
              </a:rPr>
              <a:t>COVID</a:t>
            </a:r>
            <a:r>
              <a:rPr lang="el-GR" sz="2600" i="1" dirty="0">
                <a:effectLst/>
                <a:latin typeface="CF Asty Pro" pitchFamily="50" charset="0"/>
                <a:ea typeface="Calibri" panose="020F0502020204030204" pitchFamily="34" charset="0"/>
              </a:rPr>
              <a:t>-19. Εύστοχη η αλλαγή</a:t>
            </a:r>
          </a:p>
          <a:p>
            <a:pPr marL="0" indent="0" algn="just">
              <a:lnSpc>
                <a:spcPct val="120000"/>
              </a:lnSpc>
              <a:buNone/>
            </a:pPr>
            <a:r>
              <a:rPr lang="el-GR" sz="2600" b="1" dirty="0">
                <a:effectLst/>
                <a:latin typeface="CF Asty Pro" pitchFamily="50" charset="0"/>
                <a:ea typeface="Calibri" panose="020F0502020204030204" pitchFamily="34" charset="0"/>
              </a:rPr>
              <a:t>9. ΚΠολΔ 422: </a:t>
            </a:r>
            <a:r>
              <a:rPr lang="el-GR" sz="2600" dirty="0">
                <a:effectLst/>
                <a:latin typeface="CF Asty Pro" pitchFamily="50" charset="0"/>
                <a:ea typeface="Calibri" panose="020F0502020204030204" pitchFamily="34" charset="0"/>
              </a:rPr>
              <a:t>Οι ένορκες βεβαιώσεις που μπορούν να λαμβάνονται γίνονται από 5 (με τις προτάσεις) + 3 (με την προσθήκη), </a:t>
            </a:r>
          </a:p>
          <a:p>
            <a:pPr marL="0" indent="0" algn="just">
              <a:lnSpc>
                <a:spcPct val="120000"/>
              </a:lnSpc>
              <a:buNone/>
            </a:pPr>
            <a:r>
              <a:rPr lang="el-GR" sz="2600" dirty="0">
                <a:effectLst/>
                <a:latin typeface="CF Asty Pro" pitchFamily="50" charset="0"/>
                <a:ea typeface="Calibri" panose="020F0502020204030204" pitchFamily="34" charset="0"/>
              </a:rPr>
              <a:t>3 (με τις προτάσεις) + 2 (με την προσθήκη), αλλά τούτο για κάθε βαθμό δικαιοδοσίας (επίλυση σχετικής παλιάς διχογνωμίας). </a:t>
            </a:r>
          </a:p>
          <a:p>
            <a:pPr marL="0" indent="0">
              <a:buNone/>
            </a:pPr>
            <a:endParaRPr lang="el-GR" sz="1700" b="1"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98DD92A1-4D0A-4F04-84BF-E490280B815F}"/>
              </a:ext>
            </a:extLst>
          </p:cNvPr>
          <p:cNvSpPr>
            <a:spLocks noGrp="1"/>
          </p:cNvSpPr>
          <p:nvPr>
            <p:ph type="ftr" sz="quarter" idx="11"/>
          </p:nvPr>
        </p:nvSpPr>
        <p:spPr/>
        <p:txBody>
          <a:bodyPr/>
          <a:lstStyle/>
          <a:p>
            <a:r>
              <a:rPr lang="el-GR" dirty="0"/>
              <a:t>  </a:t>
            </a:r>
          </a:p>
        </p:txBody>
      </p:sp>
    </p:spTree>
    <p:extLst>
      <p:ext uri="{BB962C8B-B14F-4D97-AF65-F5344CB8AC3E}">
        <p14:creationId xmlns:p14="http://schemas.microsoft.com/office/powerpoint/2010/main" val="320813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C80B-BDB4-4B02-A080-00F54BCF6DE5}"/>
              </a:ext>
            </a:extLst>
          </p:cNvPr>
          <p:cNvSpPr>
            <a:spLocks noGrp="1"/>
          </p:cNvSpPr>
          <p:nvPr>
            <p:ph type="title"/>
          </p:nvPr>
        </p:nvSpPr>
        <p:spPr>
          <a:xfrm>
            <a:off x="232229" y="319314"/>
            <a:ext cx="11625941" cy="442686"/>
          </a:xfrm>
          <a:solidFill>
            <a:schemeClr val="accent1">
              <a:lumMod val="40000"/>
              <a:lumOff val="60000"/>
            </a:schemeClr>
          </a:solidFill>
        </p:spPr>
        <p:txBody>
          <a:bodyPr/>
          <a:lstStyle/>
          <a:p>
            <a:r>
              <a:rPr kumimoji="0" lang="el-GR" sz="1600" b="0" i="0" u="none" strike="noStrike" kern="1200" cap="none" spc="0" normalizeH="0" baseline="0" noProof="0" dirty="0">
                <a:ln>
                  <a:noFill/>
                </a:ln>
                <a:solidFill>
                  <a:prstClr val="black"/>
                </a:solidFill>
                <a:effectLst/>
                <a:uLnTx/>
                <a:uFillTx/>
                <a:latin typeface="Calibri Light" panose="020F0302020204030204"/>
                <a:ea typeface="+mj-ea"/>
                <a:cs typeface="+mj-cs"/>
              </a:rPr>
              <a:t>Λοιπές αλλαγές τακτικής (συνέχεια – Οι ένορκες βεβαιώσεις)</a:t>
            </a:r>
            <a:endParaRPr lang="el-GR" dirty="0"/>
          </a:p>
        </p:txBody>
      </p:sp>
      <p:sp>
        <p:nvSpPr>
          <p:cNvPr id="3" name="Content Placeholder 2">
            <a:extLst>
              <a:ext uri="{FF2B5EF4-FFF2-40B4-BE49-F238E27FC236}">
                <a16:creationId xmlns:a16="http://schemas.microsoft.com/office/drawing/2014/main" id="{2EC534CA-E023-4DFA-B5D3-B9871551B465}"/>
              </a:ext>
            </a:extLst>
          </p:cNvPr>
          <p:cNvSpPr>
            <a:spLocks noGrp="1"/>
          </p:cNvSpPr>
          <p:nvPr>
            <p:ph idx="1"/>
          </p:nvPr>
        </p:nvSpPr>
        <p:spPr>
          <a:xfrm>
            <a:off x="232229" y="762000"/>
            <a:ext cx="11625941" cy="5913756"/>
          </a:xfrm>
          <a:solidFill>
            <a:schemeClr val="bg1">
              <a:lumMod val="85000"/>
            </a:schemeClr>
          </a:solidFill>
        </p:spPr>
        <p:txBody>
          <a:bodyPr>
            <a:normAutofit/>
          </a:bodyPr>
          <a:lstStyle/>
          <a:p>
            <a:pPr marL="0" indent="0" algn="just">
              <a:buNone/>
            </a:pPr>
            <a:r>
              <a:rPr lang="el-GR" sz="2400" b="1" dirty="0">
                <a:latin typeface="CF Asty Pro" pitchFamily="50" charset="0"/>
              </a:rPr>
              <a:t>10. ΚΠολΔ 424: Περιορισμός</a:t>
            </a:r>
            <a:r>
              <a:rPr lang="el-GR" sz="2400" dirty="0">
                <a:latin typeface="CF Asty Pro" pitchFamily="50" charset="0"/>
              </a:rPr>
              <a:t> και προσδιορισμός των περιπτώσεων της </a:t>
            </a:r>
            <a:r>
              <a:rPr lang="el-GR" sz="2400" b="1" dirty="0">
                <a:latin typeface="CF Asty Pro" pitchFamily="50" charset="0"/>
              </a:rPr>
              <a:t>απόλυτης ακυρότητας </a:t>
            </a:r>
            <a:r>
              <a:rPr lang="el-GR" sz="2400" dirty="0">
                <a:latin typeface="CF Asty Pro" pitchFamily="50" charset="0"/>
              </a:rPr>
              <a:t>των ενόρκων βεβαιώσεων. Ρητώς πλέον ορίζεται ότι:</a:t>
            </a:r>
          </a:p>
          <a:p>
            <a:pPr marL="0" indent="0" algn="just">
              <a:buNone/>
            </a:pPr>
            <a:r>
              <a:rPr lang="el-GR" sz="2400" b="1" dirty="0">
                <a:latin typeface="CF Asty Pro" pitchFamily="50" charset="0"/>
              </a:rPr>
              <a:t>Α) Απόλυτη ακυρότητα </a:t>
            </a:r>
            <a:r>
              <a:rPr lang="el-GR" sz="2400" dirty="0">
                <a:latin typeface="CF Asty Pro" pitchFamily="50" charset="0"/>
              </a:rPr>
              <a:t>έχουμε στις εξής περιπτώσεις: </a:t>
            </a:r>
          </a:p>
          <a:p>
            <a:pPr algn="just"/>
            <a:r>
              <a:rPr lang="el-GR" sz="2400" dirty="0">
                <a:latin typeface="CF Asty Pro" pitchFamily="50" charset="0"/>
              </a:rPr>
              <a:t>μη εμπρόθεσμη κλήτευση</a:t>
            </a:r>
          </a:p>
          <a:p>
            <a:pPr algn="just"/>
            <a:r>
              <a:rPr lang="el-GR" sz="2400" dirty="0">
                <a:latin typeface="CF Asty Pro" pitchFamily="50" charset="0"/>
              </a:rPr>
              <a:t>ενώπιον αναρμοδίου οργάνου</a:t>
            </a:r>
          </a:p>
          <a:p>
            <a:pPr algn="just"/>
            <a:r>
              <a:rPr lang="el-GR" sz="2400" dirty="0">
                <a:latin typeface="CF Asty Pro" pitchFamily="50" charset="0"/>
              </a:rPr>
              <a:t>μη αναφορά του ονοματεπωνύμου μάρτυρα, του ενδίκου βοηθήματος/μέσου, τόπου και χρόνου λήψης της</a:t>
            </a:r>
          </a:p>
          <a:p>
            <a:pPr algn="just"/>
            <a:r>
              <a:rPr lang="el-GR" sz="2400" dirty="0">
                <a:latin typeface="CF Asty Pro" pitchFamily="50" charset="0"/>
              </a:rPr>
              <a:t>ενώπιον δικηγόρου που είναι και πληρεξούσιος του διαδίκου</a:t>
            </a:r>
          </a:p>
          <a:p>
            <a:pPr marL="0" indent="0" algn="just">
              <a:buNone/>
            </a:pPr>
            <a:r>
              <a:rPr lang="el-GR" sz="2400" b="1" dirty="0">
                <a:latin typeface="CF Asty Pro" pitchFamily="50" charset="0"/>
              </a:rPr>
              <a:t>Β) Επί λοιπών παραβάσεων</a:t>
            </a:r>
            <a:r>
              <a:rPr lang="el-GR" sz="2400" dirty="0">
                <a:latin typeface="CF Asty Pro" pitchFamily="50" charset="0"/>
              </a:rPr>
              <a:t>: Σχετική ακυρότητα (μόνο με την συνδρομή του στοιχείου της βλάβης)</a:t>
            </a:r>
          </a:p>
          <a:p>
            <a:pPr marL="0" indent="0" algn="just">
              <a:buNone/>
            </a:pPr>
            <a:r>
              <a:rPr lang="el-GR" sz="2400" i="1" u="sng" dirty="0">
                <a:latin typeface="CF Asty Pro" pitchFamily="50" charset="0"/>
              </a:rPr>
              <a:t>Το σύνολο των διατάξεων για τις ένορκες βεβαιώσεις εφαρμόζεται και επί εκκρεμών δικών</a:t>
            </a:r>
          </a:p>
          <a:p>
            <a:endParaRPr lang="el-GR" dirty="0"/>
          </a:p>
        </p:txBody>
      </p:sp>
      <p:sp>
        <p:nvSpPr>
          <p:cNvPr id="4" name="Footer Placeholder 3">
            <a:extLst>
              <a:ext uri="{FF2B5EF4-FFF2-40B4-BE49-F238E27FC236}">
                <a16:creationId xmlns:a16="http://schemas.microsoft.com/office/drawing/2014/main" id="{F6AAEBBD-5AA4-4283-B856-8D6DC9C0BDA8}"/>
              </a:ext>
            </a:extLst>
          </p:cNvPr>
          <p:cNvSpPr>
            <a:spLocks noGrp="1"/>
          </p:cNvSpPr>
          <p:nvPr>
            <p:ph type="ftr" sz="quarter" idx="11"/>
          </p:nvPr>
        </p:nvSpPr>
        <p:spPr>
          <a:xfrm>
            <a:off x="4038600" y="6675756"/>
            <a:ext cx="4114800" cy="45719"/>
          </a:xfrm>
        </p:spPr>
        <p:txBody>
          <a:bodyPr/>
          <a:lstStyle/>
          <a:p>
            <a:r>
              <a:rPr lang="el-GR" dirty="0"/>
              <a:t> </a:t>
            </a:r>
          </a:p>
        </p:txBody>
      </p:sp>
    </p:spTree>
    <p:extLst>
      <p:ext uri="{BB962C8B-B14F-4D97-AF65-F5344CB8AC3E}">
        <p14:creationId xmlns:p14="http://schemas.microsoft.com/office/powerpoint/2010/main" val="55318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0506-3B05-438C-8F3B-56B94A02CF8F}"/>
              </a:ext>
            </a:extLst>
          </p:cNvPr>
          <p:cNvSpPr>
            <a:spLocks noGrp="1"/>
          </p:cNvSpPr>
          <p:nvPr>
            <p:ph type="title"/>
          </p:nvPr>
        </p:nvSpPr>
        <p:spPr>
          <a:xfrm>
            <a:off x="145143" y="136526"/>
            <a:ext cx="11829143" cy="748846"/>
          </a:xfrm>
          <a:solidFill>
            <a:schemeClr val="accent1">
              <a:lumMod val="40000"/>
              <a:lumOff val="60000"/>
            </a:schemeClr>
          </a:solidFill>
        </p:spPr>
        <p:txBody>
          <a:bodyPr>
            <a:normAutofit/>
          </a:bodyPr>
          <a:lstStyle/>
          <a:p>
            <a:r>
              <a:rPr lang="el-GR" sz="2000" b="1" u="sng" dirty="0">
                <a:latin typeface="Century Gothic" panose="020B0502020202020204" pitchFamily="34" charset="0"/>
                <a:ea typeface="SimSun" panose="02010600030101010101" pitchFamily="2" charset="-122"/>
                <a:cs typeface="Times New Roman" panose="02020603050405020304" pitchFamily="18" charset="0"/>
              </a:rPr>
              <a:t>Γ</a:t>
            </a:r>
            <a:r>
              <a:rPr lang="el-GR" sz="2000" b="1" u="sng" dirty="0">
                <a:effectLst/>
                <a:latin typeface="Century Gothic" panose="020B0502020202020204" pitchFamily="34" charset="0"/>
                <a:ea typeface="SimSun" panose="02010600030101010101" pitchFamily="2" charset="-122"/>
                <a:cs typeface="Times New Roman" panose="02020603050405020304" pitchFamily="18" charset="0"/>
              </a:rPr>
              <a:t>. Η αναμόρφωση της διαδικασίας των μικροδιαφορών (ΚΠολΔ 466-467)</a:t>
            </a:r>
            <a:endParaRPr lang="el-GR" sz="2000" u="sng" dirty="0"/>
          </a:p>
        </p:txBody>
      </p:sp>
      <p:sp>
        <p:nvSpPr>
          <p:cNvPr id="3" name="Content Placeholder 2">
            <a:extLst>
              <a:ext uri="{FF2B5EF4-FFF2-40B4-BE49-F238E27FC236}">
                <a16:creationId xmlns:a16="http://schemas.microsoft.com/office/drawing/2014/main" id="{D71B2736-D6BC-4AEB-8C20-2C5F924E1AD7}"/>
              </a:ext>
            </a:extLst>
          </p:cNvPr>
          <p:cNvSpPr>
            <a:spLocks noGrp="1"/>
          </p:cNvSpPr>
          <p:nvPr>
            <p:ph idx="1"/>
          </p:nvPr>
        </p:nvSpPr>
        <p:spPr>
          <a:xfrm>
            <a:off x="145143" y="885371"/>
            <a:ext cx="11829143" cy="5718629"/>
          </a:xfrm>
          <a:solidFill>
            <a:schemeClr val="bg1">
              <a:lumMod val="85000"/>
            </a:schemeClr>
          </a:solidFill>
        </p:spPr>
        <p:txBody>
          <a:bodyPr>
            <a:normAutofit/>
          </a:bodyPr>
          <a:lstStyle/>
          <a:p>
            <a:pPr marL="0" indent="0" algn="just">
              <a:lnSpc>
                <a:spcPct val="150000"/>
              </a:lnSpc>
              <a:buNone/>
            </a:pPr>
            <a:r>
              <a:rPr lang="el-GR" sz="1800" b="1" dirty="0">
                <a:latin typeface="Century Gothic" panose="020B0502020202020204" pitchFamily="34" charset="0"/>
                <a:ea typeface="SimSun" panose="02010600030101010101" pitchFamily="2" charset="-122"/>
                <a:cs typeface="Times New Roman" panose="02020603050405020304" pitchFamily="18" charset="0"/>
              </a:rPr>
              <a:t>«Υβριδική </a:t>
            </a: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διαδικασία» </a:t>
            </a:r>
          </a:p>
          <a:p>
            <a:pPr marL="0" indent="0" algn="just">
              <a:lnSpc>
                <a:spcPct val="150000"/>
              </a:lnSpc>
              <a:buNone/>
            </a:pP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Ομοιότητες με το μοντέλο της «νέας τακτικής διαδικασίας»</a:t>
            </a:r>
          </a:p>
          <a:p>
            <a:pPr algn="just">
              <a:lnSpc>
                <a:spcPct val="110000"/>
              </a:lnSpc>
              <a:spcAft>
                <a:spcPts val="1000"/>
              </a:spcAft>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Κατάθεση και προτάσεις όπως στην τακτική: 10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ή 30) μέρες για επίδοση</a:t>
            </a:r>
          </a:p>
          <a:p>
            <a:pPr algn="just">
              <a:lnSpc>
                <a:spcPct val="110000"/>
              </a:lnSpc>
              <a:spcAft>
                <a:spcPts val="1000"/>
              </a:spcAft>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+ 20 μέρες για αποδεικτικά μέσα (για ενάγοντα) ή και υπόμνημα για εναγόμενο + 5 μέρες για προσθήκη. </a:t>
            </a:r>
          </a:p>
          <a:p>
            <a:pPr algn="just">
              <a:lnSpc>
                <a:spcPct val="110000"/>
              </a:lnSpc>
              <a:spcAft>
                <a:spcPts val="1000"/>
              </a:spcAft>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Ανάλογες προσαρμογές επί </a:t>
            </a:r>
            <a:r>
              <a:rPr lang="el-GR" sz="1800" u="sng" dirty="0">
                <a:effectLst/>
                <a:latin typeface="Century Gothic" panose="020B0502020202020204" pitchFamily="34" charset="0"/>
                <a:ea typeface="Calibri" panose="020F0502020204030204" pitchFamily="34" charset="0"/>
                <a:cs typeface="Times New Roman" panose="02020603050405020304" pitchFamily="18" charset="0"/>
              </a:rPr>
              <a:t>παρέμβασης</a:t>
            </a:r>
            <a:endParaRPr lang="el-GR" sz="1800" dirty="0">
              <a:effectLst/>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10000"/>
              </a:lnSpc>
              <a:spcAft>
                <a:spcPts val="1000"/>
              </a:spcAft>
            </a:pPr>
            <a:r>
              <a:rPr lang="el-GR" sz="1600" dirty="0">
                <a:effectLst/>
                <a:latin typeface="Century Gothic" panose="020B0502020202020204" pitchFamily="34" charset="0"/>
                <a:ea typeface="Calibri" panose="020F0502020204030204" pitchFamily="34" charset="0"/>
                <a:cs typeface="Times New Roman" panose="02020603050405020304" pitchFamily="18" charset="0"/>
              </a:rPr>
              <a:t>Εντός 20ημέρου από την κατάθεση αγωγής (+ 20 αν ο εναγόμενος είναι κάτοικος εξωτερικού ή άγνωστης διαμον</a:t>
            </a:r>
            <a:r>
              <a:rPr lang="el-GR" sz="1600" dirty="0">
                <a:latin typeface="Century Gothic" panose="020B0502020202020204" pitchFamily="34" charset="0"/>
                <a:ea typeface="Calibri" panose="020F0502020204030204" pitchFamily="34" charset="0"/>
                <a:cs typeface="Times New Roman" panose="02020603050405020304" pitchFamily="18" charset="0"/>
              </a:rPr>
              <a:t>ής</a:t>
            </a:r>
            <a:r>
              <a:rPr lang="el-GR" sz="1600" dirty="0">
                <a:effectLst/>
                <a:latin typeface="Century Gothic" panose="020B0502020202020204" pitchFamily="34" charset="0"/>
                <a:ea typeface="Calibri" panose="020F0502020204030204" pitchFamily="34" charset="0"/>
                <a:cs typeface="Times New Roman" panose="02020603050405020304" pitchFamily="18" charset="0"/>
              </a:rPr>
              <a:t>) η άσκηση της παρέμβασης</a:t>
            </a:r>
          </a:p>
          <a:p>
            <a:pPr lvl="1" algn="just">
              <a:lnSpc>
                <a:spcPct val="110000"/>
              </a:lnSpc>
              <a:spcAft>
                <a:spcPts val="1000"/>
              </a:spcAft>
            </a:pPr>
            <a:r>
              <a:rPr lang="el-GR" sz="1600" dirty="0">
                <a:effectLst/>
                <a:latin typeface="Century Gothic" panose="020B0502020202020204" pitchFamily="34" charset="0"/>
                <a:ea typeface="Calibri" panose="020F0502020204030204" pitchFamily="34" charset="0"/>
                <a:cs typeface="Times New Roman" panose="02020603050405020304" pitchFamily="18" charset="0"/>
              </a:rPr>
              <a:t>Στην περίπτωση αυτή η προθεσμία αποδεικτικών μέσων &amp; υπομνήματος: 30 ή 50 μέρες (ανάλογα αν συντρέχει περίπτωση </a:t>
            </a:r>
            <a:r>
              <a:rPr lang="el-GR" sz="1600" dirty="0" err="1">
                <a:effectLst/>
                <a:latin typeface="Century Gothic" panose="020B0502020202020204" pitchFamily="34" charset="0"/>
                <a:ea typeface="Calibri" panose="020F0502020204030204" pitchFamily="34" charset="0"/>
                <a:cs typeface="Times New Roman" panose="02020603050405020304" pitchFamily="18" charset="0"/>
              </a:rPr>
              <a:t>εναγομένου</a:t>
            </a:r>
            <a:r>
              <a:rPr lang="el-GR" sz="1600" dirty="0">
                <a:effectLst/>
                <a:latin typeface="Century Gothic" panose="020B0502020202020204" pitchFamily="34" charset="0"/>
                <a:ea typeface="Calibri" panose="020F0502020204030204" pitchFamily="34" charset="0"/>
                <a:cs typeface="Times New Roman" panose="02020603050405020304" pitchFamily="18" charset="0"/>
              </a:rPr>
              <a:t> κατοίκου εξωτερικού κλπ.)</a:t>
            </a:r>
          </a:p>
          <a:p>
            <a:pPr algn="just">
              <a:lnSpc>
                <a:spcPct val="110000"/>
              </a:lnSpc>
              <a:spcAft>
                <a:spcPts val="1000"/>
              </a:spcAft>
            </a:pPr>
            <a:r>
              <a:rPr lang="el-GR" sz="1800" dirty="0">
                <a:latin typeface="Century Gothic" panose="020B0502020202020204" pitchFamily="34" charset="0"/>
                <a:ea typeface="Calibri" panose="020F0502020204030204" pitchFamily="34" charset="0"/>
                <a:cs typeface="Times New Roman" panose="02020603050405020304" pitchFamily="18" charset="0"/>
              </a:rPr>
              <a:t>Δεν χωρεί αναβολή (δεν εφαρμόζεται το άρθρο 241 ΚΠολΔ)</a:t>
            </a:r>
          </a:p>
          <a:p>
            <a:pPr algn="just">
              <a:lnSpc>
                <a:spcPct val="110000"/>
              </a:lnSpc>
              <a:spcAft>
                <a:spcPts val="1000"/>
              </a:spcAft>
            </a:pPr>
            <a:r>
              <a:rPr lang="el-GR" sz="1800" dirty="0">
                <a:latin typeface="Century Gothic" panose="020B0502020202020204" pitchFamily="34" charset="0"/>
                <a:ea typeface="Calibri" panose="020F0502020204030204" pitchFamily="34" charset="0"/>
                <a:cs typeface="Times New Roman" panose="02020603050405020304" pitchFamily="18" charset="0"/>
              </a:rPr>
              <a:t>Εφαρμόζονται οι ουσιαστικές διατάξεις περί ερημοδικίας (ΚΠολΔ 271 παρ. 3 και 272 παρ. 2 και </a:t>
            </a:r>
            <a:r>
              <a:rPr lang="el-GR" sz="1800">
                <a:latin typeface="Century Gothic" panose="020B0502020202020204" pitchFamily="34" charset="0"/>
                <a:ea typeface="Calibri" panose="020F0502020204030204" pitchFamily="34" charset="0"/>
                <a:cs typeface="Times New Roman" panose="02020603050405020304" pitchFamily="18" charset="0"/>
              </a:rPr>
              <a:t>3)</a:t>
            </a:r>
            <a:endParaRPr lang="el-GR"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20AEEFD-130E-4711-AF6A-5835CA11B320}"/>
              </a:ext>
            </a:extLst>
          </p:cNvPr>
          <p:cNvSpPr>
            <a:spLocks noGrp="1"/>
          </p:cNvSpPr>
          <p:nvPr>
            <p:ph type="ftr" sz="quarter" idx="11"/>
          </p:nvPr>
        </p:nvSpPr>
        <p:spPr>
          <a:xfrm>
            <a:off x="4038600" y="6604000"/>
            <a:ext cx="4114800" cy="117475"/>
          </a:xfrm>
        </p:spPr>
        <p:txBody>
          <a:bodyPr/>
          <a:lstStyle/>
          <a:p>
            <a:endParaRPr lang="el-GR" dirty="0"/>
          </a:p>
        </p:txBody>
      </p:sp>
    </p:spTree>
    <p:extLst>
      <p:ext uri="{BB962C8B-B14F-4D97-AF65-F5344CB8AC3E}">
        <p14:creationId xmlns:p14="http://schemas.microsoft.com/office/powerpoint/2010/main" val="247139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9D86E-AEA3-4CAA-8FDB-EF286B9BF868}"/>
              </a:ext>
            </a:extLst>
          </p:cNvPr>
          <p:cNvSpPr>
            <a:spLocks noGrp="1"/>
          </p:cNvSpPr>
          <p:nvPr>
            <p:ph idx="1"/>
          </p:nvPr>
        </p:nvSpPr>
        <p:spPr>
          <a:xfrm>
            <a:off x="838200" y="514350"/>
            <a:ext cx="10515600" cy="6018530"/>
          </a:xfrm>
          <a:solidFill>
            <a:schemeClr val="bg1">
              <a:lumMod val="85000"/>
            </a:schemeClr>
          </a:solidFill>
        </p:spPr>
        <p:txBody>
          <a:bodyPr>
            <a:normAutofit fontScale="77500" lnSpcReduction="20000"/>
          </a:bodyPr>
          <a:lstStyle/>
          <a:p>
            <a:pPr marL="0" indent="0" algn="just">
              <a:lnSpc>
                <a:spcPct val="115000"/>
              </a:lnSpc>
              <a:spcAft>
                <a:spcPts val="1000"/>
              </a:spcAft>
              <a:buNone/>
            </a:pPr>
            <a:r>
              <a:rPr lang="el-GR" sz="2300" b="1" u="sng" dirty="0">
                <a:effectLst/>
                <a:ea typeface="Calibri" panose="020F0502020204030204" pitchFamily="34" charset="0"/>
                <a:cs typeface="Times New Roman" panose="02020603050405020304" pitchFamily="18" charset="0"/>
              </a:rPr>
              <a:t>ΑΛΛΑ: </a:t>
            </a:r>
            <a:endParaRPr lang="el-GR" sz="23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300" dirty="0">
                <a:effectLst/>
                <a:ea typeface="Calibri" panose="020F0502020204030204" pitchFamily="34" charset="0"/>
                <a:cs typeface="Times New Roman" panose="02020603050405020304" pitchFamily="18" charset="0"/>
              </a:rPr>
              <a:t>Έχουμε κανονική συζήτηση (όχι η τυπική του άρθρου 237 ΚΠολΔ), αλλά με δυνατότητα παράστασης με (κοινή) δήλωση.</a:t>
            </a:r>
          </a:p>
          <a:p>
            <a:pPr algn="just">
              <a:lnSpc>
                <a:spcPct val="115000"/>
              </a:lnSpc>
              <a:spcAft>
                <a:spcPts val="1000"/>
              </a:spcAft>
            </a:pPr>
            <a:r>
              <a:rPr lang="el-GR" sz="2300" dirty="0">
                <a:effectLst/>
                <a:ea typeface="Calibri" panose="020F0502020204030204" pitchFamily="34" charset="0"/>
                <a:cs typeface="Times New Roman" panose="02020603050405020304" pitchFamily="18" charset="0"/>
              </a:rPr>
              <a:t>Έχουμε εξέταση μαρτύρων (παρ’ ότι η δομή της διαδικασίας προϊδεάζει για το αντίθετο): </a:t>
            </a:r>
            <a:r>
              <a:rPr lang="el-GR" sz="2300" dirty="0">
                <a:effectLst/>
                <a:ea typeface="Calibri" panose="020F0502020204030204" pitchFamily="34" charset="0"/>
              </a:rPr>
              <a:t>Δεν υπάρχει παραπομπή στο προτελευταίο εδάφιο της παρ. 6 του άρθρου 237 (αλλά μόνο στο τελευταίο περί αποκλεισμού του άρθρου 241 ΚΠολΔ)</a:t>
            </a:r>
            <a:endParaRPr lang="el-GR" sz="2300"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300" b="1" u="sng" dirty="0">
                <a:effectLst/>
                <a:ea typeface="Calibri" panose="020F0502020204030204" pitchFamily="34" charset="0"/>
                <a:cs typeface="Times New Roman" panose="02020603050405020304" pitchFamily="18" charset="0"/>
              </a:rPr>
              <a:t>SOS:</a:t>
            </a:r>
            <a:r>
              <a:rPr lang="el-GR" sz="2300" b="1" u="sng" dirty="0">
                <a:effectLst/>
                <a:ea typeface="Calibri" panose="020F0502020204030204" pitchFamily="34" charset="0"/>
                <a:cs typeface="Times New Roman" panose="02020603050405020304" pitchFamily="18" charset="0"/>
              </a:rPr>
              <a:t> </a:t>
            </a:r>
            <a:endParaRPr lang="el-GR" sz="2300" dirty="0">
              <a:effectLst/>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l-GR" sz="2300" dirty="0">
                <a:effectLst/>
                <a:ea typeface="Calibri" panose="020F0502020204030204" pitchFamily="34" charset="0"/>
                <a:cs typeface="Times New Roman" panose="02020603050405020304" pitchFamily="18" charset="0"/>
              </a:rPr>
              <a:t>Λιγότερες ένορκες (2 αντί 3+2) και χωρίς κλήτευση</a:t>
            </a:r>
          </a:p>
          <a:p>
            <a:pPr marL="342900" lvl="0" indent="-342900" algn="just">
              <a:lnSpc>
                <a:spcPct val="115000"/>
              </a:lnSpc>
              <a:buFont typeface="Times New Roman" panose="02020603050405020304" pitchFamily="18" charset="0"/>
              <a:buChar char="-"/>
            </a:pPr>
            <a:r>
              <a:rPr lang="el-GR" sz="2300" dirty="0">
                <a:effectLst/>
                <a:ea typeface="Calibri" panose="020F0502020204030204" pitchFamily="34" charset="0"/>
                <a:cs typeface="Times New Roman" panose="02020603050405020304" pitchFamily="18" charset="0"/>
              </a:rPr>
              <a:t>Εφαρμογή και εδώ του άρθρου 260 ΚΠολΔ επί ματαίωσης της συζήτησης</a:t>
            </a:r>
          </a:p>
          <a:p>
            <a:pPr marL="342900" lvl="0" indent="-342900" algn="just">
              <a:lnSpc>
                <a:spcPct val="115000"/>
              </a:lnSpc>
              <a:buFont typeface="Times New Roman" panose="02020603050405020304" pitchFamily="18" charset="0"/>
              <a:buChar char="-"/>
            </a:pPr>
            <a:r>
              <a:rPr lang="el-GR" sz="2300" dirty="0">
                <a:effectLst/>
                <a:ea typeface="Calibri" panose="020F0502020204030204" pitchFamily="34" charset="0"/>
                <a:cs typeface="Times New Roman" panose="02020603050405020304" pitchFamily="18" charset="0"/>
              </a:rPr>
              <a:t>Νέοι ισχυρισμοί κατά την συζήτηση (προφανώς με νέες προτάσεις) μόνο:</a:t>
            </a:r>
          </a:p>
          <a:p>
            <a:pPr lvl="1" algn="just">
              <a:lnSpc>
                <a:spcPct val="115000"/>
              </a:lnSpc>
            </a:pPr>
            <a:r>
              <a:rPr lang="el-GR" sz="2300" dirty="0" err="1">
                <a:effectLst/>
                <a:ea typeface="Calibri" panose="020F0502020204030204" pitchFamily="34" charset="0"/>
                <a:cs typeface="Times New Roman" panose="02020603050405020304" pitchFamily="18" charset="0"/>
              </a:rPr>
              <a:t>Οψιγενείς</a:t>
            </a:r>
            <a:r>
              <a:rPr lang="el-GR" sz="2300" dirty="0">
                <a:effectLst/>
                <a:ea typeface="Calibri" panose="020F0502020204030204" pitchFamily="34" charset="0"/>
                <a:cs typeface="Times New Roman" panose="02020603050405020304" pitchFamily="18" charset="0"/>
              </a:rPr>
              <a:t> ισχυρισμοί ή </a:t>
            </a:r>
          </a:p>
          <a:p>
            <a:pPr lvl="1" algn="just">
              <a:lnSpc>
                <a:spcPct val="115000"/>
              </a:lnSpc>
            </a:pPr>
            <a:r>
              <a:rPr lang="el-GR" sz="2300" dirty="0">
                <a:effectLst/>
                <a:ea typeface="Calibri" panose="020F0502020204030204" pitchFamily="34" charset="0"/>
                <a:cs typeface="Times New Roman" panose="02020603050405020304" pitchFamily="18" charset="0"/>
              </a:rPr>
              <a:t>παραχρήμα αποδεικνυόμενοι, αλλά εφόσον αποδεικνύονται με ένορκες βεβαιώσεις (μέχρι 2). </a:t>
            </a:r>
          </a:p>
          <a:p>
            <a:pPr marL="0" indent="0" algn="just">
              <a:lnSpc>
                <a:spcPct val="115000"/>
              </a:lnSpc>
              <a:buNone/>
            </a:pPr>
            <a:endParaRPr lang="el-GR" sz="2300" dirty="0">
              <a:effectLst/>
              <a:ea typeface="Calibri" panose="020F0502020204030204" pitchFamily="34" charset="0"/>
              <a:cs typeface="Times New Roman" panose="02020603050405020304" pitchFamily="18" charset="0"/>
            </a:endParaRPr>
          </a:p>
          <a:p>
            <a:pPr marL="228600" algn="just">
              <a:lnSpc>
                <a:spcPct val="115000"/>
              </a:lnSpc>
            </a:pPr>
            <a:r>
              <a:rPr lang="el-GR" sz="2300" b="1" u="sng" dirty="0">
                <a:effectLst/>
                <a:ea typeface="Calibri" panose="020F0502020204030204" pitchFamily="34" charset="0"/>
                <a:cs typeface="Times New Roman" panose="02020603050405020304" pitchFamily="18" charset="0"/>
              </a:rPr>
              <a:t>ΕΝΑΡΞΗ ΙΣΧΥΟΣ:</a:t>
            </a:r>
            <a:endParaRPr lang="el-GR" sz="2300"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2300" dirty="0">
                <a:effectLst/>
                <a:ea typeface="Calibri" panose="020F0502020204030204" pitchFamily="34" charset="0"/>
                <a:cs typeface="Times New Roman" panose="02020603050405020304" pitchFamily="18" charset="0"/>
              </a:rPr>
              <a:t>Οι διατάξεις εφαρμόζονται για τα ένδικα βοηθήματα που κατατίθενται από 1.1.2022</a:t>
            </a:r>
          </a:p>
          <a:p>
            <a:endParaRPr lang="el-GR" dirty="0"/>
          </a:p>
        </p:txBody>
      </p:sp>
      <p:sp>
        <p:nvSpPr>
          <p:cNvPr id="4" name="Footer Placeholder 3">
            <a:extLst>
              <a:ext uri="{FF2B5EF4-FFF2-40B4-BE49-F238E27FC236}">
                <a16:creationId xmlns:a16="http://schemas.microsoft.com/office/drawing/2014/main" id="{D129CB8A-2836-4510-99E1-398DC3538E4F}"/>
              </a:ext>
            </a:extLst>
          </p:cNvPr>
          <p:cNvSpPr>
            <a:spLocks noGrp="1"/>
          </p:cNvSpPr>
          <p:nvPr>
            <p:ph type="ftr" sz="quarter" idx="11"/>
          </p:nvPr>
        </p:nvSpPr>
        <p:spPr/>
        <p:txBody>
          <a:bodyPr/>
          <a:lstStyle/>
          <a:p>
            <a:r>
              <a:rPr lang="el-GR"/>
              <a:t>Φώτης Κ. Γιαννούλας</a:t>
            </a:r>
          </a:p>
        </p:txBody>
      </p:sp>
    </p:spTree>
    <p:extLst>
      <p:ext uri="{BB962C8B-B14F-4D97-AF65-F5344CB8AC3E}">
        <p14:creationId xmlns:p14="http://schemas.microsoft.com/office/powerpoint/2010/main" val="142398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180-1851-4B02-86B0-965914CF5D65}"/>
              </a:ext>
            </a:extLst>
          </p:cNvPr>
          <p:cNvSpPr>
            <a:spLocks noGrp="1"/>
          </p:cNvSpPr>
          <p:nvPr>
            <p:ph type="title"/>
          </p:nvPr>
        </p:nvSpPr>
        <p:spPr>
          <a:xfrm>
            <a:off x="838200" y="365125"/>
            <a:ext cx="10515600" cy="1372235"/>
          </a:xfrm>
          <a:solidFill>
            <a:schemeClr val="tx2">
              <a:lumMod val="40000"/>
              <a:lumOff val="60000"/>
            </a:schemeClr>
          </a:solidFill>
        </p:spPr>
        <p:txBody>
          <a:bodyPr>
            <a:normAutofit/>
          </a:bodyPr>
          <a:lstStyle/>
          <a:p>
            <a:r>
              <a:rPr lang="el-GR" sz="2800" b="1" dirty="0">
                <a:latin typeface="Century Gothic" panose="020B0502020202020204" pitchFamily="34" charset="0"/>
              </a:rPr>
              <a:t>Σημεία κριτικής</a:t>
            </a:r>
          </a:p>
        </p:txBody>
      </p:sp>
      <p:sp>
        <p:nvSpPr>
          <p:cNvPr id="3" name="Content Placeholder 2">
            <a:extLst>
              <a:ext uri="{FF2B5EF4-FFF2-40B4-BE49-F238E27FC236}">
                <a16:creationId xmlns:a16="http://schemas.microsoft.com/office/drawing/2014/main" id="{F8B62338-8DEC-4BBA-BA68-9F907803AB11}"/>
              </a:ext>
            </a:extLst>
          </p:cNvPr>
          <p:cNvSpPr>
            <a:spLocks noGrp="1"/>
          </p:cNvSpPr>
          <p:nvPr>
            <p:ph idx="1"/>
          </p:nvPr>
        </p:nvSpPr>
        <p:spPr>
          <a:xfrm>
            <a:off x="838200" y="1737360"/>
            <a:ext cx="10515600" cy="4489269"/>
          </a:xfrm>
          <a:solidFill>
            <a:schemeClr val="bg1">
              <a:lumMod val="85000"/>
            </a:schemeClr>
          </a:solidFill>
        </p:spPr>
        <p:txBody>
          <a:bodyPr/>
          <a:lstStyle/>
          <a:p>
            <a:pPr>
              <a:lnSpc>
                <a:spcPct val="150000"/>
              </a:lnSpc>
            </a:pPr>
            <a:r>
              <a:rPr lang="el-GR" sz="1800" dirty="0">
                <a:effectLst/>
                <a:latin typeface="Century Gothic" panose="020B0502020202020204" pitchFamily="34" charset="0"/>
                <a:ea typeface="Calibri" panose="020F0502020204030204" pitchFamily="34" charset="0"/>
              </a:rPr>
              <a:t>Πολύ μικρό το </a:t>
            </a:r>
            <a:r>
              <a:rPr lang="el-GR" sz="1800" b="1" dirty="0">
                <a:effectLst/>
                <a:latin typeface="Century Gothic" panose="020B0502020202020204" pitchFamily="34" charset="0"/>
                <a:ea typeface="Calibri" panose="020F0502020204030204" pitchFamily="34" charset="0"/>
              </a:rPr>
              <a:t>χρονικό περιθώριο </a:t>
            </a:r>
            <a:r>
              <a:rPr lang="el-GR" sz="1800" dirty="0">
                <a:effectLst/>
                <a:latin typeface="Century Gothic" panose="020B0502020202020204" pitchFamily="34" charset="0"/>
                <a:ea typeface="Calibri" panose="020F0502020204030204" pitchFamily="34" charset="0"/>
              </a:rPr>
              <a:t>για την επίδοση (μόλις 10 μέρες) και ελάχιστος ο χρόνος προετοιμασίας για τον εναγόμενο.</a:t>
            </a:r>
          </a:p>
          <a:p>
            <a:pPr marL="0" indent="0">
              <a:lnSpc>
                <a:spcPct val="150000"/>
              </a:lnSpc>
              <a:buNone/>
            </a:pPr>
            <a:endParaRPr lang="el-GR" sz="1800" dirty="0">
              <a:effectLst/>
              <a:latin typeface="Century Gothic" panose="020B0502020202020204" pitchFamily="34" charset="0"/>
              <a:ea typeface="Calibri" panose="020F0502020204030204" pitchFamily="34" charset="0"/>
            </a:endParaRPr>
          </a:p>
          <a:p>
            <a:pPr>
              <a:lnSpc>
                <a:spcPct val="150000"/>
              </a:lnSpc>
            </a:pPr>
            <a:r>
              <a:rPr lang="el-GR" sz="1800" dirty="0">
                <a:latin typeface="Century Gothic" panose="020B0502020202020204" pitchFamily="34" charset="0"/>
              </a:rPr>
              <a:t>Ανεπιεικής και δυσανάλογη η </a:t>
            </a:r>
            <a:r>
              <a:rPr lang="el-GR" sz="1800" b="1" dirty="0">
                <a:latin typeface="Century Gothic" panose="020B0502020202020204" pitchFamily="34" charset="0"/>
              </a:rPr>
              <a:t>απαγόρευση της αναβολής </a:t>
            </a:r>
            <a:r>
              <a:rPr lang="el-GR" sz="1800" dirty="0">
                <a:latin typeface="Century Gothic" panose="020B0502020202020204" pitchFamily="34" charset="0"/>
              </a:rPr>
              <a:t>(σε συνδυασμό με τις πολύ σύντομες προθεσμίες και την απαγόρευση άσκησης έφεσης)</a:t>
            </a:r>
            <a:endParaRPr lang="el-GR"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6C2BE328-9482-4731-9905-29967C3A9CF8}"/>
              </a:ext>
            </a:extLst>
          </p:cNvPr>
          <p:cNvSpPr>
            <a:spLocks noGrp="1"/>
          </p:cNvSpPr>
          <p:nvPr>
            <p:ph type="ftr" sz="quarter" idx="11"/>
          </p:nvPr>
        </p:nvSpPr>
        <p:spPr>
          <a:xfrm>
            <a:off x="3196771" y="8228693"/>
            <a:ext cx="4114800" cy="365125"/>
          </a:xfrm>
        </p:spPr>
        <p:txBody>
          <a:bodyPr/>
          <a:lstStyle/>
          <a:p>
            <a:r>
              <a:rPr lang="el-GR" dirty="0"/>
              <a:t>   </a:t>
            </a:r>
          </a:p>
        </p:txBody>
      </p:sp>
    </p:spTree>
    <p:extLst>
      <p:ext uri="{BB962C8B-B14F-4D97-AF65-F5344CB8AC3E}">
        <p14:creationId xmlns:p14="http://schemas.microsoft.com/office/powerpoint/2010/main" val="136713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6AF1-9DE6-4340-889E-A4B80112E4E1}"/>
              </a:ext>
            </a:extLst>
          </p:cNvPr>
          <p:cNvSpPr>
            <a:spLocks noGrp="1"/>
          </p:cNvSpPr>
          <p:nvPr>
            <p:ph type="title"/>
          </p:nvPr>
        </p:nvSpPr>
        <p:spPr>
          <a:xfrm>
            <a:off x="275771" y="365125"/>
            <a:ext cx="11582400" cy="1325563"/>
          </a:xfrm>
          <a:solidFill>
            <a:schemeClr val="tx2">
              <a:lumMod val="40000"/>
              <a:lumOff val="60000"/>
            </a:schemeClr>
          </a:solidFill>
        </p:spPr>
        <p:txBody>
          <a:bodyPr>
            <a:normAutofit/>
          </a:bodyPr>
          <a:lstStyle/>
          <a:p>
            <a:r>
              <a:rPr lang="el-GR" sz="2200" b="1" dirty="0">
                <a:latin typeface="Century Gothic" panose="020B0502020202020204" pitchFamily="34" charset="0"/>
                <a:ea typeface="SimSun" panose="02010600030101010101" pitchFamily="2" charset="-122"/>
                <a:cs typeface="Times New Roman" panose="02020603050405020304" pitchFamily="18" charset="0"/>
              </a:rPr>
              <a:t>Δ</a:t>
            </a:r>
            <a:r>
              <a:rPr lang="el-GR" sz="2200" b="1" dirty="0">
                <a:effectLst/>
                <a:latin typeface="Century Gothic" panose="020B0502020202020204" pitchFamily="34" charset="0"/>
                <a:ea typeface="SimSun" panose="02010600030101010101" pitchFamily="2" charset="-122"/>
                <a:cs typeface="Times New Roman" panose="02020603050405020304" pitchFamily="18" charset="0"/>
              </a:rPr>
              <a:t>. Οι σημαντικότερες τροποποιήσεις στις διατάξεις περί ειδικών διαδικασιών</a:t>
            </a:r>
            <a:br>
              <a:rPr lang="el-GR" sz="2200" dirty="0">
                <a:effectLst/>
                <a:latin typeface="Calibri" panose="020F0502020204030204" pitchFamily="34" charset="0"/>
                <a:ea typeface="Times New Roman" panose="02020603050405020304" pitchFamily="18" charset="0"/>
                <a:cs typeface="Times New Roman" panose="02020603050405020304" pitchFamily="18" charset="0"/>
              </a:rPr>
            </a:br>
            <a:endParaRPr lang="el-GR" sz="2200" dirty="0"/>
          </a:p>
        </p:txBody>
      </p:sp>
      <p:sp>
        <p:nvSpPr>
          <p:cNvPr id="3" name="Content Placeholder 2">
            <a:extLst>
              <a:ext uri="{FF2B5EF4-FFF2-40B4-BE49-F238E27FC236}">
                <a16:creationId xmlns:a16="http://schemas.microsoft.com/office/drawing/2014/main" id="{A62BA971-C114-4B5A-BDA3-8B7DFC2DE0E9}"/>
              </a:ext>
            </a:extLst>
          </p:cNvPr>
          <p:cNvSpPr>
            <a:spLocks noGrp="1"/>
          </p:cNvSpPr>
          <p:nvPr>
            <p:ph idx="1"/>
          </p:nvPr>
        </p:nvSpPr>
        <p:spPr>
          <a:xfrm>
            <a:off x="275771" y="1314449"/>
            <a:ext cx="11640457" cy="5407025"/>
          </a:xfrm>
          <a:solidFill>
            <a:schemeClr val="bg1">
              <a:lumMod val="85000"/>
            </a:schemeClr>
          </a:solidFill>
        </p:spPr>
        <p:txBody>
          <a:bodyPr>
            <a:normAutofit lnSpcReduction="10000"/>
          </a:bodyPr>
          <a:lstStyle/>
          <a:p>
            <a:pPr marL="0" indent="0">
              <a:buNone/>
            </a:pPr>
            <a:r>
              <a:rPr lang="el-GR" sz="1800" b="1" dirty="0">
                <a:latin typeface="CF Asty Pro" pitchFamily="50" charset="0"/>
              </a:rPr>
              <a:t>Δ.1. Το νέο 591 ΚΠολΔ:</a:t>
            </a: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Πενθήμερη αντί τριήμερης προσθήκης-αντίκρουσης </a:t>
            </a:r>
            <a:r>
              <a:rPr lang="el-GR" sz="1800" i="1" u="sng" dirty="0">
                <a:effectLst/>
                <a:latin typeface="CF Asty Pro" pitchFamily="50" charset="0"/>
                <a:ea typeface="SimSun" panose="02010600030101010101" pitchFamily="2" charset="-122"/>
                <a:cs typeface="Times New Roman" panose="02020603050405020304" pitchFamily="18" charset="0"/>
              </a:rPr>
              <a:t>(αφορά και εκκρεμείς δίκες. </a:t>
            </a:r>
            <a:r>
              <a:rPr lang="el-GR" sz="1800" i="1" u="sng" dirty="0">
                <a:latin typeface="CF Asty Pro" pitchFamily="50" charset="0"/>
                <a:ea typeface="SimSun" panose="02010600030101010101" pitchFamily="2" charset="-122"/>
                <a:cs typeface="Times New Roman" panose="02020603050405020304" pitchFamily="18" charset="0"/>
              </a:rPr>
              <a:t>Απουσία μεταβατικής διάταξης, αλλά εφαρμογή άρθρων 13 παρ. &amp; 2 </a:t>
            </a:r>
            <a:r>
              <a:rPr lang="el-GR" sz="1800" i="1" u="sng" dirty="0" err="1">
                <a:latin typeface="CF Asty Pro" pitchFamily="50" charset="0"/>
                <a:ea typeface="SimSun" panose="02010600030101010101" pitchFamily="2" charset="-122"/>
                <a:cs typeface="Times New Roman" panose="02020603050405020304" pitchFamily="18" charset="0"/>
              </a:rPr>
              <a:t>ΕισΝΚΠολΔ</a:t>
            </a:r>
            <a:r>
              <a:rPr lang="el-GR" sz="1800" i="1" u="sng" dirty="0">
                <a:latin typeface="CF Asty Pro" pitchFamily="50" charset="0"/>
                <a:ea typeface="SimSun" panose="02010600030101010101" pitchFamily="2" charset="-122"/>
                <a:cs typeface="Times New Roman" panose="02020603050405020304" pitchFamily="18" charset="0"/>
              </a:rPr>
              <a:t> με άρθρο 120 Ν. 4842/2021. Νέα μεταβατική διάταξη στο Ν/Σ</a:t>
            </a:r>
            <a:r>
              <a:rPr lang="el-GR" sz="1800" i="1" u="sng" dirty="0">
                <a:effectLst/>
                <a:latin typeface="CF Asty Pro" pitchFamily="50" charset="0"/>
                <a:ea typeface="SimSun" panose="02010600030101010101" pitchFamily="2" charset="-122"/>
                <a:cs typeface="Times New Roman" panose="02020603050405020304" pitchFamily="18" charset="0"/>
              </a:rPr>
              <a:t>)</a:t>
            </a:r>
            <a:r>
              <a:rPr lang="el-GR" sz="1800" dirty="0">
                <a:effectLst/>
                <a:latin typeface="CF Asty Pro" pitchFamily="50" charset="0"/>
                <a:ea typeface="SimSun" panose="02010600030101010101" pitchFamily="2" charset="-122"/>
                <a:cs typeface="Times New Roman" panose="02020603050405020304" pitchFamily="18" charset="0"/>
              </a:rPr>
              <a:t>.</a:t>
            </a:r>
            <a:endParaRPr lang="el-GR" sz="1800"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Παράσταση με (κοινή) δήλωση (εκτός από διαφορές από οικογένεια, γάμο, ελεύθερη συμβίωση (όλο το 592 ΚΠολΔ) </a:t>
            </a:r>
            <a:r>
              <a:rPr lang="el-GR" sz="1800" i="1" u="sng" dirty="0">
                <a:effectLst/>
                <a:latin typeface="CF Asty Pro" pitchFamily="50" charset="0"/>
                <a:ea typeface="SimSun" panose="02010600030101010101" pitchFamily="2" charset="-122"/>
                <a:cs typeface="Times New Roman" panose="02020603050405020304" pitchFamily="18" charset="0"/>
              </a:rPr>
              <a:t>(αφορά νέα δικόγραφα)</a:t>
            </a:r>
            <a:endParaRPr lang="el-GR" sz="1800"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Αυτοψία, πραγματογνωμοσύνη με διάταξη (όπως στο ΚΠολΔ 237 παρ. 8): Προσβάλλει τα δικαιώματα δικαστικής προστασίας η πρόβλεψη ότι η καταχώριση επέχει θέση κλητεύσεως </a:t>
            </a:r>
            <a:r>
              <a:rPr lang="el-GR" sz="1800" i="1" u="sng" dirty="0">
                <a:effectLst/>
                <a:latin typeface="CF Asty Pro" pitchFamily="50" charset="0"/>
                <a:ea typeface="SimSun" panose="02010600030101010101" pitchFamily="2" charset="-122"/>
                <a:cs typeface="Times New Roman" panose="02020603050405020304" pitchFamily="18" charset="0"/>
              </a:rPr>
              <a:t>(αφορά νέα δικόγραφα)</a:t>
            </a:r>
            <a:endParaRPr lang="el-GR" sz="1800"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Επί ματαίωσης της συζήτησης στις ειδικές διαδικασίες</a:t>
            </a:r>
            <a:r>
              <a:rPr lang="en-US" sz="1800" dirty="0">
                <a:effectLst/>
                <a:latin typeface="CF Asty Pro" pitchFamily="50" charset="0"/>
                <a:ea typeface="SimSun" panose="02010600030101010101" pitchFamily="2" charset="-122"/>
                <a:cs typeface="Times New Roman" panose="02020603050405020304" pitchFamily="18" charset="0"/>
              </a:rPr>
              <a:t> </a:t>
            </a:r>
            <a:r>
              <a:rPr lang="el-GR" sz="1800" dirty="0">
                <a:effectLst/>
                <a:latin typeface="CF Asty Pro" pitchFamily="50" charset="0"/>
                <a:ea typeface="SimSun" panose="02010600030101010101" pitchFamily="2" charset="-122"/>
                <a:cs typeface="Times New Roman" panose="02020603050405020304" pitchFamily="18" charset="0"/>
              </a:rPr>
              <a:t>εφαρμόζεται το (νέο) ΚΠολΔ 260 </a:t>
            </a:r>
            <a:r>
              <a:rPr lang="el-GR" sz="1800" i="1" u="sng" dirty="0">
                <a:effectLst/>
                <a:latin typeface="CF Asty Pro" pitchFamily="50" charset="0"/>
                <a:ea typeface="SimSun" panose="02010600030101010101" pitchFamily="2" charset="-122"/>
                <a:cs typeface="Times New Roman" panose="02020603050405020304" pitchFamily="18" charset="0"/>
              </a:rPr>
              <a:t>(προσοχή στη μεταβατική διάταξη: Εφαρμόζεται στις εκκρεμείς υποθέσεις, αλλά αν η υπόθεση έχει συζητηθεί, η προθεσμία των 90 ημερών αρχίζει από 1.1.2022). </a:t>
            </a: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Ένδικα μέσα: Πρόβλεψη της συνέπειας της ερημοδικίας εκκαλούντος, </a:t>
            </a:r>
            <a:r>
              <a:rPr lang="el-GR" sz="1800" dirty="0" err="1">
                <a:effectLst/>
                <a:latin typeface="CF Asty Pro" pitchFamily="50" charset="0"/>
                <a:ea typeface="SimSun" panose="02010600030101010101" pitchFamily="2" charset="-122"/>
                <a:cs typeface="Times New Roman" panose="02020603050405020304" pitchFamily="18" charset="0"/>
              </a:rPr>
              <a:t>ανακόπτοντος</a:t>
            </a:r>
            <a:r>
              <a:rPr lang="el-GR" sz="1800" dirty="0">
                <a:effectLst/>
                <a:latin typeface="CF Asty Pro" pitchFamily="50" charset="0"/>
                <a:ea typeface="SimSun" panose="02010600030101010101" pitchFamily="2" charset="-122"/>
                <a:cs typeface="Times New Roman" panose="02020603050405020304" pitchFamily="18" charset="0"/>
              </a:rPr>
              <a:t>: Απόρριψη του ενδίκου μέσου </a:t>
            </a:r>
            <a:r>
              <a:rPr lang="el-GR" sz="1800" i="1" u="sng" dirty="0">
                <a:effectLst/>
                <a:latin typeface="CF Asty Pro" pitchFamily="50" charset="0"/>
                <a:ea typeface="SimSun" panose="02010600030101010101" pitchFamily="2" charset="-122"/>
                <a:cs typeface="Times New Roman" panose="02020603050405020304" pitchFamily="18" charset="0"/>
              </a:rPr>
              <a:t>(εφαρμογή και επί εκκρεμών δικών)</a:t>
            </a:r>
            <a:r>
              <a:rPr lang="el-GR" sz="1800" dirty="0">
                <a:effectLst/>
                <a:latin typeface="CF Asty Pro" pitchFamily="50" charset="0"/>
                <a:ea typeface="SimSun" panose="02010600030101010101" pitchFamily="2" charset="-122"/>
                <a:cs typeface="Times New Roman" panose="02020603050405020304" pitchFamily="18" charset="0"/>
              </a:rPr>
              <a:t>.</a:t>
            </a:r>
          </a:p>
          <a:p>
            <a:endParaRPr lang="el-GR" dirty="0"/>
          </a:p>
        </p:txBody>
      </p:sp>
      <p:sp>
        <p:nvSpPr>
          <p:cNvPr id="4" name="Footer Placeholder 3">
            <a:extLst>
              <a:ext uri="{FF2B5EF4-FFF2-40B4-BE49-F238E27FC236}">
                <a16:creationId xmlns:a16="http://schemas.microsoft.com/office/drawing/2014/main" id="{B1330B47-5EB2-403C-97DE-FE05989D08D8}"/>
              </a:ext>
            </a:extLst>
          </p:cNvPr>
          <p:cNvSpPr>
            <a:spLocks noGrp="1"/>
          </p:cNvSpPr>
          <p:nvPr>
            <p:ph type="ftr" sz="quarter" idx="11"/>
          </p:nvPr>
        </p:nvSpPr>
        <p:spPr>
          <a:xfrm flipV="1">
            <a:off x="4038600" y="6721475"/>
            <a:ext cx="4114800" cy="136525"/>
          </a:xfrm>
        </p:spPr>
        <p:txBody>
          <a:bodyPr/>
          <a:lstStyle/>
          <a:p>
            <a:r>
              <a:rPr lang="el-GR" dirty="0"/>
              <a:t>  </a:t>
            </a:r>
          </a:p>
        </p:txBody>
      </p:sp>
    </p:spTree>
    <p:extLst>
      <p:ext uri="{BB962C8B-B14F-4D97-AF65-F5344CB8AC3E}">
        <p14:creationId xmlns:p14="http://schemas.microsoft.com/office/powerpoint/2010/main" val="259667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005E52-D154-4FEC-8BC0-C18898E9E3DA}"/>
              </a:ext>
            </a:extLst>
          </p:cNvPr>
          <p:cNvSpPr>
            <a:spLocks noGrp="1"/>
          </p:cNvSpPr>
          <p:nvPr>
            <p:ph type="title"/>
          </p:nvPr>
        </p:nvSpPr>
        <p:spPr>
          <a:xfrm>
            <a:off x="804673" y="1445494"/>
            <a:ext cx="3616856" cy="4376572"/>
          </a:xfrm>
        </p:spPr>
        <p:txBody>
          <a:bodyPr anchor="ctr">
            <a:normAutofit/>
          </a:bodyPr>
          <a:lstStyle/>
          <a:p>
            <a:r>
              <a:rPr lang="el-GR" sz="4800" b="1" dirty="0">
                <a:latin typeface="Century Gothic" panose="020B0502020202020204" pitchFamily="34" charset="0"/>
                <a:ea typeface="SimSun" panose="02010600030101010101" pitchFamily="2" charset="-122"/>
                <a:cs typeface="Times New Roman" panose="02020603050405020304" pitchFamily="18" charset="0"/>
              </a:rPr>
              <a:t>Δ.2. Ειδικά θέματα επί του άρθρου 260 ΚΠολΔ</a:t>
            </a:r>
            <a:endParaRPr lang="el-GR" sz="4800" dirty="0"/>
          </a:p>
        </p:txBody>
      </p:sp>
      <p:sp>
        <p:nvSpPr>
          <p:cNvPr id="28" name="Freeform: Shape 2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881B6CE4-2CC1-4064-ADF8-0D1A6FF292C2}"/>
              </a:ext>
            </a:extLst>
          </p:cNvPr>
          <p:cNvSpPr>
            <a:spLocks noGrp="1"/>
          </p:cNvSpPr>
          <p:nvPr>
            <p:ph idx="1"/>
          </p:nvPr>
        </p:nvSpPr>
        <p:spPr>
          <a:xfrm>
            <a:off x="5394036" y="637309"/>
            <a:ext cx="6797964" cy="5233139"/>
          </a:xfrm>
        </p:spPr>
        <p:txBody>
          <a:bodyPr anchor="ctr">
            <a:normAutofit lnSpcReduction="10000"/>
          </a:bodyPr>
          <a:lstStyle/>
          <a:p>
            <a:r>
              <a:rPr lang="el-GR" sz="1800" dirty="0">
                <a:solidFill>
                  <a:schemeClr val="bg1"/>
                </a:solidFill>
              </a:rPr>
              <a:t>Εφαρμογή </a:t>
            </a:r>
            <a:r>
              <a:rPr lang="el-GR" sz="1800" b="1" dirty="0">
                <a:solidFill>
                  <a:schemeClr val="bg1"/>
                </a:solidFill>
              </a:rPr>
              <a:t>γενικά</a:t>
            </a:r>
            <a:r>
              <a:rPr lang="el-GR" sz="1800" dirty="0">
                <a:solidFill>
                  <a:schemeClr val="bg1"/>
                </a:solidFill>
              </a:rPr>
              <a:t> ως κανόνας σε </a:t>
            </a:r>
            <a:r>
              <a:rPr lang="el-GR" sz="1800" dirty="0" err="1">
                <a:solidFill>
                  <a:schemeClr val="bg1"/>
                </a:solidFill>
              </a:rPr>
              <a:t>σε</a:t>
            </a:r>
            <a:r>
              <a:rPr lang="el-GR" sz="1800" dirty="0">
                <a:solidFill>
                  <a:schemeClr val="bg1"/>
                </a:solidFill>
              </a:rPr>
              <a:t> πρωτοβάθμια δίκη, αλλά και σε έφεση και </a:t>
            </a:r>
            <a:r>
              <a:rPr lang="el-GR" sz="1800" dirty="0" err="1">
                <a:solidFill>
                  <a:schemeClr val="bg1"/>
                </a:solidFill>
              </a:rPr>
              <a:t>αναιρεση</a:t>
            </a:r>
            <a:endParaRPr lang="el-GR" sz="1800" dirty="0">
              <a:solidFill>
                <a:schemeClr val="bg1"/>
              </a:solidFill>
            </a:endParaRPr>
          </a:p>
          <a:p>
            <a:pPr marL="0" indent="0">
              <a:buNone/>
            </a:pPr>
            <a:r>
              <a:rPr lang="el-GR" sz="1800" dirty="0">
                <a:solidFill>
                  <a:schemeClr val="bg1"/>
                </a:solidFill>
              </a:rPr>
              <a:t>	(Στην δευτεροβάθμια δίκη βλ. παραπομπή από 	ΚΠολΔ 524 παρ. 1 και στην αναιρετική δίκη βλ. 573 παρ. </a:t>
            </a:r>
            <a:r>
              <a:rPr lang="el-GR" sz="1800">
                <a:solidFill>
                  <a:schemeClr val="bg1"/>
                </a:solidFill>
              </a:rPr>
              <a:t>1).</a:t>
            </a:r>
            <a:endParaRPr lang="el-GR" sz="1800" dirty="0">
              <a:solidFill>
                <a:schemeClr val="bg1"/>
              </a:solidFill>
            </a:endParaRPr>
          </a:p>
          <a:p>
            <a:endParaRPr lang="el-GR" sz="1800" dirty="0">
              <a:solidFill>
                <a:schemeClr val="bg1"/>
              </a:solidFill>
            </a:endParaRPr>
          </a:p>
          <a:p>
            <a:r>
              <a:rPr lang="el-GR" sz="1800" b="1" dirty="0">
                <a:solidFill>
                  <a:schemeClr val="bg1"/>
                </a:solidFill>
              </a:rPr>
              <a:t>Εφαρμογή και στην </a:t>
            </a:r>
            <a:r>
              <a:rPr lang="el-GR" sz="1800" b="1" dirty="0" err="1">
                <a:solidFill>
                  <a:schemeClr val="bg1"/>
                </a:solidFill>
              </a:rPr>
              <a:t>εκουσία</a:t>
            </a:r>
            <a:r>
              <a:rPr lang="el-GR" sz="1800" b="1" dirty="0">
                <a:solidFill>
                  <a:schemeClr val="bg1"/>
                </a:solidFill>
              </a:rPr>
              <a:t> δικαιοδοσία</a:t>
            </a:r>
            <a:r>
              <a:rPr lang="el-GR" sz="1800" dirty="0">
                <a:solidFill>
                  <a:schemeClr val="bg1"/>
                </a:solidFill>
              </a:rPr>
              <a:t> </a:t>
            </a:r>
          </a:p>
          <a:p>
            <a:pPr lvl="1"/>
            <a:r>
              <a:rPr lang="el-GR" sz="1800" dirty="0">
                <a:solidFill>
                  <a:schemeClr val="bg1"/>
                </a:solidFill>
              </a:rPr>
              <a:t>Προβληματίζει ο συνδυασμός των άρθρων 741 ΚΠολΔ (παραπομπή στις διατάξεις πρωτοβάθμιας δίκης) και 756 ΚΠολΔ (τι συμβαίνει επί ματαίωσης της συζήτησης). Εκτιμώ ότι εφαρμόζεται και εδώ το άρθρο 260 ΚΠολΔ, καθώς δεν έρχεται σε αντίθεση με το άρθρο 756 ΚΠολΔ.</a:t>
            </a:r>
          </a:p>
          <a:p>
            <a:pPr lvl="1"/>
            <a:r>
              <a:rPr lang="el-GR" sz="1800" dirty="0">
                <a:solidFill>
                  <a:schemeClr val="bg1"/>
                </a:solidFill>
              </a:rPr>
              <a:t>Εφαρμογή και στα ασφαλιστικά μέτρα;</a:t>
            </a:r>
          </a:p>
          <a:p>
            <a:r>
              <a:rPr lang="el-GR" sz="1800" b="1" dirty="0">
                <a:solidFill>
                  <a:schemeClr val="bg1"/>
                </a:solidFill>
              </a:rPr>
              <a:t>Συνέπεια: κατάργηση της δίκης. </a:t>
            </a:r>
            <a:r>
              <a:rPr lang="el-GR" sz="1800" dirty="0">
                <a:solidFill>
                  <a:schemeClr val="bg1"/>
                </a:solidFill>
              </a:rPr>
              <a:t>Επίδραση στο ζήτημα της </a:t>
            </a:r>
            <a:r>
              <a:rPr lang="el-GR" sz="1800" b="1" dirty="0">
                <a:solidFill>
                  <a:schemeClr val="bg1"/>
                </a:solidFill>
              </a:rPr>
              <a:t>παραγραφής</a:t>
            </a:r>
            <a:r>
              <a:rPr lang="el-GR" sz="1800" dirty="0">
                <a:solidFill>
                  <a:schemeClr val="bg1"/>
                </a:solidFill>
              </a:rPr>
              <a:t>: Διάκριση μεταξύ:</a:t>
            </a:r>
          </a:p>
          <a:p>
            <a:pPr lvl="1"/>
            <a:r>
              <a:rPr lang="el-GR" sz="1800" dirty="0">
                <a:solidFill>
                  <a:schemeClr val="bg1"/>
                </a:solidFill>
              </a:rPr>
              <a:t>Αγωγών</a:t>
            </a:r>
          </a:p>
          <a:p>
            <a:pPr lvl="1"/>
            <a:r>
              <a:rPr lang="el-GR" sz="1800" dirty="0">
                <a:solidFill>
                  <a:schemeClr val="bg1"/>
                </a:solidFill>
              </a:rPr>
              <a:t>Δικών ανακοπών κατά Δ.Π. (βλ. άρθρο 634 παρ. 2)</a:t>
            </a:r>
          </a:p>
          <a:p>
            <a:r>
              <a:rPr lang="el-GR" sz="1800" dirty="0">
                <a:solidFill>
                  <a:schemeClr val="bg1"/>
                </a:solidFill>
              </a:rPr>
              <a:t>Επίδραση στην </a:t>
            </a:r>
            <a:r>
              <a:rPr lang="el-GR" sz="1800" b="1" dirty="0">
                <a:solidFill>
                  <a:schemeClr val="bg1"/>
                </a:solidFill>
              </a:rPr>
              <a:t>τελεσιδικία διαταγών πληρωμής </a:t>
            </a:r>
            <a:r>
              <a:rPr lang="el-GR" sz="1800" dirty="0">
                <a:solidFill>
                  <a:schemeClr val="bg1"/>
                </a:solidFill>
              </a:rPr>
              <a:t>και στο συναφές βάρος </a:t>
            </a:r>
            <a:r>
              <a:rPr lang="el-GR" sz="1800" b="1" dirty="0">
                <a:solidFill>
                  <a:schemeClr val="bg1"/>
                </a:solidFill>
              </a:rPr>
              <a:t>τροπής προσημειώσεων σε υποθήκες</a:t>
            </a:r>
          </a:p>
          <a:p>
            <a:endParaRPr lang="el-GR" sz="1400" dirty="0">
              <a:solidFill>
                <a:schemeClr val="bg1"/>
              </a:solidFill>
            </a:endParaRPr>
          </a:p>
        </p:txBody>
      </p:sp>
      <p:sp>
        <p:nvSpPr>
          <p:cNvPr id="4" name="Footer Placeholder 3">
            <a:extLst>
              <a:ext uri="{FF2B5EF4-FFF2-40B4-BE49-F238E27FC236}">
                <a16:creationId xmlns:a16="http://schemas.microsoft.com/office/drawing/2014/main" id="{AC646803-72BC-4A32-8215-78C97491788B}"/>
              </a:ext>
            </a:extLst>
          </p:cNvPr>
          <p:cNvSpPr>
            <a:spLocks noGrp="1"/>
          </p:cNvSpPr>
          <p:nvPr>
            <p:ph type="ftr" sz="quarter" idx="11"/>
          </p:nvPr>
        </p:nvSpPr>
        <p:spPr>
          <a:xfrm>
            <a:off x="804670" y="6199632"/>
            <a:ext cx="5010912" cy="365125"/>
          </a:xfrm>
        </p:spPr>
        <p:txBody>
          <a:bodyPr>
            <a:normAutofit/>
          </a:bodyPr>
          <a:lstStyle/>
          <a:p>
            <a:pPr algn="l"/>
            <a:endParaRPr lang="el-GR">
              <a:solidFill>
                <a:schemeClr val="tx1">
                  <a:alpha val="80000"/>
                </a:schemeClr>
              </a:solidFill>
            </a:endParaRPr>
          </a:p>
        </p:txBody>
      </p:sp>
    </p:spTree>
    <p:extLst>
      <p:ext uri="{BB962C8B-B14F-4D97-AF65-F5344CB8AC3E}">
        <p14:creationId xmlns:p14="http://schemas.microsoft.com/office/powerpoint/2010/main" val="93044195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3D9D-5910-41C2-94F3-A7DB8A5DB8E3}"/>
              </a:ext>
            </a:extLst>
          </p:cNvPr>
          <p:cNvSpPr>
            <a:spLocks noGrp="1"/>
          </p:cNvSpPr>
          <p:nvPr>
            <p:ph type="title"/>
          </p:nvPr>
        </p:nvSpPr>
        <p:spPr>
          <a:xfrm>
            <a:off x="203201" y="365125"/>
            <a:ext cx="11814628" cy="365125"/>
          </a:xfrm>
          <a:solidFill>
            <a:schemeClr val="accent1">
              <a:lumMod val="40000"/>
              <a:lumOff val="60000"/>
            </a:schemeClr>
          </a:solidFill>
        </p:spPr>
        <p:txBody>
          <a:bodyPr>
            <a:noAutofit/>
          </a:bodyPr>
          <a:lstStyle/>
          <a:p>
            <a:r>
              <a:rPr lang="el-GR" sz="1800" dirty="0">
                <a:latin typeface="Century Gothic" panose="020B0502020202020204" pitchFamily="34" charset="0"/>
              </a:rPr>
              <a:t>Ειδικές διαδικασίες (συνέχεια)</a:t>
            </a:r>
          </a:p>
        </p:txBody>
      </p:sp>
      <p:sp>
        <p:nvSpPr>
          <p:cNvPr id="3" name="Content Placeholder 2">
            <a:extLst>
              <a:ext uri="{FF2B5EF4-FFF2-40B4-BE49-F238E27FC236}">
                <a16:creationId xmlns:a16="http://schemas.microsoft.com/office/drawing/2014/main" id="{13CF16F6-2C73-45C5-8BA3-EF1EA845AE77}"/>
              </a:ext>
            </a:extLst>
          </p:cNvPr>
          <p:cNvSpPr>
            <a:spLocks noGrp="1"/>
          </p:cNvSpPr>
          <p:nvPr>
            <p:ph idx="1"/>
          </p:nvPr>
        </p:nvSpPr>
        <p:spPr>
          <a:xfrm>
            <a:off x="203201" y="730250"/>
            <a:ext cx="11814628" cy="5762624"/>
          </a:xfrm>
          <a:solidFill>
            <a:schemeClr val="bg1">
              <a:lumMod val="85000"/>
            </a:schemeClr>
          </a:solidFill>
        </p:spPr>
        <p:txBody>
          <a:bodyPr>
            <a:normAutofit fontScale="25000" lnSpcReduction="20000"/>
          </a:bodyPr>
          <a:lstStyle/>
          <a:p>
            <a:pPr marL="0" indent="0" algn="just">
              <a:lnSpc>
                <a:spcPct val="150000"/>
              </a:lnSpc>
              <a:buNone/>
            </a:pPr>
            <a:r>
              <a:rPr lang="el-GR" sz="8000" b="1" dirty="0">
                <a:latin typeface="CF Asty Pro" pitchFamily="50" charset="0"/>
                <a:ea typeface="SimSun" panose="02010600030101010101" pitchFamily="2" charset="-122"/>
                <a:cs typeface="Times New Roman" panose="02020603050405020304" pitchFamily="18" charset="0"/>
              </a:rPr>
              <a:t>Δ.3. </a:t>
            </a:r>
            <a:r>
              <a:rPr lang="el-GR" sz="8000" b="1" dirty="0">
                <a:effectLst/>
                <a:latin typeface="CF Asty Pro" pitchFamily="50" charset="0"/>
                <a:ea typeface="SimSun" panose="02010600030101010101" pitchFamily="2" charset="-122"/>
                <a:cs typeface="Times New Roman" panose="02020603050405020304" pitchFamily="18" charset="0"/>
              </a:rPr>
              <a:t>Οι διατάξεις περί διαταγών πληρωμής</a:t>
            </a:r>
          </a:p>
          <a:p>
            <a:pPr algn="just">
              <a:lnSpc>
                <a:spcPct val="150000"/>
              </a:lnSpc>
            </a:pPr>
            <a:r>
              <a:rPr lang="el-GR" sz="8000" dirty="0">
                <a:effectLst/>
                <a:latin typeface="CF Asty Pro" pitchFamily="50" charset="0"/>
                <a:ea typeface="SimSun" panose="02010600030101010101" pitchFamily="2" charset="-122"/>
                <a:cs typeface="Times New Roman" panose="02020603050405020304" pitchFamily="18" charset="0"/>
              </a:rPr>
              <a:t>Αναστολή επί ανακοπής </a:t>
            </a:r>
            <a:r>
              <a:rPr lang="el-GR" sz="8000" b="1" u="sng" dirty="0">
                <a:effectLst/>
                <a:latin typeface="CF Asty Pro" pitchFamily="50" charset="0"/>
                <a:ea typeface="SimSun" panose="02010600030101010101" pitchFamily="2" charset="-122"/>
                <a:cs typeface="Times New Roman" panose="02020603050405020304" pitchFamily="18" charset="0"/>
              </a:rPr>
              <a:t>633</a:t>
            </a:r>
            <a:r>
              <a:rPr lang="el-GR" sz="8000" dirty="0">
                <a:effectLst/>
                <a:latin typeface="CF Asty Pro" pitchFamily="50" charset="0"/>
                <a:ea typeface="SimSun" panose="02010600030101010101" pitchFamily="2" charset="-122"/>
                <a:cs typeface="Times New Roman" panose="02020603050405020304" pitchFamily="18" charset="0"/>
              </a:rPr>
              <a:t> ΚΠολΔ: Ούτε καν </a:t>
            </a:r>
            <a:r>
              <a:rPr lang="el-GR" sz="8000" dirty="0" err="1">
                <a:effectLst/>
                <a:latin typeface="CF Asty Pro" pitchFamily="50" charset="0"/>
                <a:ea typeface="SimSun" panose="02010600030101010101" pitchFamily="2" charset="-122"/>
                <a:cs typeface="Times New Roman" panose="02020603050405020304" pitchFamily="18" charset="0"/>
              </a:rPr>
              <a:t>ασκηθείσης</a:t>
            </a:r>
            <a:r>
              <a:rPr lang="el-GR" sz="8000" dirty="0">
                <a:effectLst/>
                <a:latin typeface="CF Asty Pro" pitchFamily="50" charset="0"/>
                <a:ea typeface="SimSun" panose="02010600030101010101" pitchFamily="2" charset="-122"/>
                <a:cs typeface="Times New Roman" panose="02020603050405020304" pitchFamily="18" charset="0"/>
              </a:rPr>
              <a:t> εφέσεως</a:t>
            </a:r>
            <a:r>
              <a:rPr lang="en-US" sz="8000" dirty="0">
                <a:effectLst/>
                <a:latin typeface="CF Asty Pro" pitchFamily="50" charset="0"/>
                <a:ea typeface="SimSun" panose="02010600030101010101" pitchFamily="2" charset="-122"/>
                <a:cs typeface="Times New Roman" panose="02020603050405020304" pitchFamily="18" charset="0"/>
              </a:rPr>
              <a:t> </a:t>
            </a:r>
            <a:r>
              <a:rPr lang="el-GR" sz="8000" dirty="0">
                <a:effectLst/>
                <a:latin typeface="CF Asty Pro" pitchFamily="50" charset="0"/>
                <a:ea typeface="SimSun" panose="02010600030101010101" pitchFamily="2" charset="-122"/>
                <a:cs typeface="Times New Roman" panose="02020603050405020304" pitchFamily="18" charset="0"/>
              </a:rPr>
              <a:t>(</a:t>
            </a:r>
            <a:r>
              <a:rPr lang="el-GR" sz="8000" dirty="0" err="1">
                <a:effectLst/>
                <a:latin typeface="CF Asty Pro" pitchFamily="50" charset="0"/>
                <a:ea typeface="SimSun" panose="02010600030101010101" pitchFamily="2" charset="-122"/>
                <a:cs typeface="Times New Roman" panose="02020603050405020304" pitchFamily="18" charset="0"/>
              </a:rPr>
              <a:t>δικαιοπολιτικά</a:t>
            </a:r>
            <a:r>
              <a:rPr lang="el-GR" sz="8000" dirty="0">
                <a:effectLst/>
                <a:latin typeface="CF Asty Pro" pitchFamily="50" charset="0"/>
                <a:ea typeface="SimSun" panose="02010600030101010101" pitchFamily="2" charset="-122"/>
                <a:cs typeface="Times New Roman" panose="02020603050405020304" pitchFamily="18" charset="0"/>
              </a:rPr>
              <a:t> αδικαιολόγητο) </a:t>
            </a:r>
            <a:r>
              <a:rPr lang="el-GR" sz="8000" i="1" u="sng" dirty="0">
                <a:effectLst/>
                <a:latin typeface="CF Asty Pro" pitchFamily="50" charset="0"/>
                <a:ea typeface="SimSun" panose="02010600030101010101" pitchFamily="2" charset="-122"/>
                <a:cs typeface="Times New Roman" panose="02020603050405020304" pitchFamily="18" charset="0"/>
              </a:rPr>
              <a:t>(και επί εκκρεμών δικών)</a:t>
            </a:r>
          </a:p>
          <a:p>
            <a:pPr algn="just">
              <a:lnSpc>
                <a:spcPct val="150000"/>
              </a:lnSpc>
            </a:pPr>
            <a:r>
              <a:rPr lang="el-GR" sz="8000" dirty="0">
                <a:effectLst/>
                <a:latin typeface="CF Asty Pro" pitchFamily="50" charset="0"/>
                <a:ea typeface="SimSun" panose="02010600030101010101" pitchFamily="2" charset="-122"/>
                <a:cs typeface="Times New Roman" panose="02020603050405020304" pitchFamily="18" charset="0"/>
              </a:rPr>
              <a:t>Επαναφορά των πραγμάτων στην </a:t>
            </a:r>
            <a:r>
              <a:rPr lang="el-GR" sz="8000" dirty="0" err="1">
                <a:effectLst/>
                <a:latin typeface="CF Asty Pro" pitchFamily="50" charset="0"/>
                <a:ea typeface="SimSun" panose="02010600030101010101" pitchFamily="2" charset="-122"/>
                <a:cs typeface="Times New Roman" panose="02020603050405020304" pitchFamily="18" charset="0"/>
              </a:rPr>
              <a:t>προτέρα</a:t>
            </a:r>
            <a:r>
              <a:rPr lang="el-GR" sz="8000" dirty="0">
                <a:effectLst/>
                <a:latin typeface="CF Asty Pro" pitchFamily="50" charset="0"/>
                <a:ea typeface="SimSun" panose="02010600030101010101" pitchFamily="2" charset="-122"/>
                <a:cs typeface="Times New Roman" panose="02020603050405020304" pitchFamily="18" charset="0"/>
              </a:rPr>
              <a:t> κατάσταση μετά άδικη εκτέλεση δυνάμει Δ.Π. και διαταγής απόδοσης </a:t>
            </a:r>
            <a:r>
              <a:rPr lang="el-GR" sz="8000" dirty="0" err="1">
                <a:effectLst/>
                <a:latin typeface="CF Asty Pro" pitchFamily="50" charset="0"/>
                <a:ea typeface="SimSun" panose="02010600030101010101" pitchFamily="2" charset="-122"/>
                <a:cs typeface="Times New Roman" panose="02020603050405020304" pitchFamily="18" charset="0"/>
              </a:rPr>
              <a:t>μισθίου</a:t>
            </a:r>
            <a:r>
              <a:rPr lang="el-GR" sz="8000" dirty="0">
                <a:effectLst/>
                <a:latin typeface="CF Asty Pro" pitchFamily="50" charset="0"/>
                <a:ea typeface="SimSun" panose="02010600030101010101" pitchFamily="2" charset="-122"/>
                <a:cs typeface="Times New Roman" panose="02020603050405020304" pitchFamily="18" charset="0"/>
              </a:rPr>
              <a:t> (ΚΠολΔ 633 και 644). </a:t>
            </a:r>
          </a:p>
          <a:p>
            <a:pPr algn="just">
              <a:lnSpc>
                <a:spcPct val="150000"/>
              </a:lnSpc>
            </a:pPr>
            <a:r>
              <a:rPr lang="el-GR" sz="8000" dirty="0">
                <a:effectLst/>
                <a:latin typeface="CF Asty Pro" pitchFamily="50" charset="0"/>
                <a:ea typeface="SimSun" panose="02010600030101010101" pitchFamily="2" charset="-122"/>
                <a:cs typeface="Times New Roman" panose="02020603050405020304" pitchFamily="18" charset="0"/>
              </a:rPr>
              <a:t>Όμοια ρύθμιση και για τις διαταγές απόδοσης </a:t>
            </a:r>
            <a:r>
              <a:rPr lang="el-GR" sz="8000" dirty="0" err="1">
                <a:effectLst/>
                <a:latin typeface="CF Asty Pro" pitchFamily="50" charset="0"/>
                <a:ea typeface="SimSun" panose="02010600030101010101" pitchFamily="2" charset="-122"/>
                <a:cs typeface="Times New Roman" panose="02020603050405020304" pitchFamily="18" charset="0"/>
              </a:rPr>
              <a:t>μισθίου</a:t>
            </a:r>
            <a:r>
              <a:rPr lang="el-GR" sz="8000" dirty="0">
                <a:effectLst/>
                <a:latin typeface="CF Asty Pro" pitchFamily="50" charset="0"/>
                <a:ea typeface="SimSun" panose="02010600030101010101" pitchFamily="2" charset="-122"/>
                <a:cs typeface="Times New Roman" panose="02020603050405020304" pitchFamily="18" charset="0"/>
              </a:rPr>
              <a:t> </a:t>
            </a:r>
            <a:r>
              <a:rPr lang="el-GR" sz="8000" b="1" dirty="0">
                <a:effectLst/>
                <a:latin typeface="CF Asty Pro" pitchFamily="50" charset="0"/>
                <a:ea typeface="SimSun" panose="02010600030101010101" pitchFamily="2" charset="-122"/>
                <a:cs typeface="Times New Roman" panose="02020603050405020304" pitchFamily="18" charset="0"/>
              </a:rPr>
              <a:t>(ΚΠολΔ 644 παρ. 3)</a:t>
            </a:r>
          </a:p>
          <a:p>
            <a:pPr marL="0" indent="0" algn="just">
              <a:lnSpc>
                <a:spcPct val="150000"/>
              </a:lnSpc>
              <a:buNone/>
            </a:pPr>
            <a:r>
              <a:rPr lang="el-GR" sz="8000" i="1" u="sng" dirty="0">
                <a:effectLst/>
                <a:latin typeface="CF Asty Pro" pitchFamily="50" charset="0"/>
                <a:ea typeface="SimSun" panose="02010600030101010101" pitchFamily="2" charset="-122"/>
                <a:cs typeface="Times New Roman" panose="02020603050405020304" pitchFamily="18" charset="0"/>
              </a:rPr>
              <a:t>(για τις ΔΠ που ακυρώνονται τελεσίδικα μετά την 1.1.2022, ανεξάρτητα από τον χρόνο έκδοσής τους). </a:t>
            </a:r>
          </a:p>
          <a:p>
            <a:pPr algn="just">
              <a:lnSpc>
                <a:spcPct val="150000"/>
              </a:lnSpc>
            </a:pPr>
            <a:r>
              <a:rPr lang="el-GR" sz="8000" b="1" dirty="0">
                <a:effectLst/>
                <a:latin typeface="CF Asty Pro" pitchFamily="50" charset="0"/>
                <a:ea typeface="Times New Roman" panose="02020603050405020304" pitchFamily="18" charset="0"/>
                <a:cs typeface="Times New Roman" panose="02020603050405020304" pitchFamily="18" charset="0"/>
              </a:rPr>
              <a:t>ΚΠολΔ 636</a:t>
            </a:r>
            <a:r>
              <a:rPr lang="el-GR" sz="8000" b="1" baseline="30000" dirty="0">
                <a:effectLst/>
                <a:latin typeface="CF Asty Pro" pitchFamily="50" charset="0"/>
                <a:ea typeface="Times New Roman" panose="02020603050405020304" pitchFamily="18" charset="0"/>
                <a:cs typeface="Times New Roman" panose="02020603050405020304" pitchFamily="18" charset="0"/>
              </a:rPr>
              <a:t>Α</a:t>
            </a:r>
            <a:r>
              <a:rPr lang="el-GR" sz="8000" b="1" dirty="0">
                <a:effectLst/>
                <a:latin typeface="CF Asty Pro" pitchFamily="50" charset="0"/>
                <a:ea typeface="Times New Roman" panose="02020603050405020304" pitchFamily="18" charset="0"/>
                <a:cs typeface="Times New Roman" panose="02020603050405020304" pitchFamily="18" charset="0"/>
              </a:rPr>
              <a:t> </a:t>
            </a:r>
            <a:r>
              <a:rPr lang="el-GR" sz="8000" dirty="0">
                <a:effectLst/>
                <a:latin typeface="CF Asty Pro" pitchFamily="50" charset="0"/>
                <a:ea typeface="Times New Roman" panose="02020603050405020304" pitchFamily="18" charset="0"/>
                <a:cs typeface="Times New Roman" panose="02020603050405020304" pitchFamily="18" charset="0"/>
              </a:rPr>
              <a:t>(Διαταγή πληρωμής οφειλόμενου μισθού): Επί απουσίας διαδίκου στην δίκη της ανακοπής που αφορά αυτού του είδους την ΔΠ, </a:t>
            </a:r>
            <a:r>
              <a:rPr lang="el-GR" sz="8000" b="1" dirty="0">
                <a:effectLst/>
                <a:latin typeface="CF Asty Pro" pitchFamily="50" charset="0"/>
                <a:ea typeface="Times New Roman" panose="02020603050405020304" pitchFamily="18" charset="0"/>
                <a:cs typeface="Times New Roman" panose="02020603050405020304" pitchFamily="18" charset="0"/>
              </a:rPr>
              <a:t>δεν χωρεί ερημοδικία, αλλά η συζήτηση χωρεί με τον </a:t>
            </a:r>
            <a:r>
              <a:rPr lang="el-GR" sz="8000" b="1" dirty="0" err="1">
                <a:effectLst/>
                <a:latin typeface="CF Asty Pro" pitchFamily="50" charset="0"/>
                <a:ea typeface="Times New Roman" panose="02020603050405020304" pitchFamily="18" charset="0"/>
                <a:cs typeface="Times New Roman" panose="02020603050405020304" pitchFamily="18" charset="0"/>
              </a:rPr>
              <a:t>απολιπόμενο</a:t>
            </a:r>
            <a:r>
              <a:rPr lang="el-GR" sz="8000" b="1" dirty="0">
                <a:effectLst/>
                <a:latin typeface="CF Asty Pro" pitchFamily="50" charset="0"/>
                <a:ea typeface="Times New Roman" panose="02020603050405020304" pitchFamily="18" charset="0"/>
                <a:cs typeface="Times New Roman" panose="02020603050405020304" pitchFamily="18" charset="0"/>
              </a:rPr>
              <a:t> διάδικο ωσεί παρόντα. </a:t>
            </a:r>
            <a:r>
              <a:rPr lang="el-GR" sz="8000" i="1" dirty="0">
                <a:effectLst/>
                <a:latin typeface="CF Asty Pro" pitchFamily="50" charset="0"/>
                <a:ea typeface="Times New Roman" panose="02020603050405020304" pitchFamily="18" charset="0"/>
                <a:cs typeface="Times New Roman" panose="02020603050405020304" pitchFamily="18" charset="0"/>
              </a:rPr>
              <a:t>Διαφοροποίηση από το ΚΠολΔ 632 παρ. 7 (υποχρεωτική απόρριψη ανακοπής επί ερημοδικίας) και εναρμόνιση με την εργατική δίκη. </a:t>
            </a:r>
            <a:r>
              <a:rPr lang="el-GR" sz="8000" i="1" u="sng" dirty="0">
                <a:effectLst/>
                <a:latin typeface="CF Asty Pro" pitchFamily="50" charset="0"/>
                <a:ea typeface="Times New Roman" panose="02020603050405020304" pitchFamily="18" charset="0"/>
                <a:cs typeface="Times New Roman" panose="02020603050405020304" pitchFamily="18" charset="0"/>
              </a:rPr>
              <a:t>Εφαρμογή και επί εκκρεμών δικών</a:t>
            </a:r>
            <a:r>
              <a:rPr lang="el-GR" sz="8000" i="1" dirty="0">
                <a:effectLst/>
                <a:latin typeface="CF Asty Pro" pitchFamily="50" charset="0"/>
                <a:ea typeface="Times New Roman" panose="02020603050405020304" pitchFamily="18" charset="0"/>
                <a:cs typeface="Times New Roman" panose="02020603050405020304" pitchFamily="18" charset="0"/>
              </a:rPr>
              <a:t>. </a:t>
            </a:r>
          </a:p>
          <a:p>
            <a:pPr marL="0" indent="0" algn="just">
              <a:lnSpc>
                <a:spcPct val="150000"/>
              </a:lnSpc>
              <a:buNone/>
            </a:pPr>
            <a:endParaRPr lang="el-GR" sz="8000" dirty="0">
              <a:effectLst/>
              <a:latin typeface="CF Asty Pro" pitchFamily="50" charset="0"/>
              <a:ea typeface="Times New Roman" panose="02020603050405020304" pitchFamily="18" charset="0"/>
              <a:cs typeface="Times New Roman" panose="02020603050405020304" pitchFamily="18" charset="0"/>
            </a:endParaRPr>
          </a:p>
          <a:p>
            <a:endParaRPr lang="el-GR" dirty="0"/>
          </a:p>
        </p:txBody>
      </p:sp>
      <p:sp>
        <p:nvSpPr>
          <p:cNvPr id="4" name="Footer Placeholder 3">
            <a:extLst>
              <a:ext uri="{FF2B5EF4-FFF2-40B4-BE49-F238E27FC236}">
                <a16:creationId xmlns:a16="http://schemas.microsoft.com/office/drawing/2014/main" id="{68301291-187F-483F-80D4-315893FC7632}"/>
              </a:ext>
            </a:extLst>
          </p:cNvPr>
          <p:cNvSpPr>
            <a:spLocks noGrp="1"/>
          </p:cNvSpPr>
          <p:nvPr>
            <p:ph type="ftr" sz="quarter" idx="11"/>
          </p:nvPr>
        </p:nvSpPr>
        <p:spPr/>
        <p:txBody>
          <a:bodyPr/>
          <a:lstStyle/>
          <a:p>
            <a:r>
              <a:rPr lang="el-GR" dirty="0"/>
              <a:t>   </a:t>
            </a:r>
          </a:p>
          <a:p>
            <a:endParaRPr lang="el-GR" dirty="0"/>
          </a:p>
        </p:txBody>
      </p:sp>
    </p:spTree>
    <p:extLst>
      <p:ext uri="{BB962C8B-B14F-4D97-AF65-F5344CB8AC3E}">
        <p14:creationId xmlns:p14="http://schemas.microsoft.com/office/powerpoint/2010/main" val="187257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27B9-26D8-4317-B5B8-2C019BA95B4A}"/>
              </a:ext>
            </a:extLst>
          </p:cNvPr>
          <p:cNvSpPr>
            <a:spLocks noGrp="1"/>
          </p:cNvSpPr>
          <p:nvPr>
            <p:ph type="title"/>
          </p:nvPr>
        </p:nvSpPr>
        <p:spPr>
          <a:xfrm>
            <a:off x="275771" y="136525"/>
            <a:ext cx="11713029" cy="1017589"/>
          </a:xfrm>
          <a:solidFill>
            <a:schemeClr val="accent1">
              <a:lumMod val="40000"/>
              <a:lumOff val="60000"/>
            </a:schemeClr>
          </a:solidFill>
        </p:spPr>
        <p:txBody>
          <a:bodyPr>
            <a:normAutofit fontScale="90000"/>
          </a:bodyPr>
          <a:lstStyle/>
          <a:p>
            <a:pPr marL="228600" marR="0" lvl="0" indent="-228600" defTabSz="914400" rtl="0" eaLnBrk="1" fontAlgn="auto" latinLnBrk="0" hangingPunct="1">
              <a:lnSpc>
                <a:spcPct val="100000"/>
              </a:lnSpc>
              <a:spcBef>
                <a:spcPts val="1000"/>
              </a:spcBef>
              <a:spcAft>
                <a:spcPts val="0"/>
              </a:spcAft>
              <a:tabLst/>
              <a:defRPr/>
            </a:pPr>
            <a:r>
              <a:rPr kumimoji="0" lang="el-GR" sz="2400" b="1"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Α. ΓΕΝΙΚΑ: Η νέα </a:t>
            </a:r>
            <a:r>
              <a:rPr kumimoji="0" lang="el-GR" sz="2400" b="1" u="none" strike="noStrike" kern="1200" cap="none" spc="0" normalizeH="0" baseline="0" noProof="0" dirty="0" err="1">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προφορικότητα</a:t>
            </a:r>
            <a:r>
              <a:rPr kumimoji="0" lang="el-GR" sz="2400" b="1"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 Η παράσταση με δήλωση μετά το Ν. 4842/2021 (άρθρο 115 ΚΠολΔ </a:t>
            </a:r>
            <a:r>
              <a:rPr lang="el-GR" sz="2400" b="1" dirty="0">
                <a:solidFill>
                  <a:prstClr val="black"/>
                </a:solidFill>
                <a:latin typeface="CF Asty Pro" pitchFamily="50" charset="0"/>
                <a:ea typeface="SimSun" panose="02010600030101010101" pitchFamily="2" charset="-122"/>
                <a:cs typeface="Times New Roman" panose="02020603050405020304" pitchFamily="18" charset="0"/>
              </a:rPr>
              <a:t>&amp; 242 ΚΠολΔ </a:t>
            </a:r>
            <a:r>
              <a:rPr kumimoji="0" lang="el-GR" sz="2400" b="1"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κλπ.)</a:t>
            </a:r>
            <a:br>
              <a:rPr kumimoji="0" lang="el-GR" sz="23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endParaRPr lang="el-GR" sz="2300" i="1" dirty="0"/>
          </a:p>
        </p:txBody>
      </p:sp>
      <p:sp>
        <p:nvSpPr>
          <p:cNvPr id="3" name="Content Placeholder 2">
            <a:extLst>
              <a:ext uri="{FF2B5EF4-FFF2-40B4-BE49-F238E27FC236}">
                <a16:creationId xmlns:a16="http://schemas.microsoft.com/office/drawing/2014/main" id="{BD3F40B7-AFFB-4E32-B6FC-3AD8293789F9}"/>
              </a:ext>
            </a:extLst>
          </p:cNvPr>
          <p:cNvSpPr>
            <a:spLocks noGrp="1"/>
          </p:cNvSpPr>
          <p:nvPr>
            <p:ph idx="1"/>
          </p:nvPr>
        </p:nvSpPr>
        <p:spPr>
          <a:xfrm>
            <a:off x="275771" y="822122"/>
            <a:ext cx="11713029" cy="5899354"/>
          </a:xfrm>
          <a:solidFill>
            <a:schemeClr val="bg1">
              <a:lumMod val="85000"/>
            </a:schemeClr>
          </a:solidFill>
        </p:spPr>
        <p:txBody>
          <a:bodyPr>
            <a:normAutofit fontScale="85000" lnSpcReduction="20000"/>
          </a:bodyPr>
          <a:lstStyle/>
          <a:p>
            <a:pPr>
              <a:lnSpc>
                <a:spcPct val="150000"/>
              </a:lnSpc>
            </a:pPr>
            <a:r>
              <a:rPr lang="el-GR" sz="2300" b="1" dirty="0">
                <a:effectLst/>
                <a:latin typeface="CF Asty Pro" pitchFamily="50" charset="0"/>
                <a:ea typeface="SimSun" panose="02010600030101010101" pitchFamily="2" charset="-122"/>
                <a:cs typeface="Times New Roman" panose="02020603050405020304" pitchFamily="18" charset="0"/>
              </a:rPr>
              <a:t>Παντού παράσταση με δήλωση εκτός από </a:t>
            </a:r>
          </a:p>
          <a:p>
            <a:pPr lvl="1">
              <a:lnSpc>
                <a:spcPct val="150000"/>
              </a:lnSpc>
            </a:pPr>
            <a:r>
              <a:rPr lang="el-GR" sz="2200" dirty="0">
                <a:effectLst/>
                <a:latin typeface="CF Asty Pro" pitchFamily="50" charset="0"/>
                <a:ea typeface="SimSun" panose="02010600030101010101" pitchFamily="2" charset="-122"/>
                <a:cs typeface="Times New Roman" panose="02020603050405020304" pitchFamily="18" charset="0"/>
              </a:rPr>
              <a:t>Διαφορές από την οικογένεια, γάμο και ελεύθερη συμβίωση (όλο το άρθρο 592 ΚΠολΔ) και </a:t>
            </a:r>
          </a:p>
          <a:p>
            <a:pPr lvl="1">
              <a:lnSpc>
                <a:spcPct val="150000"/>
              </a:lnSpc>
            </a:pPr>
            <a:r>
              <a:rPr lang="el-GR" sz="2200" dirty="0">
                <a:effectLst/>
                <a:latin typeface="CF Asty Pro" pitchFamily="50" charset="0"/>
                <a:ea typeface="SimSun" panose="02010600030101010101" pitchFamily="2" charset="-122"/>
                <a:cs typeface="Times New Roman" panose="02020603050405020304" pitchFamily="18" charset="0"/>
              </a:rPr>
              <a:t>Ασφαλιστικά μέτρα (εκτός από τις συναινετικές προσημειώσεις)</a:t>
            </a:r>
          </a:p>
          <a:p>
            <a:pPr lvl="1">
              <a:lnSpc>
                <a:spcPct val="150000"/>
              </a:lnSpc>
            </a:pPr>
            <a:r>
              <a:rPr lang="el-GR" sz="2200" dirty="0" err="1">
                <a:effectLst/>
                <a:latin typeface="CF Asty Pro" pitchFamily="50" charset="0"/>
                <a:ea typeface="SimSun" panose="02010600030101010101" pitchFamily="2" charset="-122"/>
                <a:cs typeface="Times New Roman" panose="02020603050405020304" pitchFamily="18" charset="0"/>
              </a:rPr>
              <a:t>Εκουσία</a:t>
            </a:r>
            <a:r>
              <a:rPr lang="el-GR" sz="2200" dirty="0">
                <a:effectLst/>
                <a:latin typeface="CF Asty Pro" pitchFamily="50" charset="0"/>
                <a:ea typeface="SimSun" panose="02010600030101010101" pitchFamily="2" charset="-122"/>
                <a:cs typeface="Times New Roman" panose="02020603050405020304" pitchFamily="18" charset="0"/>
              </a:rPr>
              <a:t> Δικαιοδοσία στον Α΄ Βαθμό</a:t>
            </a:r>
          </a:p>
          <a:p>
            <a:pPr>
              <a:lnSpc>
                <a:spcPct val="150000"/>
              </a:lnSpc>
            </a:pPr>
            <a:r>
              <a:rPr lang="el-GR" sz="2300" b="1" dirty="0">
                <a:effectLst/>
                <a:latin typeface="CF Asty Pro" pitchFamily="50" charset="0"/>
                <a:ea typeface="SimSun" panose="02010600030101010101" pitchFamily="2" charset="-122"/>
                <a:cs typeface="Times New Roman" panose="02020603050405020304" pitchFamily="18" charset="0"/>
              </a:rPr>
              <a:t>Οι διαδικασίες, στις οποίες εφαρμόζεται το άρθρο 242 ΚΠολΔ: </a:t>
            </a:r>
          </a:p>
          <a:p>
            <a:pPr lvl="1">
              <a:lnSpc>
                <a:spcPct val="150000"/>
              </a:lnSpc>
            </a:pPr>
            <a:r>
              <a:rPr lang="el-GR" sz="2200" dirty="0">
                <a:effectLst/>
                <a:latin typeface="CF Asty Pro" pitchFamily="50" charset="0"/>
                <a:ea typeface="SimSun" panose="02010600030101010101" pitchFamily="2" charset="-122"/>
                <a:cs typeface="Times New Roman" panose="02020603050405020304" pitchFamily="18" charset="0"/>
              </a:rPr>
              <a:t>Β΄ βαθμός (συμπεριλαμβανομένης της </a:t>
            </a:r>
            <a:r>
              <a:rPr lang="el-GR" sz="2200" dirty="0" err="1">
                <a:effectLst/>
                <a:latin typeface="CF Asty Pro" pitchFamily="50" charset="0"/>
                <a:ea typeface="SimSun" panose="02010600030101010101" pitchFamily="2" charset="-122"/>
                <a:cs typeface="Times New Roman" panose="02020603050405020304" pitchFamily="18" charset="0"/>
              </a:rPr>
              <a:t>εκουσίας</a:t>
            </a:r>
            <a:r>
              <a:rPr lang="el-GR" sz="2200" dirty="0">
                <a:effectLst/>
                <a:latin typeface="CF Asty Pro" pitchFamily="50" charset="0"/>
                <a:ea typeface="SimSun" panose="02010600030101010101" pitchFamily="2" charset="-122"/>
                <a:cs typeface="Times New Roman" panose="02020603050405020304" pitchFamily="18" charset="0"/>
              </a:rPr>
              <a:t> δικαιοδοσίας) και </a:t>
            </a:r>
          </a:p>
          <a:p>
            <a:pPr lvl="1">
              <a:lnSpc>
                <a:spcPct val="150000"/>
              </a:lnSpc>
            </a:pPr>
            <a:r>
              <a:rPr lang="el-GR" sz="2200" dirty="0">
                <a:effectLst/>
                <a:latin typeface="CF Asty Pro" pitchFamily="50" charset="0"/>
                <a:ea typeface="SimSun" panose="02010600030101010101" pitchFamily="2" charset="-122"/>
                <a:cs typeface="Times New Roman" panose="02020603050405020304" pitchFamily="18" charset="0"/>
              </a:rPr>
              <a:t>Άρειος Πάγος</a:t>
            </a:r>
          </a:p>
          <a:p>
            <a:pPr>
              <a:lnSpc>
                <a:spcPct val="150000"/>
              </a:lnSpc>
            </a:pPr>
            <a:r>
              <a:rPr lang="el-GR" sz="2300" b="1" dirty="0">
                <a:effectLst/>
                <a:latin typeface="CF Asty Pro" pitchFamily="50" charset="0"/>
                <a:ea typeface="SimSun" panose="02010600030101010101" pitchFamily="2" charset="-122"/>
                <a:cs typeface="Times New Roman" panose="02020603050405020304" pitchFamily="18" charset="0"/>
              </a:rPr>
              <a:t>Οι διαδικασίες, στις οποίες είναι δυνατή η παράσταση με δήλωση, αλλά μόνον εφ’ όσον είναι κοινή (η συζήτηση παραμένει προφορική). </a:t>
            </a:r>
          </a:p>
          <a:p>
            <a:pPr lvl="1">
              <a:lnSpc>
                <a:spcPct val="150000"/>
              </a:lnSpc>
            </a:pPr>
            <a:r>
              <a:rPr lang="el-GR" sz="2200" dirty="0">
                <a:latin typeface="CF Asty Pro" pitchFamily="50" charset="0"/>
                <a:ea typeface="SimSun" panose="02010600030101010101" pitchFamily="2" charset="-122"/>
                <a:cs typeface="Times New Roman" panose="02020603050405020304" pitchFamily="18" charset="0"/>
              </a:rPr>
              <a:t>Ειδικές διαδικασίες (ΚΠολΔ 591)</a:t>
            </a:r>
          </a:p>
          <a:p>
            <a:pPr lvl="1">
              <a:lnSpc>
                <a:spcPct val="150000"/>
              </a:lnSpc>
            </a:pPr>
            <a:r>
              <a:rPr lang="el-GR" sz="2200" dirty="0">
                <a:effectLst/>
                <a:latin typeface="CF Asty Pro" pitchFamily="50" charset="0"/>
                <a:ea typeface="SimSun" panose="02010600030101010101" pitchFamily="2" charset="-122"/>
                <a:cs typeface="Times New Roman" panose="02020603050405020304" pitchFamily="18" charset="0"/>
              </a:rPr>
              <a:t>Μικροδιαφορές (ΚΠολΔ 469)</a:t>
            </a:r>
          </a:p>
          <a:p>
            <a:pPr marL="0" indent="0">
              <a:lnSpc>
                <a:spcPct val="150000"/>
              </a:lnSpc>
              <a:buNone/>
            </a:pPr>
            <a:r>
              <a:rPr lang="el-GR" sz="2100" i="1" u="sng" dirty="0">
                <a:effectLst/>
                <a:latin typeface="CF Asty Pro" pitchFamily="50" charset="0"/>
                <a:ea typeface="Times New Roman" panose="02020603050405020304" pitchFamily="18" charset="0"/>
                <a:cs typeface="Times New Roman" panose="02020603050405020304" pitchFamily="18" charset="0"/>
              </a:rPr>
              <a:t>Εφαρμογή σε ένδικα βοηθήματα και μέσα που πρόκειται να κατατεθούν μετά την 1.1.2022. Αλλά η δυνατότητα παράστασης με δήλωση στην </a:t>
            </a:r>
            <a:r>
              <a:rPr lang="el-GR" sz="2100" i="1" u="sng" dirty="0" err="1">
                <a:effectLst/>
                <a:latin typeface="CF Asty Pro" pitchFamily="50" charset="0"/>
                <a:ea typeface="Times New Roman" panose="02020603050405020304" pitchFamily="18" charset="0"/>
                <a:cs typeface="Times New Roman" panose="02020603050405020304" pitchFamily="18" charset="0"/>
              </a:rPr>
              <a:t>εκουσία</a:t>
            </a:r>
            <a:r>
              <a:rPr lang="el-GR" sz="2100" i="1" u="sng" dirty="0">
                <a:effectLst/>
                <a:latin typeface="CF Asty Pro" pitchFamily="50" charset="0"/>
                <a:ea typeface="Times New Roman" panose="02020603050405020304" pitchFamily="18" charset="0"/>
                <a:cs typeface="Times New Roman" panose="02020603050405020304" pitchFamily="18" charset="0"/>
              </a:rPr>
              <a:t> (β΄ βαθμός) παρέχεται και επί εκκρεμών δικών</a:t>
            </a:r>
          </a:p>
          <a:p>
            <a:endParaRPr lang="el-GR" dirty="0"/>
          </a:p>
        </p:txBody>
      </p:sp>
      <p:sp>
        <p:nvSpPr>
          <p:cNvPr id="4" name="Footer Placeholder 3">
            <a:extLst>
              <a:ext uri="{FF2B5EF4-FFF2-40B4-BE49-F238E27FC236}">
                <a16:creationId xmlns:a16="http://schemas.microsoft.com/office/drawing/2014/main" id="{AD7E3ECD-6098-477C-8BA6-B4C9AB028D37}"/>
              </a:ext>
            </a:extLst>
          </p:cNvPr>
          <p:cNvSpPr>
            <a:spLocks noGrp="1"/>
          </p:cNvSpPr>
          <p:nvPr>
            <p:ph type="ftr" sz="quarter" idx="11"/>
          </p:nvPr>
        </p:nvSpPr>
        <p:spPr/>
        <p:txBody>
          <a:bodyPr/>
          <a:lstStyle/>
          <a:p>
            <a:endParaRPr lang="el-GR" dirty="0"/>
          </a:p>
        </p:txBody>
      </p:sp>
    </p:spTree>
    <p:extLst>
      <p:ext uri="{BB962C8B-B14F-4D97-AF65-F5344CB8AC3E}">
        <p14:creationId xmlns:p14="http://schemas.microsoft.com/office/powerpoint/2010/main" val="308931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EF22-7F7F-4CCA-B270-80EE5B2BA018}"/>
              </a:ext>
            </a:extLst>
          </p:cNvPr>
          <p:cNvSpPr>
            <a:spLocks noGrp="1"/>
          </p:cNvSpPr>
          <p:nvPr>
            <p:ph type="title"/>
          </p:nvPr>
        </p:nvSpPr>
        <p:spPr>
          <a:xfrm>
            <a:off x="449943" y="365125"/>
            <a:ext cx="11132457" cy="741299"/>
          </a:xfrm>
          <a:solidFill>
            <a:schemeClr val="accent1">
              <a:lumMod val="40000"/>
              <a:lumOff val="60000"/>
            </a:schemeClr>
          </a:solidFill>
        </p:spPr>
        <p:txBody>
          <a:bodyPr>
            <a:normAutofit/>
          </a:bodyPr>
          <a:lstStyle/>
          <a:p>
            <a:r>
              <a:rPr lang="el-GR" sz="2000" b="1" dirty="0">
                <a:effectLst/>
                <a:latin typeface="Century Gothic" panose="020B0502020202020204" pitchFamily="34" charset="0"/>
                <a:ea typeface="SimSun" panose="02010600030101010101" pitchFamily="2" charset="-122"/>
                <a:cs typeface="Times New Roman" panose="02020603050405020304" pitchFamily="18" charset="0"/>
              </a:rPr>
              <a:t>Ε. Οι σημαντικότερες τροποποιήσεις στις διατάξεις περί ασφαλιστικών μέτρων</a:t>
            </a:r>
            <a:endParaRPr lang="el-GR" sz="2000" dirty="0"/>
          </a:p>
        </p:txBody>
      </p:sp>
      <p:sp>
        <p:nvSpPr>
          <p:cNvPr id="3" name="Content Placeholder 2">
            <a:extLst>
              <a:ext uri="{FF2B5EF4-FFF2-40B4-BE49-F238E27FC236}">
                <a16:creationId xmlns:a16="http://schemas.microsoft.com/office/drawing/2014/main" id="{8435DD80-2406-4646-B1A1-9353A7A1C699}"/>
              </a:ext>
            </a:extLst>
          </p:cNvPr>
          <p:cNvSpPr>
            <a:spLocks noGrp="1"/>
          </p:cNvSpPr>
          <p:nvPr>
            <p:ph idx="1"/>
          </p:nvPr>
        </p:nvSpPr>
        <p:spPr>
          <a:xfrm>
            <a:off x="449943" y="1106424"/>
            <a:ext cx="11132457" cy="5249926"/>
          </a:xfrm>
          <a:solidFill>
            <a:schemeClr val="bg1">
              <a:lumMod val="85000"/>
            </a:schemeClr>
          </a:solidFill>
        </p:spPr>
        <p:txBody>
          <a:bodyPr>
            <a:normAutofit/>
          </a:bodyPr>
          <a:lstStyle/>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Τα Ειρηνοδικεία αποκτούν γενική αρμοδιότητα επί των εγγραφών και ανακλήσεων </a:t>
            </a:r>
            <a:r>
              <a:rPr lang="el-GR" sz="1800" b="1" dirty="0">
                <a:effectLst/>
                <a:latin typeface="CF Asty Pro" pitchFamily="50" charset="0"/>
                <a:ea typeface="SimSun" panose="02010600030101010101" pitchFamily="2" charset="-122"/>
                <a:cs typeface="Times New Roman" panose="02020603050405020304" pitchFamily="18" charset="0"/>
              </a:rPr>
              <a:t>προσημειώσεων</a:t>
            </a:r>
            <a:r>
              <a:rPr lang="el-GR" sz="1800" dirty="0">
                <a:effectLst/>
                <a:latin typeface="CF Asty Pro" pitchFamily="50" charset="0"/>
                <a:ea typeface="SimSun" panose="02010600030101010101" pitchFamily="2" charset="-122"/>
                <a:cs typeface="Times New Roman" panose="02020603050405020304" pitchFamily="18" charset="0"/>
              </a:rPr>
              <a:t> υποθήκης (συναινετικών και κατ’ αντιδικία) </a:t>
            </a:r>
            <a:r>
              <a:rPr lang="el-GR" sz="1800" i="1" u="sng" dirty="0">
                <a:effectLst/>
                <a:latin typeface="CF Asty Pro" pitchFamily="50" charset="0"/>
                <a:ea typeface="SimSun" panose="02010600030101010101" pitchFamily="2" charset="-122"/>
                <a:cs typeface="Times New Roman" panose="02020603050405020304" pitchFamily="18" charset="0"/>
              </a:rPr>
              <a:t>(εφαρμογή επί νέων δικογράφων)</a:t>
            </a:r>
            <a:endParaRPr lang="el-GR" sz="1800" i="1" u="sng"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b="1" dirty="0">
                <a:effectLst/>
                <a:latin typeface="CF Asty Pro" pitchFamily="50" charset="0"/>
                <a:ea typeface="SimSun" panose="02010600030101010101" pitchFamily="2" charset="-122"/>
                <a:cs typeface="Times New Roman" panose="02020603050405020304" pitchFamily="18" charset="0"/>
              </a:rPr>
              <a:t>Καταργείται η προφορική </a:t>
            </a:r>
            <a:r>
              <a:rPr lang="el-GR" sz="1800" b="1" dirty="0" err="1">
                <a:effectLst/>
                <a:latin typeface="CF Asty Pro" pitchFamily="50" charset="0"/>
                <a:ea typeface="SimSun" panose="02010600030101010101" pitchFamily="2" charset="-122"/>
                <a:cs typeface="Times New Roman" panose="02020603050405020304" pitchFamily="18" charset="0"/>
              </a:rPr>
              <a:t>ανταίτηση</a:t>
            </a:r>
            <a:r>
              <a:rPr lang="el-GR" sz="1800" b="1" dirty="0">
                <a:effectLst/>
                <a:latin typeface="CF Asty Pro" pitchFamily="50" charset="0"/>
                <a:ea typeface="SimSun" panose="02010600030101010101" pitchFamily="2" charset="-122"/>
                <a:cs typeface="Times New Roman" panose="02020603050405020304" pitchFamily="18" charset="0"/>
              </a:rPr>
              <a:t> </a:t>
            </a:r>
            <a:r>
              <a:rPr lang="el-GR" sz="1800" dirty="0">
                <a:effectLst/>
                <a:latin typeface="CF Asty Pro" pitchFamily="50" charset="0"/>
                <a:ea typeface="SimSun" panose="02010600030101010101" pitchFamily="2" charset="-122"/>
                <a:cs typeface="Times New Roman" panose="02020603050405020304" pitchFamily="18" charset="0"/>
              </a:rPr>
              <a:t>(επαναφορά στο αρχικό κείμενο Ν. 4335/2015 προ της τροποποίησης του Ν. 4509/2017) </a:t>
            </a:r>
            <a:r>
              <a:rPr lang="el-GR" sz="1800" i="1" u="sng" dirty="0">
                <a:effectLst/>
                <a:latin typeface="CF Asty Pro" pitchFamily="50" charset="0"/>
                <a:ea typeface="SimSun" panose="02010600030101010101" pitchFamily="2" charset="-122"/>
                <a:cs typeface="Times New Roman" panose="02020603050405020304" pitchFamily="18" charset="0"/>
              </a:rPr>
              <a:t>(εφαρμογή και επί εκκρεμών δικών)</a:t>
            </a:r>
            <a:endParaRPr lang="el-GR" sz="1800"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CF Asty Pro" pitchFamily="50" charset="0"/>
                <a:ea typeface="SimSun" panose="02010600030101010101" pitchFamily="2" charset="-122"/>
                <a:cs typeface="Times New Roman" panose="02020603050405020304" pitchFamily="18" charset="0"/>
              </a:rPr>
              <a:t>Επί </a:t>
            </a:r>
            <a:r>
              <a:rPr lang="el-GR" sz="1800" b="1" dirty="0">
                <a:effectLst/>
                <a:latin typeface="CF Asty Pro" pitchFamily="50" charset="0"/>
                <a:ea typeface="SimSun" panose="02010600030101010101" pitchFamily="2" charset="-122"/>
                <a:cs typeface="Times New Roman" panose="02020603050405020304" pitchFamily="18" charset="0"/>
              </a:rPr>
              <a:t>αναρμοδιότητας</a:t>
            </a:r>
            <a:r>
              <a:rPr lang="el-GR" sz="1800" dirty="0">
                <a:effectLst/>
                <a:latin typeface="CF Asty Pro" pitchFamily="50" charset="0"/>
                <a:ea typeface="SimSun" panose="02010600030101010101" pitchFamily="2" charset="-122"/>
                <a:cs typeface="Times New Roman" panose="02020603050405020304" pitchFamily="18" charset="0"/>
              </a:rPr>
              <a:t> της αίτησης ασφαλιστικών μέτρων, </a:t>
            </a:r>
            <a:r>
              <a:rPr lang="el-GR" sz="1800" b="1" dirty="0">
                <a:effectLst/>
                <a:latin typeface="CF Asty Pro" pitchFamily="50" charset="0"/>
                <a:ea typeface="SimSun" panose="02010600030101010101" pitchFamily="2" charset="-122"/>
                <a:cs typeface="Times New Roman" panose="02020603050405020304" pitchFamily="18" charset="0"/>
              </a:rPr>
              <a:t>καταργείται η εφαρμογή του άρθρου 46 ΚΠολΔ </a:t>
            </a:r>
            <a:r>
              <a:rPr lang="el-GR" sz="1800" dirty="0">
                <a:effectLst/>
                <a:latin typeface="CF Asty Pro" pitchFamily="50" charset="0"/>
                <a:ea typeface="SimSun" panose="02010600030101010101" pitchFamily="2" charset="-122"/>
                <a:cs typeface="Times New Roman" panose="02020603050405020304" pitchFamily="18" charset="0"/>
              </a:rPr>
              <a:t>περί παραπομπής (επίπτωση στις προσωρινές διαταγές – </a:t>
            </a:r>
            <a:r>
              <a:rPr lang="el-GR" sz="1800" i="1" u="sng" dirty="0">
                <a:effectLst/>
                <a:latin typeface="CF Asty Pro" pitchFamily="50" charset="0"/>
                <a:ea typeface="SimSun" panose="02010600030101010101" pitchFamily="2" charset="-122"/>
                <a:cs typeface="Times New Roman" panose="02020603050405020304" pitchFamily="18" charset="0"/>
              </a:rPr>
              <a:t>εφαρμογή και επί εκκρεμών δικών</a:t>
            </a:r>
            <a:r>
              <a:rPr lang="el-GR" sz="1800" dirty="0">
                <a:effectLst/>
                <a:latin typeface="CF Asty Pro" pitchFamily="50" charset="0"/>
                <a:ea typeface="SimSun" panose="02010600030101010101" pitchFamily="2" charset="-122"/>
                <a:cs typeface="Times New Roman" panose="02020603050405020304" pitchFamily="18" charset="0"/>
              </a:rPr>
              <a:t>)</a:t>
            </a:r>
            <a:endParaRPr lang="el-GR" sz="1800" dirty="0">
              <a:effectLst/>
              <a:latin typeface="CF Asty Pro" pitchFamily="50" charset="0"/>
              <a:ea typeface="Times New Roman" panose="02020603050405020304" pitchFamily="18" charset="0"/>
              <a:cs typeface="Times New Roman" panose="02020603050405020304" pitchFamily="18" charset="0"/>
            </a:endParaRPr>
          </a:p>
          <a:p>
            <a:pPr algn="just">
              <a:lnSpc>
                <a:spcPct val="150000"/>
              </a:lnSpc>
            </a:pPr>
            <a:r>
              <a:rPr lang="el-GR" sz="1800" b="1" dirty="0">
                <a:effectLst/>
                <a:latin typeface="CF Asty Pro" pitchFamily="50" charset="0"/>
                <a:ea typeface="SimSun" panose="02010600030101010101" pitchFamily="2" charset="-122"/>
                <a:cs typeface="Times New Roman" panose="02020603050405020304" pitchFamily="18" charset="0"/>
              </a:rPr>
              <a:t>Μονιμοποίηση των «</a:t>
            </a:r>
            <a:r>
              <a:rPr lang="en-US" sz="1800" b="1" dirty="0">
                <a:effectLst/>
                <a:latin typeface="CF Asty Pro" pitchFamily="50" charset="0"/>
                <a:ea typeface="SimSun" panose="02010600030101010101" pitchFamily="2" charset="-122"/>
                <a:cs typeface="Times New Roman" panose="02020603050405020304" pitchFamily="18" charset="0"/>
              </a:rPr>
              <a:t>COVID</a:t>
            </a:r>
            <a:r>
              <a:rPr lang="el-GR" sz="1800" b="1" dirty="0">
                <a:effectLst/>
                <a:latin typeface="CF Asty Pro" pitchFamily="50" charset="0"/>
                <a:ea typeface="SimSun" panose="02010600030101010101" pitchFamily="2" charset="-122"/>
                <a:cs typeface="Times New Roman" panose="02020603050405020304" pitchFamily="18" charset="0"/>
              </a:rPr>
              <a:t>» διαδικασιών </a:t>
            </a:r>
            <a:r>
              <a:rPr lang="el-GR" sz="1800" dirty="0">
                <a:effectLst/>
                <a:latin typeface="CF Asty Pro" pitchFamily="50" charset="0"/>
                <a:ea typeface="SimSun" panose="02010600030101010101" pitchFamily="2" charset="-122"/>
                <a:cs typeface="Times New Roman" panose="02020603050405020304" pitchFamily="18" charset="0"/>
              </a:rPr>
              <a:t>στις δίκες για την </a:t>
            </a:r>
            <a:r>
              <a:rPr lang="el-GR" sz="1800" b="1" dirty="0">
                <a:effectLst/>
                <a:latin typeface="CF Asty Pro" pitchFamily="50" charset="0"/>
                <a:ea typeface="SimSun" panose="02010600030101010101" pitchFamily="2" charset="-122"/>
                <a:cs typeface="Times New Roman" panose="02020603050405020304" pitchFamily="18" charset="0"/>
              </a:rPr>
              <a:t>συναινετική</a:t>
            </a:r>
            <a:r>
              <a:rPr lang="el-GR" sz="1800" dirty="0">
                <a:effectLst/>
                <a:latin typeface="CF Asty Pro" pitchFamily="50" charset="0"/>
                <a:ea typeface="SimSun" panose="02010600030101010101" pitchFamily="2" charset="-122"/>
                <a:cs typeface="Times New Roman" panose="02020603050405020304" pitchFamily="18" charset="0"/>
              </a:rPr>
              <a:t> εγγραφή και ανάκληση </a:t>
            </a:r>
            <a:r>
              <a:rPr lang="el-GR" sz="1800" b="1" dirty="0">
                <a:effectLst/>
                <a:latin typeface="CF Asty Pro" pitchFamily="50" charset="0"/>
                <a:ea typeface="SimSun" panose="02010600030101010101" pitchFamily="2" charset="-122"/>
                <a:cs typeface="Times New Roman" panose="02020603050405020304" pitchFamily="18" charset="0"/>
              </a:rPr>
              <a:t>προσημείωσης υποθήκης</a:t>
            </a:r>
            <a:r>
              <a:rPr lang="el-GR" sz="1800" b="1" dirty="0">
                <a:latin typeface="CF Asty Pro" pitchFamily="50" charset="0"/>
                <a:ea typeface="SimSun" panose="02010600030101010101" pitchFamily="2" charset="-122"/>
                <a:cs typeface="Times New Roman" panose="02020603050405020304" pitchFamily="18" charset="0"/>
              </a:rPr>
              <a:t> </a:t>
            </a:r>
            <a:r>
              <a:rPr lang="el-GR" sz="1800" i="1" u="sng" dirty="0">
                <a:effectLst/>
                <a:latin typeface="CF Asty Pro" pitchFamily="50" charset="0"/>
                <a:ea typeface="SimSun" panose="02010600030101010101" pitchFamily="2" charset="-122"/>
                <a:cs typeface="Times New Roman" panose="02020603050405020304" pitchFamily="18" charset="0"/>
              </a:rPr>
              <a:t>(εφαρμογή και επί εκκρεμών δικών)</a:t>
            </a:r>
            <a:endParaRPr lang="el-GR" sz="1800" dirty="0">
              <a:effectLst/>
              <a:latin typeface="CF Asty Pro" pitchFamily="50"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D3BBA0A-9124-4A69-B201-F0AB0BE19237}"/>
              </a:ext>
            </a:extLst>
          </p:cNvPr>
          <p:cNvSpPr>
            <a:spLocks noGrp="1"/>
          </p:cNvSpPr>
          <p:nvPr>
            <p:ph type="ftr" sz="quarter" idx="11"/>
          </p:nvPr>
        </p:nvSpPr>
        <p:spPr>
          <a:xfrm>
            <a:off x="4038600" y="6662057"/>
            <a:ext cx="4114800" cy="59418"/>
          </a:xfrm>
        </p:spPr>
        <p:txBody>
          <a:bodyPr/>
          <a:lstStyle/>
          <a:p>
            <a:r>
              <a:rPr lang="el-GR" dirty="0"/>
              <a:t>  </a:t>
            </a:r>
          </a:p>
          <a:p>
            <a:endParaRPr lang="el-GR" dirty="0"/>
          </a:p>
        </p:txBody>
      </p:sp>
    </p:spTree>
    <p:extLst>
      <p:ext uri="{BB962C8B-B14F-4D97-AF65-F5344CB8AC3E}">
        <p14:creationId xmlns:p14="http://schemas.microsoft.com/office/powerpoint/2010/main" val="187552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32E5-8E9D-42D4-BC39-27134E277EDC}"/>
              </a:ext>
            </a:extLst>
          </p:cNvPr>
          <p:cNvSpPr>
            <a:spLocks noGrp="1"/>
          </p:cNvSpPr>
          <p:nvPr>
            <p:ph type="title"/>
          </p:nvPr>
        </p:nvSpPr>
        <p:spPr>
          <a:xfrm>
            <a:off x="319313" y="365126"/>
            <a:ext cx="11553373" cy="425450"/>
          </a:xfrm>
          <a:solidFill>
            <a:schemeClr val="tx2">
              <a:lumMod val="40000"/>
              <a:lumOff val="60000"/>
            </a:schemeClr>
          </a:solidFill>
        </p:spPr>
        <p:txBody>
          <a:bodyPr>
            <a:normAutofit/>
          </a:bodyPr>
          <a:lstStyle/>
          <a:p>
            <a:r>
              <a:rPr lang="el-GR" sz="1800" dirty="0"/>
              <a:t>Ασφαλιστικά μέτρα (συνέχεια)</a:t>
            </a:r>
          </a:p>
        </p:txBody>
      </p:sp>
      <p:sp>
        <p:nvSpPr>
          <p:cNvPr id="3" name="Content Placeholder 2">
            <a:extLst>
              <a:ext uri="{FF2B5EF4-FFF2-40B4-BE49-F238E27FC236}">
                <a16:creationId xmlns:a16="http://schemas.microsoft.com/office/drawing/2014/main" id="{BE1B15F3-FAF4-4C3B-AB22-3EFEC7AF6F44}"/>
              </a:ext>
            </a:extLst>
          </p:cNvPr>
          <p:cNvSpPr>
            <a:spLocks noGrp="1"/>
          </p:cNvSpPr>
          <p:nvPr>
            <p:ph idx="1"/>
          </p:nvPr>
        </p:nvSpPr>
        <p:spPr>
          <a:xfrm>
            <a:off x="319313" y="790576"/>
            <a:ext cx="11596915" cy="5386387"/>
          </a:xfrm>
          <a:solidFill>
            <a:schemeClr val="bg1">
              <a:lumMod val="85000"/>
            </a:schemeClr>
          </a:solidFill>
        </p:spPr>
        <p:txBody>
          <a:bodyPr>
            <a:normAutofit fontScale="92500" lnSpcReduction="10000"/>
          </a:bodyPr>
          <a:lstStyle/>
          <a:p>
            <a:pPr algn="just">
              <a:lnSpc>
                <a:spcPct val="150000"/>
              </a:lnSpc>
            </a:pP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Διόρθωση αστοχιών στα άρθρα 691 ΚΠολΔ </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(αιτιολόγηση δικαστικών αποφάσεων ασφαλιστικών μέτρων) και </a:t>
            </a: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691</a:t>
            </a:r>
            <a:r>
              <a:rPr lang="el-GR" sz="1800" b="1" baseline="30000" dirty="0">
                <a:effectLst/>
                <a:latin typeface="Century Gothic" panose="020B0502020202020204" pitchFamily="34" charset="0"/>
                <a:ea typeface="SimSun" panose="02010600030101010101" pitchFamily="2" charset="-122"/>
                <a:cs typeface="Times New Roman" panose="02020603050405020304" pitchFamily="18" charset="0"/>
              </a:rPr>
              <a:t>Α</a:t>
            </a: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 ΚΠολΔ </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(αναβολή και διατήρηση προσωρινής διαταγής) </a:t>
            </a:r>
            <a:r>
              <a:rPr lang="el-GR" sz="1800" i="1" u="sng" dirty="0">
                <a:effectLst/>
                <a:latin typeface="Century Gothic" panose="020B0502020202020204" pitchFamily="34" charset="0"/>
                <a:ea typeface="SimSun" panose="02010600030101010101" pitchFamily="2" charset="-122"/>
                <a:cs typeface="Times New Roman" panose="02020603050405020304" pitchFamily="18" charset="0"/>
              </a:rPr>
              <a:t>(εφαρμογή και επί εκκρεμών δικών)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l-GR" sz="1800" dirty="0">
                <a:effectLst/>
                <a:latin typeface="Century Gothic" panose="020B0502020202020204" pitchFamily="34" charset="0"/>
                <a:ea typeface="SimSun" panose="02010600030101010101" pitchFamily="2" charset="-122"/>
                <a:cs typeface="Times New Roman" panose="02020603050405020304" pitchFamily="18" charset="0"/>
              </a:rPr>
              <a:t>Οι νέες ρυθμίσεις για την προθεσμία άσκησης κύριας αγωγής: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Times New Roman" panose="02020603050405020304" pitchFamily="18" charset="0"/>
              <a:buChar char="-"/>
            </a:pPr>
            <a:r>
              <a:rPr lang="el-GR" sz="1800" dirty="0">
                <a:effectLst/>
                <a:latin typeface="Century Gothic" panose="020B0502020202020204" pitchFamily="34" charset="0"/>
                <a:ea typeface="SimSun" panose="02010600030101010101" pitchFamily="2" charset="-122"/>
                <a:cs typeface="Times New Roman" panose="02020603050405020304" pitchFamily="18" charset="0"/>
              </a:rPr>
              <a:t>ΚΠολΔ 693: 60 μέρες η ελάχιστη (δυνητική) προθεσμία (από 30 σήμερ</a:t>
            </a:r>
            <a:r>
              <a:rPr lang="el-GR" sz="1800" dirty="0">
                <a:latin typeface="Century Gothic" panose="020B0502020202020204" pitchFamily="34" charset="0"/>
                <a:ea typeface="SimSun" panose="02010600030101010101" pitchFamily="2" charset="-122"/>
                <a:cs typeface="Times New Roman" panose="02020603050405020304" pitchFamily="18" charset="0"/>
              </a:rPr>
              <a:t>α) </a:t>
            </a:r>
            <a:r>
              <a:rPr lang="el-GR" sz="1800" i="1" u="sng" dirty="0">
                <a:effectLst/>
                <a:latin typeface="Century Gothic" panose="020B0502020202020204" pitchFamily="34" charset="0"/>
                <a:ea typeface="SimSun" panose="02010600030101010101" pitchFamily="2" charset="-122"/>
                <a:cs typeface="Times New Roman" panose="02020603050405020304" pitchFamily="18" charset="0"/>
              </a:rPr>
              <a:t>(εφαρμογή και επί εκκρεμών δικών)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Times New Roman" panose="02020603050405020304" pitchFamily="18" charset="0"/>
              <a:buChar char="-"/>
            </a:pPr>
            <a:r>
              <a:rPr lang="el-GR" sz="1800" dirty="0">
                <a:effectLst/>
                <a:latin typeface="Century Gothic" panose="020B0502020202020204" pitchFamily="34" charset="0"/>
                <a:ea typeface="SimSun" panose="02010600030101010101" pitchFamily="2" charset="-122"/>
                <a:cs typeface="Times New Roman" panose="02020603050405020304" pitchFamily="18" charset="0"/>
              </a:rPr>
              <a:t>ΚΠολΔ 732</a:t>
            </a:r>
            <a:r>
              <a:rPr lang="el-GR" sz="1800" baseline="30000" dirty="0">
                <a:effectLst/>
                <a:latin typeface="Century Gothic" panose="020B0502020202020204" pitchFamily="34" charset="0"/>
                <a:ea typeface="SimSun" panose="02010600030101010101" pitchFamily="2" charset="-122"/>
                <a:cs typeface="Times New Roman" panose="02020603050405020304" pitchFamily="18" charset="0"/>
              </a:rPr>
              <a:t>Α</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 Υποχρέωση άσκησης κύριας αγωγής όχι μόνο επί προσωρινής επιδίκασης απαίτησης (βλ. το μη </a:t>
            </a:r>
            <a:r>
              <a:rPr lang="el-GR" sz="1800" dirty="0" err="1">
                <a:effectLst/>
                <a:latin typeface="Century Gothic" panose="020B0502020202020204" pitchFamily="34" charset="0"/>
                <a:ea typeface="SimSun" panose="02010600030101010101" pitchFamily="2" charset="-122"/>
                <a:cs typeface="Times New Roman" panose="02020603050405020304" pitchFamily="18" charset="0"/>
              </a:rPr>
              <a:t>τροποποιηθέν</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 729 παρ. 5 ΚΠολΔ), αλλά και επί προσωρινής ρύθμισης κατάστασης </a:t>
            </a:r>
            <a:r>
              <a:rPr lang="el-GR" sz="1800" i="1" u="sng" dirty="0">
                <a:effectLst/>
                <a:latin typeface="Century Gothic" panose="020B0502020202020204" pitchFamily="34" charset="0"/>
                <a:ea typeface="SimSun" panose="02010600030101010101" pitchFamily="2" charset="-122"/>
                <a:cs typeface="Times New Roman" panose="02020603050405020304" pitchFamily="18" charset="0"/>
              </a:rPr>
              <a:t>(εφαρμογή επί νέων δικογράφων)</a:t>
            </a:r>
            <a:endParaRPr lang="el-GR" sz="1800" i="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None/>
              <a:tabLst/>
              <a:defRPr/>
            </a:pPr>
            <a:r>
              <a:rPr kumimoji="0" lang="el-GR" sz="18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ΤΕΛΙΚΩΣ ΔΕΝ ΤΡΟΠΟΠΟΙΗΘΗΚΑΝ: </a:t>
            </a:r>
          </a:p>
          <a:p>
            <a:pPr algn="just">
              <a:lnSpc>
                <a:spcPct val="150000"/>
              </a:lnSpc>
            </a:pP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ΚΠολΔ 724: </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Συντηρητική κατάσχεση δυνάμει οριστικής απόφασης: Η υπαναχώρηση αυτή θα έχει συνέπειες στον τρόπο ερμηνείας και εφαρμογής;</a:t>
            </a:r>
          </a:p>
          <a:p>
            <a:pPr algn="just">
              <a:lnSpc>
                <a:spcPct val="150000"/>
              </a:lnSpc>
            </a:pPr>
            <a:r>
              <a:rPr lang="el-GR" sz="1800" b="1" dirty="0">
                <a:effectLst/>
                <a:latin typeface="Century Gothic" panose="020B0502020202020204" pitchFamily="34" charset="0"/>
                <a:ea typeface="SimSun" panose="02010600030101010101" pitchFamily="2" charset="-122"/>
                <a:cs typeface="Times New Roman" panose="02020603050405020304" pitchFamily="18" charset="0"/>
              </a:rPr>
              <a:t>ΚΠολΔ 690</a:t>
            </a:r>
            <a:r>
              <a:rPr lang="el-GR" sz="1800" dirty="0">
                <a:effectLst/>
                <a:latin typeface="Century Gothic" panose="020B0502020202020204" pitchFamily="34" charset="0"/>
                <a:ea typeface="SimSun" panose="02010600030101010101" pitchFamily="2" charset="-122"/>
                <a:cs typeface="Times New Roman" panose="02020603050405020304" pitchFamily="18" charset="0"/>
              </a:rPr>
              <a:t>: Σύμπραξη γραμματέα και τήρηση πρακτικών και στις δίκες των ασφαλιστικών μέτρων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
        <p:nvSpPr>
          <p:cNvPr id="4" name="Footer Placeholder 3">
            <a:extLst>
              <a:ext uri="{FF2B5EF4-FFF2-40B4-BE49-F238E27FC236}">
                <a16:creationId xmlns:a16="http://schemas.microsoft.com/office/drawing/2014/main" id="{1705ED3D-E011-4F88-B127-67E6BC622ED9}"/>
              </a:ext>
            </a:extLst>
          </p:cNvPr>
          <p:cNvSpPr>
            <a:spLocks noGrp="1"/>
          </p:cNvSpPr>
          <p:nvPr>
            <p:ph type="ftr" sz="quarter" idx="11"/>
          </p:nvPr>
        </p:nvSpPr>
        <p:spPr/>
        <p:txBody>
          <a:bodyPr/>
          <a:lstStyle/>
          <a:p>
            <a:r>
              <a:rPr lang="el-GR" dirty="0"/>
              <a:t>   </a:t>
            </a:r>
          </a:p>
          <a:p>
            <a:endParaRPr lang="el-GR" dirty="0"/>
          </a:p>
        </p:txBody>
      </p:sp>
    </p:spTree>
    <p:extLst>
      <p:ext uri="{BB962C8B-B14F-4D97-AF65-F5344CB8AC3E}">
        <p14:creationId xmlns:p14="http://schemas.microsoft.com/office/powerpoint/2010/main" val="147338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964F-C563-4C82-A734-CF80F56FD713}"/>
              </a:ext>
            </a:extLst>
          </p:cNvPr>
          <p:cNvSpPr>
            <a:spLocks noGrp="1"/>
          </p:cNvSpPr>
          <p:nvPr>
            <p:ph type="title"/>
          </p:nvPr>
        </p:nvSpPr>
        <p:spPr>
          <a:xfrm>
            <a:off x="174171" y="246743"/>
            <a:ext cx="11843657" cy="650197"/>
          </a:xfrm>
          <a:solidFill>
            <a:schemeClr val="tx2">
              <a:lumMod val="40000"/>
              <a:lumOff val="60000"/>
            </a:schemeClr>
          </a:solidFill>
        </p:spPr>
        <p:txBody>
          <a:bodyPr>
            <a:normAutofit fontScale="90000"/>
          </a:bodyPr>
          <a:lstStyle/>
          <a:p>
            <a:r>
              <a:rPr lang="el-GR" sz="2400" b="1" dirty="0">
                <a:effectLst/>
                <a:latin typeface="Century Gothic" panose="020B0502020202020204" pitchFamily="34" charset="0"/>
                <a:ea typeface="SimSun" panose="02010600030101010101" pitchFamily="2" charset="-122"/>
                <a:cs typeface="Times New Roman" panose="02020603050405020304" pitchFamily="18" charset="0"/>
              </a:rPr>
              <a:t>ΣΤ. Οι σημειακές αλλαγές στις διατάξεις περί ενδίκων μέσων</a:t>
            </a:r>
            <a:br>
              <a:rPr lang="el-GR"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l-GR" sz="2400" dirty="0"/>
          </a:p>
        </p:txBody>
      </p:sp>
      <p:sp>
        <p:nvSpPr>
          <p:cNvPr id="3" name="Content Placeholder 2">
            <a:extLst>
              <a:ext uri="{FF2B5EF4-FFF2-40B4-BE49-F238E27FC236}">
                <a16:creationId xmlns:a16="http://schemas.microsoft.com/office/drawing/2014/main" id="{D521B05D-7A05-45E9-B2D3-EF5D94BE9946}"/>
              </a:ext>
            </a:extLst>
          </p:cNvPr>
          <p:cNvSpPr>
            <a:spLocks noGrp="1"/>
          </p:cNvSpPr>
          <p:nvPr>
            <p:ph idx="1"/>
          </p:nvPr>
        </p:nvSpPr>
        <p:spPr>
          <a:xfrm>
            <a:off x="174171" y="896940"/>
            <a:ext cx="11887200" cy="5280024"/>
          </a:xfrm>
          <a:solidFill>
            <a:schemeClr val="bg1">
              <a:lumMod val="85000"/>
            </a:schemeClr>
          </a:solidFill>
        </p:spPr>
        <p:txBody>
          <a:bodyPr>
            <a:normAutofit lnSpcReduction="10000"/>
          </a:bodyPr>
          <a:lstStyle/>
          <a:p>
            <a:pPr algn="just">
              <a:lnSpc>
                <a:spcPct val="120000"/>
              </a:lnSpc>
            </a:pPr>
            <a:r>
              <a:rPr lang="el-GR" sz="2200" dirty="0">
                <a:latin typeface="CF Asty Pro" pitchFamily="50" charset="0"/>
                <a:ea typeface="SimSun" panose="02010600030101010101" pitchFamily="2" charset="-122"/>
                <a:cs typeface="Times New Roman" panose="02020603050405020304" pitchFamily="18" charset="0"/>
              </a:rPr>
              <a:t>Ισχύει </a:t>
            </a:r>
            <a:r>
              <a:rPr lang="el-GR" sz="2200" b="1" dirty="0">
                <a:latin typeface="CF Asty Pro" pitchFamily="50" charset="0"/>
                <a:ea typeface="SimSun" panose="02010600030101010101" pitchFamily="2" charset="-122"/>
                <a:cs typeface="Times New Roman" panose="02020603050405020304" pitchFamily="18" charset="0"/>
              </a:rPr>
              <a:t>3ήμερο προσθήκης </a:t>
            </a:r>
            <a:r>
              <a:rPr lang="el-GR" sz="2200" dirty="0">
                <a:latin typeface="CF Asty Pro" pitchFamily="50" charset="0"/>
                <a:ea typeface="SimSun" panose="02010600030101010101" pitchFamily="2" charset="-122"/>
                <a:cs typeface="Times New Roman" panose="02020603050405020304" pitchFamily="18" charset="0"/>
              </a:rPr>
              <a:t>ανεξαρτήτως του επιμέρους είδους της διαδικασίας (βλ. ειδική διάταξη του άρθρου </a:t>
            </a:r>
            <a:r>
              <a:rPr lang="el-GR" sz="2200" b="1" dirty="0">
                <a:latin typeface="CF Asty Pro" pitchFamily="50" charset="0"/>
                <a:ea typeface="SimSun" panose="02010600030101010101" pitchFamily="2" charset="-122"/>
                <a:cs typeface="Times New Roman" panose="02020603050405020304" pitchFamily="18" charset="0"/>
              </a:rPr>
              <a:t>524 παρ. 1 </a:t>
            </a:r>
            <a:r>
              <a:rPr lang="el-GR" sz="2200" b="1" dirty="0" err="1">
                <a:latin typeface="CF Asty Pro" pitchFamily="50" charset="0"/>
                <a:ea typeface="SimSun" panose="02010600030101010101" pitchFamily="2" charset="-122"/>
                <a:cs typeface="Times New Roman" panose="02020603050405020304" pitchFamily="18" charset="0"/>
              </a:rPr>
              <a:t>εδ</a:t>
            </a:r>
            <a:r>
              <a:rPr lang="el-GR" sz="2200" b="1" dirty="0">
                <a:latin typeface="CF Asty Pro" pitchFamily="50" charset="0"/>
                <a:ea typeface="SimSun" panose="02010600030101010101" pitchFamily="2" charset="-122"/>
                <a:cs typeface="Times New Roman" panose="02020603050405020304" pitchFamily="18" charset="0"/>
              </a:rPr>
              <a:t>. β΄ ΚΠολΔ</a:t>
            </a:r>
            <a:r>
              <a:rPr lang="el-GR" sz="2200" dirty="0">
                <a:latin typeface="CF Asty Pro" pitchFamily="50" charset="0"/>
                <a:ea typeface="SimSun" panose="02010600030101010101" pitchFamily="2" charset="-122"/>
                <a:cs typeface="Times New Roman" panose="02020603050405020304" pitchFamily="18" charset="0"/>
              </a:rPr>
              <a:t>)</a:t>
            </a:r>
            <a:r>
              <a:rPr lang="en-US" sz="2200" dirty="0">
                <a:latin typeface="CF Asty Pro" pitchFamily="50" charset="0"/>
                <a:ea typeface="SimSun" panose="02010600030101010101" pitchFamily="2" charset="-122"/>
                <a:cs typeface="Times New Roman" panose="02020603050405020304" pitchFamily="18" charset="0"/>
              </a:rPr>
              <a:t>. </a:t>
            </a:r>
            <a:r>
              <a:rPr lang="el-GR" sz="2200" u="sng" dirty="0">
                <a:latin typeface="CF Asty Pro" pitchFamily="50" charset="0"/>
                <a:ea typeface="SimSun" panose="02010600030101010101" pitchFamily="2" charset="-122"/>
                <a:cs typeface="Times New Roman" panose="02020603050405020304" pitchFamily="18" charset="0"/>
              </a:rPr>
              <a:t>Βλ. Ν/Σ προσθήκη φράσης στο 524: </a:t>
            </a:r>
            <a:r>
              <a:rPr lang="el-GR" sz="2200" i="1" u="sng" dirty="0">
                <a:latin typeface="CF Asty Pro" pitchFamily="50" charset="0"/>
                <a:ea typeface="SimSun" panose="02010600030101010101" pitchFamily="2" charset="-122"/>
                <a:cs typeface="Times New Roman" panose="02020603050405020304" pitchFamily="18" charset="0"/>
              </a:rPr>
              <a:t>«με την επιφύλαξη της ισχύος του άρθρου 591 για τις ειδικές διαδικασίες»</a:t>
            </a:r>
          </a:p>
          <a:p>
            <a:pPr algn="just">
              <a:lnSpc>
                <a:spcPct val="120000"/>
              </a:lnSpc>
            </a:pPr>
            <a:r>
              <a:rPr lang="el-GR" sz="2200" dirty="0">
                <a:latin typeface="CF Asty Pro" pitchFamily="50" charset="0"/>
                <a:ea typeface="SimSun" panose="02010600030101010101" pitchFamily="2" charset="-122"/>
                <a:cs typeface="Times New Roman" panose="02020603050405020304" pitchFamily="18" charset="0"/>
              </a:rPr>
              <a:t>Διαδικασία στην </a:t>
            </a:r>
            <a:r>
              <a:rPr lang="el-GR" sz="2200" b="1" dirty="0">
                <a:latin typeface="CF Asty Pro" pitchFamily="50" charset="0"/>
                <a:ea typeface="SimSun" panose="02010600030101010101" pitchFamily="2" charset="-122"/>
                <a:cs typeface="Times New Roman" panose="02020603050405020304" pitchFamily="18" charset="0"/>
              </a:rPr>
              <a:t>ανακοπή ερημοδικίας και στην αναψηλάφηση</a:t>
            </a:r>
            <a:r>
              <a:rPr lang="el-GR" sz="2200" dirty="0">
                <a:latin typeface="CF Asty Pro" pitchFamily="50" charset="0"/>
                <a:ea typeface="SimSun" panose="02010600030101010101" pitchFamily="2" charset="-122"/>
                <a:cs typeface="Times New Roman" panose="02020603050405020304" pitchFamily="18" charset="0"/>
              </a:rPr>
              <a:t>: Προτάσεις στην έδρα και προσθήκη στο 3ήμερο (στο πρότυπο των ειδικών διαδικασιών) </a:t>
            </a:r>
            <a:r>
              <a:rPr lang="el-GR" sz="2200" i="1" u="sng" dirty="0">
                <a:latin typeface="CF Asty Pro" pitchFamily="50" charset="0"/>
                <a:ea typeface="SimSun" panose="02010600030101010101" pitchFamily="2" charset="-122"/>
                <a:cs typeface="Times New Roman" panose="02020603050405020304" pitchFamily="18" charset="0"/>
              </a:rPr>
              <a:t>(και επί εκκρεμών δικών). Ίδια προσθήκη με το Ν/Σ.</a:t>
            </a:r>
            <a:endParaRPr lang="el-GR" sz="2200" i="1" u="sng" dirty="0">
              <a:effectLst/>
              <a:latin typeface="CF Asty Pro" pitchFamily="50" charset="0"/>
              <a:ea typeface="SimSun" panose="02010600030101010101" pitchFamily="2" charset="-122"/>
              <a:cs typeface="Times New Roman" panose="02020603050405020304" pitchFamily="18" charset="0"/>
            </a:endParaRPr>
          </a:p>
          <a:p>
            <a:pPr algn="just">
              <a:lnSpc>
                <a:spcPct val="120000"/>
              </a:lnSpc>
            </a:pPr>
            <a:r>
              <a:rPr lang="el-GR" sz="2200" dirty="0">
                <a:effectLst/>
                <a:latin typeface="CF Asty Pro" pitchFamily="50" charset="0"/>
                <a:ea typeface="SimSun" panose="02010600030101010101" pitchFamily="2" charset="-122"/>
                <a:cs typeface="Times New Roman" panose="02020603050405020304" pitchFamily="18" charset="0"/>
              </a:rPr>
              <a:t>Το </a:t>
            </a:r>
            <a:r>
              <a:rPr lang="el-GR" sz="2200" b="1" dirty="0">
                <a:effectLst/>
                <a:latin typeface="CF Asty Pro" pitchFamily="50" charset="0"/>
                <a:ea typeface="SimSun" panose="02010600030101010101" pitchFamily="2" charset="-122"/>
                <a:cs typeface="Times New Roman" panose="02020603050405020304" pitchFamily="18" charset="0"/>
              </a:rPr>
              <a:t>νέο άρθρο 527 ΚΠολΔ περί νέων ισχυρισμών </a:t>
            </a:r>
            <a:r>
              <a:rPr lang="el-GR" sz="2200" dirty="0">
                <a:effectLst/>
                <a:latin typeface="CF Asty Pro" pitchFamily="50" charset="0"/>
                <a:ea typeface="SimSun" panose="02010600030101010101" pitchFamily="2" charset="-122"/>
                <a:cs typeface="Times New Roman" panose="02020603050405020304" pitchFamily="18" charset="0"/>
              </a:rPr>
              <a:t>στην κατ’ έφεση δίκη (αλλαγή του οροσήμου στις συμπληρωματικές προτάσεις – </a:t>
            </a:r>
            <a:r>
              <a:rPr lang="el-GR" sz="2200" i="1" u="sng" dirty="0">
                <a:effectLst/>
                <a:latin typeface="CF Asty Pro" pitchFamily="50" charset="0"/>
                <a:ea typeface="SimSun" panose="02010600030101010101" pitchFamily="2" charset="-122"/>
                <a:cs typeface="Times New Roman" panose="02020603050405020304" pitchFamily="18" charset="0"/>
              </a:rPr>
              <a:t>εφαρμογή για ένδικα μέσα που θα κατατεθούν από 1.1.2022</a:t>
            </a:r>
            <a:r>
              <a:rPr lang="el-GR" sz="2200" dirty="0">
                <a:effectLst/>
                <a:latin typeface="CF Asty Pro" pitchFamily="50" charset="0"/>
                <a:ea typeface="SimSun" panose="02010600030101010101" pitchFamily="2" charset="-122"/>
                <a:cs typeface="Times New Roman" panose="02020603050405020304" pitchFamily="18" charset="0"/>
              </a:rPr>
              <a:t>)</a:t>
            </a:r>
            <a:endParaRPr lang="el-GR" sz="2200" dirty="0">
              <a:effectLst/>
              <a:latin typeface="CF Asty Pro" pitchFamily="50" charset="0"/>
              <a:ea typeface="Times New Roman" panose="02020603050405020304" pitchFamily="18" charset="0"/>
              <a:cs typeface="Times New Roman" panose="02020603050405020304" pitchFamily="18" charset="0"/>
            </a:endParaRPr>
          </a:p>
          <a:p>
            <a:pPr algn="just">
              <a:lnSpc>
                <a:spcPct val="120000"/>
              </a:lnSpc>
            </a:pPr>
            <a:r>
              <a:rPr lang="el-GR" sz="2200" b="1" dirty="0">
                <a:effectLst/>
                <a:latin typeface="CF Asty Pro" pitchFamily="50" charset="0"/>
                <a:ea typeface="SimSun" panose="02010600030101010101" pitchFamily="2" charset="-122"/>
                <a:cs typeface="Times New Roman" panose="02020603050405020304" pitchFamily="18" charset="0"/>
              </a:rPr>
              <a:t>Ερημοδικία στην κατ’ έφεση δίκη και απαράδεκτο της εφέσεως (524 ΚΠολΔ)</a:t>
            </a:r>
            <a:r>
              <a:rPr lang="el-GR" sz="2200" dirty="0">
                <a:effectLst/>
                <a:latin typeface="CF Asty Pro" pitchFamily="50" charset="0"/>
                <a:ea typeface="SimSun" panose="02010600030101010101" pitchFamily="2" charset="-122"/>
                <a:cs typeface="Times New Roman" panose="02020603050405020304" pitchFamily="18" charset="0"/>
              </a:rPr>
              <a:t>: Σε περίπτωση ερημοδικίας του εκκαλούντος η έφεση απορρίπτεται, ΜΟΝΟΝ εφόσον είναι παραδεκτή. </a:t>
            </a:r>
            <a:r>
              <a:rPr lang="el-GR" sz="2200" i="1" u="sng" dirty="0">
                <a:effectLst/>
                <a:latin typeface="CF Asty Pro" pitchFamily="50" charset="0"/>
                <a:ea typeface="SimSun" panose="02010600030101010101" pitchFamily="2" charset="-122"/>
                <a:cs typeface="Times New Roman" panose="02020603050405020304" pitchFamily="18" charset="0"/>
              </a:rPr>
              <a:t>Εφαρμογή και επί εκκρεμών δικών</a:t>
            </a:r>
            <a:r>
              <a:rPr lang="el-GR" sz="2200" dirty="0">
                <a:effectLst/>
                <a:latin typeface="CF Asty Pro" pitchFamily="50" charset="0"/>
                <a:ea typeface="SimSun" panose="02010600030101010101" pitchFamily="2" charset="-122"/>
                <a:cs typeface="Times New Roman" panose="02020603050405020304" pitchFamily="18" charset="0"/>
              </a:rPr>
              <a:t>. </a:t>
            </a:r>
          </a:p>
          <a:p>
            <a:pPr algn="just">
              <a:lnSpc>
                <a:spcPct val="120000"/>
              </a:lnSpc>
            </a:pPr>
            <a:r>
              <a:rPr lang="el-GR" sz="2200" dirty="0">
                <a:latin typeface="CF Asty Pro" pitchFamily="50" charset="0"/>
                <a:ea typeface="SimSun" panose="02010600030101010101" pitchFamily="2" charset="-122"/>
                <a:cs typeface="Times New Roman" panose="02020603050405020304" pitchFamily="18" charset="0"/>
              </a:rPr>
              <a:t>Στη </a:t>
            </a:r>
            <a:r>
              <a:rPr lang="el-GR" sz="2200" b="1" dirty="0">
                <a:latin typeface="CF Asty Pro" pitchFamily="50" charset="0"/>
                <a:ea typeface="SimSun" panose="02010600030101010101" pitchFamily="2" charset="-122"/>
                <a:cs typeface="Times New Roman" panose="02020603050405020304" pitchFamily="18" charset="0"/>
              </a:rPr>
              <a:t>δευτεροβάθμια δίκη της </a:t>
            </a:r>
            <a:r>
              <a:rPr lang="el-GR" sz="2200" b="1" dirty="0" err="1">
                <a:latin typeface="CF Asty Pro" pitchFamily="50" charset="0"/>
                <a:ea typeface="SimSun" panose="02010600030101010101" pitchFamily="2" charset="-122"/>
                <a:cs typeface="Times New Roman" panose="02020603050405020304" pitchFamily="18" charset="0"/>
              </a:rPr>
              <a:t>εκουσίας</a:t>
            </a:r>
            <a:r>
              <a:rPr lang="el-GR" sz="2200" dirty="0">
                <a:latin typeface="CF Asty Pro" pitchFamily="50" charset="0"/>
                <a:ea typeface="SimSun" panose="02010600030101010101" pitchFamily="2" charset="-122"/>
                <a:cs typeface="Times New Roman" panose="02020603050405020304" pitchFamily="18" charset="0"/>
              </a:rPr>
              <a:t>: Παράσταση με δήλωση του άρθρου 242 παρ. 2 ΚΠολΔ</a:t>
            </a:r>
            <a:endParaRPr lang="el-GR" sz="2200" dirty="0">
              <a:effectLst/>
              <a:latin typeface="CF Asty Pro" pitchFamily="50" charset="0"/>
              <a:ea typeface="SimSun" panose="02010600030101010101" pitchFamily="2" charset="-122"/>
              <a:cs typeface="Times New Roman" panose="02020603050405020304" pitchFamily="18" charset="0"/>
            </a:endParaRPr>
          </a:p>
          <a:p>
            <a:endParaRPr lang="el-GR" dirty="0"/>
          </a:p>
        </p:txBody>
      </p:sp>
      <p:sp>
        <p:nvSpPr>
          <p:cNvPr id="4" name="Footer Placeholder 3">
            <a:extLst>
              <a:ext uri="{FF2B5EF4-FFF2-40B4-BE49-F238E27FC236}">
                <a16:creationId xmlns:a16="http://schemas.microsoft.com/office/drawing/2014/main" id="{70FA604D-EA6D-4421-B178-03DA256636F6}"/>
              </a:ext>
            </a:extLst>
          </p:cNvPr>
          <p:cNvSpPr>
            <a:spLocks noGrp="1"/>
          </p:cNvSpPr>
          <p:nvPr>
            <p:ph type="ftr" sz="quarter" idx="11"/>
          </p:nvPr>
        </p:nvSpPr>
        <p:spPr>
          <a:xfrm>
            <a:off x="4038600" y="6492875"/>
            <a:ext cx="4114800"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156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4D8BE6-4D39-4B86-A143-E2FAC7D5E1BE}"/>
              </a:ext>
            </a:extLst>
          </p:cNvPr>
          <p:cNvSpPr txBox="1">
            <a:spLocks/>
          </p:cNvSpPr>
          <p:nvPr/>
        </p:nvSpPr>
        <p:spPr>
          <a:xfrm>
            <a:off x="130629" y="377506"/>
            <a:ext cx="11843657" cy="394282"/>
          </a:xfrm>
          <a:prstGeom prst="rect">
            <a:avLst/>
          </a:prstGeom>
          <a:solidFill>
            <a:schemeClr val="tx2">
              <a:lumMod val="40000"/>
              <a:lumOff val="60000"/>
            </a:schemeClr>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l-GR" sz="2400" b="1" dirty="0">
                <a:solidFill>
                  <a:prstClr val="black"/>
                </a:solidFill>
                <a:latin typeface="Century Gothic" panose="020B0502020202020204" pitchFamily="34" charset="0"/>
                <a:ea typeface="SimSun" panose="02010600030101010101" pitchFamily="2" charset="-122"/>
                <a:cs typeface="Times New Roman" panose="02020603050405020304" pitchFamily="18" charset="0"/>
              </a:rPr>
              <a:t>ΣΤ</a:t>
            </a:r>
            <a:r>
              <a:rPr kumimoji="0" lang="el-GR" sz="24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Οι σημειακές αλλαγές στις διατάξεις περί ενδίκων μέσων (συνέχεια)</a:t>
            </a:r>
            <a:b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endParaRPr kumimoji="0" lang="el-GR"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6D46DD61-D089-44CB-AB4A-7CBCB2DAAB39}"/>
              </a:ext>
            </a:extLst>
          </p:cNvPr>
          <p:cNvSpPr txBox="1">
            <a:spLocks/>
          </p:cNvSpPr>
          <p:nvPr/>
        </p:nvSpPr>
        <p:spPr>
          <a:xfrm>
            <a:off x="174171" y="864066"/>
            <a:ext cx="11887200" cy="5312898"/>
          </a:xfrm>
          <a:prstGeom prst="rect">
            <a:avLst/>
          </a:prstGeom>
          <a:solidFill>
            <a:schemeClr val="bg1">
              <a:lumMod val="8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ΚΠολΔ 562: (α) </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Στους </a:t>
            </a:r>
            <a:r>
              <a:rPr kumimoji="0" lang="el-GR" sz="2200" b="0" i="0" u="none" strike="noStrike" kern="1200" cap="none" spc="0" normalizeH="0" baseline="0" noProof="0" dirty="0" err="1">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επιτρεπτώς</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 προβαλλόμενους λόγους αναίρεσης παρ’ ότι δεν προβλήθηκαν στα δικαστήρια της ουσίας προστίθεται και η περίπτωση λόγου που αφορά το </a:t>
            </a:r>
            <a:r>
              <a:rPr kumimoji="0" lang="el-GR" sz="2200" b="0" i="0" u="none" strike="noStrike" kern="1200" cap="none" spc="0" normalizeH="0" baseline="0" noProof="0" dirty="0" err="1">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δεδικασμένο</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 (και όχι μόνο την δημόσια τάξη). </a:t>
            </a:r>
            <a:r>
              <a:rPr kumimoji="0" lang="en-US"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a:t>
            </a:r>
            <a:r>
              <a:rPr kumimoji="0" lang="el-GR"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β</a:t>
            </a:r>
            <a:r>
              <a:rPr kumimoji="0" lang="en-US"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a:t>
            </a:r>
            <a:r>
              <a:rPr kumimoji="0" lang="el-GR"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 </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Σε περίπτωση που κατά την εξέταση αίτησης αναίρεσης διαπιστώνεται η </a:t>
            </a:r>
            <a:r>
              <a:rPr kumimoji="0" lang="el-GR" sz="2200" b="1"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συνδρομή λόγου αναίρεσης που ο ΑΠ εξετάζει αυτεπαγγέλτως</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 καθιερώνεται διαδικασία, με την οποία οι διάδικοι ειδοποιούνται και διατυπώνουν τους ισχυρισμούς τους προς το Δικαστήριο </a:t>
            </a:r>
            <a:r>
              <a:rPr kumimoji="0" lang="el-GR" sz="2200" b="0" i="1" u="sng"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(εφαρμογή και επί εκκρεμών δικών)</a:t>
            </a:r>
            <a:r>
              <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rPr>
              <a:t>.</a:t>
            </a:r>
            <a:r>
              <a:rPr kumimoji="0" lang="el-GR" sz="2200" b="0" i="0" u="none" strike="noStrike" kern="1200" cap="none" spc="0" normalizeH="0" baseline="0" noProof="0" dirty="0">
                <a:ln>
                  <a:noFill/>
                </a:ln>
                <a:solidFill>
                  <a:prstClr val="black"/>
                </a:solidFill>
                <a:effectLst/>
                <a:uLnTx/>
                <a:uFillTx/>
                <a:latin typeface="CF Asty Pro" pitchFamily="50" charset="0"/>
                <a:ea typeface="Cambria" panose="02040503050406030204" pitchFamily="18" charset="0"/>
                <a:cs typeface="+mn-cs"/>
              </a:rPr>
              <a:t> </a:t>
            </a:r>
            <a:endParaRPr kumimoji="0" lang="el-GR" sz="2200" b="0" i="0" u="none" strike="noStrike" kern="1200" cap="none" spc="0" normalizeH="0" baseline="0" noProof="0" dirty="0">
              <a:ln>
                <a:noFill/>
              </a:ln>
              <a:solidFill>
                <a:prstClr val="black"/>
              </a:solidFill>
              <a:effectLst/>
              <a:highlight>
                <a:srgbClr val="FFFF00"/>
              </a:highlight>
              <a:uLnTx/>
              <a:uFillTx/>
              <a:latin typeface="CF Asty Pro" pitchFamily="50"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Το </a:t>
            </a:r>
            <a:r>
              <a:rPr kumimoji="0" lang="el-GR" sz="2200" b="1"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νέο άρθρο 569 ΚΠολΔ στην αναιρετική δίκη</a:t>
            </a: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 Πρόσθετοι λόγοι αναίρεσης (απουσία μεταβατικής διάταξης. Συνδυασμός άρθρου 12 </a:t>
            </a:r>
            <a:r>
              <a:rPr kumimoji="0" lang="el-GR" sz="2200" b="0" i="0" u="none" strike="noStrike" kern="1200" cap="none" spc="0" normalizeH="0" baseline="0" noProof="0" dirty="0" err="1">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ΕισΝΚΠολΔ</a:t>
            </a: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 με άρθρο 120 Ν. 4842/2021. Διάταξη στο νέο Ν/Σ)</a:t>
            </a:r>
            <a:endPar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Το </a:t>
            </a:r>
            <a:r>
              <a:rPr kumimoji="0" lang="el-GR" sz="2200" b="1"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νέο άρθρο 570 στην αναιρετική δίκη</a:t>
            </a: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 Η ρητή πρόβλεψη της διαδικασίας της κατάθεσης προτάσεων στην αναιρετική δίκη </a:t>
            </a:r>
            <a:r>
              <a:rPr kumimoji="0" lang="el-GR" sz="2200" b="0" i="1" u="sng"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(εφαρμογή και επί εκκρεμών δικών)</a:t>
            </a:r>
            <a:r>
              <a:rPr kumimoji="0" lang="el-GR" sz="2200" b="0" i="0" u="none" strike="noStrike" kern="1200" cap="none" spc="0" normalizeH="0" baseline="0" noProof="0" dirty="0">
                <a:ln>
                  <a:noFill/>
                </a:ln>
                <a:solidFill>
                  <a:prstClr val="black"/>
                </a:solidFill>
                <a:effectLst/>
                <a:uLnTx/>
                <a:uFillTx/>
                <a:latin typeface="CF Asty Pro" pitchFamily="50" charset="0"/>
                <a:ea typeface="SimSun" panose="02010600030101010101" pitchFamily="2" charset="-122"/>
                <a:cs typeface="Times New Roman" panose="02020603050405020304" pitchFamily="18" charset="0"/>
              </a:rPr>
              <a:t>.</a:t>
            </a:r>
            <a:endParaRPr kumimoji="0" lang="el-GR" sz="2200" b="0" i="0" u="none" strike="noStrike" kern="1200" cap="none" spc="0" normalizeH="0" baseline="0" noProof="0" dirty="0">
              <a:ln>
                <a:noFill/>
              </a:ln>
              <a:solidFill>
                <a:prstClr val="black"/>
              </a:solidFill>
              <a:effectLst/>
              <a:uLnTx/>
              <a:uFillTx/>
              <a:latin typeface="CF Asty Pro" pitchFamily="50"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9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D277-C1A6-404F-B195-24BF672C8993}"/>
              </a:ext>
            </a:extLst>
          </p:cNvPr>
          <p:cNvSpPr>
            <a:spLocks noGrp="1"/>
          </p:cNvSpPr>
          <p:nvPr>
            <p:ph type="title"/>
          </p:nvPr>
        </p:nvSpPr>
        <p:spPr>
          <a:xfrm>
            <a:off x="406399" y="365126"/>
            <a:ext cx="11422743" cy="654050"/>
          </a:xfrm>
          <a:solidFill>
            <a:schemeClr val="accent1">
              <a:lumMod val="40000"/>
              <a:lumOff val="60000"/>
            </a:schemeClr>
          </a:solidFill>
        </p:spPr>
        <p:txBody>
          <a:bodyPr>
            <a:normAutofit/>
          </a:bodyPr>
          <a:lstStyle/>
          <a:p>
            <a:r>
              <a:rPr lang="el-GR" sz="2200" b="1" dirty="0">
                <a:latin typeface="Century Gothic" panose="020B0502020202020204" pitchFamily="34" charset="0"/>
              </a:rPr>
              <a:t>Ζ. Οι σημαντικότερες αλλαγές στις διατάξεις περί αναγκαστικής εκτέλεσης</a:t>
            </a:r>
          </a:p>
        </p:txBody>
      </p:sp>
      <p:sp>
        <p:nvSpPr>
          <p:cNvPr id="3" name="Content Placeholder 2">
            <a:extLst>
              <a:ext uri="{FF2B5EF4-FFF2-40B4-BE49-F238E27FC236}">
                <a16:creationId xmlns:a16="http://schemas.microsoft.com/office/drawing/2014/main" id="{1085280A-0CA9-4754-A51C-BE3538669A23}"/>
              </a:ext>
            </a:extLst>
          </p:cNvPr>
          <p:cNvSpPr>
            <a:spLocks noGrp="1"/>
          </p:cNvSpPr>
          <p:nvPr>
            <p:ph idx="1"/>
          </p:nvPr>
        </p:nvSpPr>
        <p:spPr>
          <a:xfrm>
            <a:off x="362857" y="1019175"/>
            <a:ext cx="11422743" cy="5473699"/>
          </a:xfrm>
          <a:solidFill>
            <a:schemeClr val="bg1">
              <a:lumMod val="85000"/>
            </a:schemeClr>
          </a:solidFill>
        </p:spPr>
        <p:txBody>
          <a:bodyPr>
            <a:normAutofit/>
          </a:bodyPr>
          <a:lstStyle/>
          <a:p>
            <a:pPr marL="0" indent="0" algn="just">
              <a:buNone/>
            </a:pPr>
            <a:endParaRPr lang="el-GR" sz="2100" b="1" dirty="0">
              <a:latin typeface="Century Gothic" panose="020B0502020202020204" pitchFamily="34" charset="0"/>
            </a:endParaRPr>
          </a:p>
          <a:p>
            <a:pPr marL="0" indent="0" algn="just">
              <a:buNone/>
            </a:pPr>
            <a:r>
              <a:rPr lang="el-GR" sz="2100" b="1" dirty="0">
                <a:latin typeface="Century Gothic" panose="020B0502020202020204" pitchFamily="34" charset="0"/>
              </a:rPr>
              <a:t>Ζ.1. Τα νέα άρθρα 937-938</a:t>
            </a:r>
          </a:p>
          <a:p>
            <a:pPr marL="0" indent="0" algn="just">
              <a:buNone/>
            </a:pPr>
            <a:endParaRPr lang="el-GR" sz="1800" b="1" u="sng" dirty="0">
              <a:latin typeface="Century Gothic" panose="020B0502020202020204" pitchFamily="34" charset="0"/>
            </a:endParaRPr>
          </a:p>
          <a:p>
            <a:pPr marL="0" indent="0" algn="just">
              <a:buNone/>
            </a:pPr>
            <a:r>
              <a:rPr lang="el-GR" sz="1800" b="1" u="sng" dirty="0">
                <a:latin typeface="Century Gothic" panose="020B0502020202020204" pitchFamily="34" charset="0"/>
              </a:rPr>
              <a:t>ΚΠολΔ 937:</a:t>
            </a:r>
          </a:p>
          <a:p>
            <a:pPr marL="0" indent="0" algn="just">
              <a:buNone/>
            </a:pPr>
            <a:endParaRPr lang="el-GR" sz="1800" b="1" u="sng" dirty="0">
              <a:latin typeface="Century Gothic" panose="020B0502020202020204" pitchFamily="34" charset="0"/>
            </a:endParaRPr>
          </a:p>
          <a:p>
            <a:pPr marL="0" indent="0" algn="just">
              <a:buNone/>
            </a:pP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1. Επανέρχεται η αναίρεση</a:t>
            </a:r>
            <a:r>
              <a:rPr lang="el-GR" sz="1800" b="1" dirty="0">
                <a:latin typeface="Century Gothic" panose="020B0502020202020204" pitchFamily="34" charset="0"/>
                <a:ea typeface="Calibri" panose="020F0502020204030204" pitchFamily="34" charset="0"/>
                <a:cs typeface="Times New Roman" panose="02020603050405020304" pitchFamily="18" charset="0"/>
              </a:rPr>
              <a:t> στις δίκες περί την εκτέλεση. </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Πλέον αντί των περιορισμών ως προς τα ένδικα μέσα, ο μόνος περιορισμός που μένει είναι ότι </a:t>
            </a:r>
            <a:r>
              <a:rPr lang="el-GR" sz="1800" i="1" dirty="0">
                <a:effectLst/>
                <a:latin typeface="Century Gothic" panose="020B0502020202020204" pitchFamily="34" charset="0"/>
                <a:ea typeface="Calibri" panose="020F0502020204030204" pitchFamily="34" charset="0"/>
                <a:cs typeface="Times New Roman" panose="02020603050405020304" pitchFamily="18" charset="0"/>
              </a:rPr>
              <a:t>«</a:t>
            </a:r>
            <a:r>
              <a:rPr lang="el-GR" sz="1800" b="1" i="1" u="sng" dirty="0">
                <a:effectLst/>
                <a:latin typeface="Century Gothic" panose="020B0502020202020204" pitchFamily="34" charset="0"/>
                <a:ea typeface="Calibri" panose="020F0502020204030204" pitchFamily="34" charset="0"/>
                <a:cs typeface="Times New Roman" panose="02020603050405020304" pitchFamily="18" charset="0"/>
              </a:rPr>
              <a:t>δεν επιτρέπεται η ανακοπή ερημοδικίας </a:t>
            </a:r>
            <a:r>
              <a:rPr lang="el-GR" sz="1800" i="1" dirty="0">
                <a:effectLst/>
                <a:latin typeface="Century Gothic" panose="020B0502020202020204" pitchFamily="34" charset="0"/>
                <a:ea typeface="Calibri" panose="020F0502020204030204" pitchFamily="34" charset="0"/>
                <a:cs typeface="Times New Roman" panose="02020603050405020304" pitchFamily="18" charset="0"/>
              </a:rPr>
              <a:t>ούτε στο πρωτοβάθμιο ούτε και στο δευτεροβάθμιο δικαστήριο»</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l-GR" sz="1800" i="1" u="sng" dirty="0">
                <a:effectLst/>
                <a:latin typeface="Century Gothic" panose="020B0502020202020204" pitchFamily="34" charset="0"/>
                <a:ea typeface="Calibri" panose="020F0502020204030204" pitchFamily="34" charset="0"/>
                <a:cs typeface="Times New Roman" panose="02020603050405020304" pitchFamily="18" charset="0"/>
              </a:rPr>
              <a:t>Εφαρμογή επί αποφάσεων που θα δημοσιευθούν μετά την 1.1.2022</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p>
          <a:p>
            <a:pPr marL="0" indent="0" algn="just">
              <a:lnSpc>
                <a:spcPct val="115000"/>
              </a:lnSpc>
              <a:spcAft>
                <a:spcPts val="800"/>
              </a:spcAft>
              <a:buNone/>
            </a:pPr>
            <a:r>
              <a:rPr lang="el-GR" sz="1800" b="1" i="1" u="sng" dirty="0">
                <a:effectLst/>
                <a:latin typeface="Century Gothic" panose="020B0502020202020204" pitchFamily="34" charset="0"/>
                <a:ea typeface="Calibri" panose="020F0502020204030204" pitchFamily="34" charset="0"/>
              </a:rPr>
              <a:t>Σχόλιο</a:t>
            </a:r>
            <a:r>
              <a:rPr lang="el-GR" sz="1800" b="1" i="1" dirty="0">
                <a:effectLst/>
                <a:latin typeface="Century Gothic" panose="020B0502020202020204" pitchFamily="34" charset="0"/>
                <a:ea typeface="Calibri" panose="020F0502020204030204" pitchFamily="34" charset="0"/>
              </a:rPr>
              <a:t>: </a:t>
            </a:r>
            <a:r>
              <a:rPr lang="el-GR" sz="1800" i="1" dirty="0">
                <a:effectLst/>
                <a:latin typeface="Century Gothic" panose="020B0502020202020204" pitchFamily="34" charset="0"/>
                <a:ea typeface="Calibri" panose="020F0502020204030204" pitchFamily="34" charset="0"/>
              </a:rPr>
              <a:t>Επαναφέρεται η δυνατότητα άσκησης αναίρεσης ανεξάρτητα από το είδος του εκτελεστού τίτλου που στήριξε την εκτέλεση</a:t>
            </a:r>
            <a:endParaRPr lang="el-GR" sz="1800" i="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2.</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Βγαίνουν από το περιεχόμενο του άρθρου οι διατάξεις σχετικά με την αναστολή εκτέλεσης. Αυτές επανεισάγονται στο επόμενο άρθρο 938 ΚΠολΔ. </a:t>
            </a:r>
          </a:p>
          <a:p>
            <a:pPr marL="0" indent="0">
              <a:buNone/>
            </a:pPr>
            <a:endParaRPr lang="el-GR" sz="1800" i="1"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
        <p:nvSpPr>
          <p:cNvPr id="4" name="Footer Placeholder 3">
            <a:extLst>
              <a:ext uri="{FF2B5EF4-FFF2-40B4-BE49-F238E27FC236}">
                <a16:creationId xmlns:a16="http://schemas.microsoft.com/office/drawing/2014/main" id="{1883DDD0-E32E-47DF-8D3C-E5203DDF3620}"/>
              </a:ext>
            </a:extLst>
          </p:cNvPr>
          <p:cNvSpPr>
            <a:spLocks noGrp="1"/>
          </p:cNvSpPr>
          <p:nvPr>
            <p:ph type="ftr" sz="quarter" idx="11"/>
          </p:nvPr>
        </p:nvSpPr>
        <p:spPr/>
        <p:txBody>
          <a:bodyPr/>
          <a:lstStyle/>
          <a:p>
            <a:r>
              <a:rPr lang="el-GR" dirty="0"/>
              <a:t>  </a:t>
            </a:r>
          </a:p>
        </p:txBody>
      </p:sp>
    </p:spTree>
    <p:extLst>
      <p:ext uri="{BB962C8B-B14F-4D97-AF65-F5344CB8AC3E}">
        <p14:creationId xmlns:p14="http://schemas.microsoft.com/office/powerpoint/2010/main" val="232500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8AA1A-438E-4CE7-902A-E750DBA46C0F}"/>
              </a:ext>
            </a:extLst>
          </p:cNvPr>
          <p:cNvSpPr>
            <a:spLocks noGrp="1"/>
          </p:cNvSpPr>
          <p:nvPr>
            <p:ph idx="1"/>
          </p:nvPr>
        </p:nvSpPr>
        <p:spPr>
          <a:xfrm>
            <a:off x="838200" y="523876"/>
            <a:ext cx="10515600" cy="5832474"/>
          </a:xfrm>
          <a:solidFill>
            <a:schemeClr val="bg1">
              <a:lumMod val="85000"/>
            </a:schemeClr>
          </a:solidFill>
        </p:spPr>
        <p:txBody>
          <a:bodyPr>
            <a:normAutofit fontScale="62500" lnSpcReduction="20000"/>
          </a:bodyPr>
          <a:lstStyle/>
          <a:p>
            <a:pPr marL="0" indent="0" algn="just">
              <a:lnSpc>
                <a:spcPct val="115000"/>
              </a:lnSpc>
              <a:spcAft>
                <a:spcPts val="800"/>
              </a:spcAft>
              <a:buNone/>
            </a:pPr>
            <a:r>
              <a:rPr lang="el-GR" sz="3200" b="1" u="sng" dirty="0">
                <a:latin typeface="CF Asty Pro" pitchFamily="50" charset="0"/>
                <a:ea typeface="Calibri" panose="020F0502020204030204" pitchFamily="34" charset="0"/>
                <a:cs typeface="Times New Roman" panose="02020603050405020304" pitchFamily="18" charset="0"/>
              </a:rPr>
              <a:t>ΚΠολΔ 938:</a:t>
            </a:r>
          </a:p>
          <a:p>
            <a:pPr marL="0" indent="0" algn="just">
              <a:lnSpc>
                <a:spcPct val="120000"/>
              </a:lnSpc>
              <a:spcAft>
                <a:spcPts val="800"/>
              </a:spcAft>
              <a:buNone/>
            </a:pPr>
            <a:r>
              <a:rPr lang="el-GR" sz="3200" b="1" dirty="0">
                <a:effectLst/>
                <a:latin typeface="CF Asty Pro" pitchFamily="50" charset="0"/>
                <a:ea typeface="Calibri" panose="020F0502020204030204" pitchFamily="34" charset="0"/>
                <a:cs typeface="Times New Roman" panose="02020603050405020304" pitchFamily="18" charset="0"/>
              </a:rPr>
              <a:t>1. </a:t>
            </a:r>
            <a:r>
              <a:rPr lang="el-GR" sz="3200" dirty="0">
                <a:effectLst/>
                <a:latin typeface="CF Asty Pro" pitchFamily="50" charset="0"/>
                <a:ea typeface="Calibri" panose="020F0502020204030204" pitchFamily="34" charset="0"/>
                <a:cs typeface="Times New Roman" panose="02020603050405020304" pitchFamily="18" charset="0"/>
              </a:rPr>
              <a:t>Επαναφορά της αίτησης αναστολής, σε γενικές γραμμές όπως ίσχυε μέχρι το Ν. 4335/2015, αλλά όχι στην περίπτωση κατάσχεσης ακινήτων.</a:t>
            </a:r>
          </a:p>
          <a:p>
            <a:pPr marL="0" indent="0" algn="just">
              <a:lnSpc>
                <a:spcPct val="120000"/>
              </a:lnSpc>
              <a:buNone/>
            </a:pPr>
            <a:r>
              <a:rPr lang="el-GR" sz="3200" dirty="0">
                <a:effectLst/>
                <a:latin typeface="CF Asty Pro" pitchFamily="50" charset="0"/>
                <a:ea typeface="Calibri" panose="020F0502020204030204" pitchFamily="34" charset="0"/>
              </a:rPr>
              <a:t>Στην τελευταία περίπτωση, αναστολή χωρεί μόνον στον δεύτερο βαθμό</a:t>
            </a:r>
          </a:p>
          <a:p>
            <a:pPr marL="0" indent="0" algn="just">
              <a:lnSpc>
                <a:spcPct val="120000"/>
              </a:lnSpc>
              <a:buNone/>
            </a:pPr>
            <a:r>
              <a:rPr lang="el-GR" sz="3200" b="1" i="1" u="sng" dirty="0">
                <a:latin typeface="CF Asty Pro" pitchFamily="50" charset="0"/>
                <a:ea typeface="Calibri" panose="020F0502020204030204" pitchFamily="34" charset="0"/>
                <a:cs typeface="Times New Roman" panose="02020603050405020304" pitchFamily="18" charset="0"/>
              </a:rPr>
              <a:t>Σχόλιο</a:t>
            </a:r>
            <a:r>
              <a:rPr lang="el-GR" sz="3200" i="1" dirty="0">
                <a:latin typeface="CF Asty Pro" pitchFamily="50" charset="0"/>
                <a:ea typeface="Calibri" panose="020F0502020204030204" pitchFamily="34" charset="0"/>
                <a:cs typeface="Times New Roman" panose="02020603050405020304" pitchFamily="18" charset="0"/>
              </a:rPr>
              <a:t>: </a:t>
            </a:r>
            <a:r>
              <a:rPr lang="el-GR" sz="3200" b="1" i="1" dirty="0">
                <a:effectLst/>
                <a:latin typeface="CF Asty Pro" pitchFamily="50" charset="0"/>
                <a:ea typeface="Calibri" panose="020F0502020204030204" pitchFamily="34" charset="0"/>
              </a:rPr>
              <a:t>Μερική μόνον επαναφορά του παλιού άρθρου 938 ΚΠολΔ</a:t>
            </a:r>
            <a:r>
              <a:rPr lang="el-GR" sz="3200" i="1" dirty="0">
                <a:effectLst/>
                <a:latin typeface="CF Asty Pro" pitchFamily="50" charset="0"/>
                <a:ea typeface="Calibri" panose="020F0502020204030204" pitchFamily="34" charset="0"/>
              </a:rPr>
              <a:t>. Η εμμονή στην καθολική απαγόρευση της αναστολής εκτέλεσης επί κατάσχεσης ακινήτων και η μη πρόβλεψη – έστω εξαιρετικής – ρύθμισης ακόμη και όταν η πρωτόδικη απόφαση δεν εκδίδεται προ του πλειστηριασμού διαιωνίζει τα προβλήματα που έχουν διαπιστωθεί</a:t>
            </a:r>
          </a:p>
          <a:p>
            <a:pPr marL="0" indent="0" algn="just">
              <a:lnSpc>
                <a:spcPct val="120000"/>
              </a:lnSpc>
              <a:buNone/>
            </a:pPr>
            <a:r>
              <a:rPr lang="el-GR" sz="3200" b="1" dirty="0">
                <a:effectLst/>
                <a:latin typeface="CF Asty Pro" pitchFamily="50" charset="0"/>
                <a:ea typeface="Calibri" panose="020F0502020204030204" pitchFamily="34" charset="0"/>
                <a:cs typeface="Times New Roman" panose="02020603050405020304" pitchFamily="18" charset="0"/>
              </a:rPr>
              <a:t>2.</a:t>
            </a:r>
            <a:r>
              <a:rPr lang="el-GR" sz="3200" dirty="0">
                <a:effectLst/>
                <a:latin typeface="CF Asty Pro" pitchFamily="50" charset="0"/>
                <a:ea typeface="Calibri" panose="020F0502020204030204" pitchFamily="34" charset="0"/>
                <a:cs typeface="Times New Roman" panose="02020603050405020304" pitchFamily="18" charset="0"/>
              </a:rPr>
              <a:t> Προσδιορίζεται το αρμόδιο Δικαστήριο (εκείνο του άρθρου 933 ή 936 ΚΠολΔ)</a:t>
            </a:r>
          </a:p>
          <a:p>
            <a:pPr marL="0" indent="0" algn="just">
              <a:lnSpc>
                <a:spcPct val="120000"/>
              </a:lnSpc>
              <a:buNone/>
            </a:pPr>
            <a:r>
              <a:rPr lang="el-GR" sz="3200" b="1" i="1" u="sng" dirty="0">
                <a:latin typeface="CF Asty Pro" pitchFamily="50" charset="0"/>
                <a:ea typeface="Calibri" panose="020F0502020204030204" pitchFamily="34" charset="0"/>
                <a:cs typeface="Times New Roman" panose="02020603050405020304" pitchFamily="18" charset="0"/>
              </a:rPr>
              <a:t>Σχόλιο:</a:t>
            </a:r>
            <a:r>
              <a:rPr lang="el-GR" sz="3200" b="1" i="1" dirty="0">
                <a:latin typeface="CF Asty Pro" pitchFamily="50" charset="0"/>
                <a:ea typeface="Calibri" panose="020F0502020204030204" pitchFamily="34" charset="0"/>
                <a:cs typeface="Times New Roman" panose="02020603050405020304" pitchFamily="18" charset="0"/>
              </a:rPr>
              <a:t> </a:t>
            </a:r>
            <a:r>
              <a:rPr lang="el-GR" sz="3200" i="1" dirty="0">
                <a:effectLst/>
                <a:latin typeface="CF Asty Pro" pitchFamily="50" charset="0"/>
                <a:ea typeface="Calibri" panose="020F0502020204030204" pitchFamily="34" charset="0"/>
              </a:rPr>
              <a:t>Αποφεύγονται οι αιτήσεις αναστολής ενώπιον αναρμοδίου Δικαστηρίου. Η παλιά διατύπωση του άρθρου 938 ΚΠολΔ (προ της καταργήσεώς του από το Ν. 4335/2015 </a:t>
            </a:r>
            <a:r>
              <a:rPr lang="el-GR" sz="3200" b="1" i="1" dirty="0">
                <a:effectLst/>
                <a:latin typeface="CF Asty Pro" pitchFamily="50" charset="0"/>
                <a:ea typeface="Calibri" panose="020F0502020204030204" pitchFamily="34" charset="0"/>
              </a:rPr>
              <a:t>καθιστούσε αρμόδιο για την συζήτηση της αίτησης το Δικαστήριο στο οποίο είχε ασκηθεί η ανακοπή </a:t>
            </a:r>
            <a:r>
              <a:rPr lang="el-GR" sz="3200" i="1" dirty="0">
                <a:effectLst/>
                <a:latin typeface="CF Asty Pro" pitchFamily="50" charset="0"/>
                <a:ea typeface="Calibri" panose="020F0502020204030204" pitchFamily="34" charset="0"/>
              </a:rPr>
              <a:t>– ανεξάρτητα αν το τελευταίο ήταν ή όχι αρμόδιο κατά το άρθρο 933 ΚΠολΔ)</a:t>
            </a:r>
          </a:p>
          <a:p>
            <a:pPr marL="0" indent="0" algn="just">
              <a:lnSpc>
                <a:spcPct val="120000"/>
              </a:lnSpc>
              <a:buNone/>
            </a:pPr>
            <a:r>
              <a:rPr lang="el-GR" sz="3200" i="1" u="sng" dirty="0">
                <a:latin typeface="CF Asty Pro" pitchFamily="50" charset="0"/>
                <a:ea typeface="Calibri" panose="020F0502020204030204" pitchFamily="34" charset="0"/>
                <a:cs typeface="Times New Roman" panose="02020603050405020304" pitchFamily="18" charset="0"/>
              </a:rPr>
              <a:t>Εφαρμογή επί επιταγών που θα επιδοθούν μετά την 1.1.2022.</a:t>
            </a:r>
            <a:endParaRPr lang="el-GR" sz="3200" i="1" u="sng" dirty="0">
              <a:effectLst/>
              <a:latin typeface="CF Asty Pro" pitchFamily="50" charset="0"/>
              <a:ea typeface="Calibri" panose="020F0502020204030204" pitchFamily="34" charset="0"/>
              <a:cs typeface="Times New Roman" panose="02020603050405020304" pitchFamily="18" charset="0"/>
            </a:endParaRPr>
          </a:p>
          <a:p>
            <a:endParaRPr lang="el-GR" dirty="0"/>
          </a:p>
        </p:txBody>
      </p:sp>
      <p:sp>
        <p:nvSpPr>
          <p:cNvPr id="4" name="Footer Placeholder 3">
            <a:extLst>
              <a:ext uri="{FF2B5EF4-FFF2-40B4-BE49-F238E27FC236}">
                <a16:creationId xmlns:a16="http://schemas.microsoft.com/office/drawing/2014/main" id="{1B5695E8-F050-4B82-8855-B615DB570664}"/>
              </a:ext>
            </a:extLst>
          </p:cNvPr>
          <p:cNvSpPr>
            <a:spLocks noGrp="1"/>
          </p:cNvSpPr>
          <p:nvPr>
            <p:ph type="ftr" sz="quarter" idx="11"/>
          </p:nvPr>
        </p:nvSpPr>
        <p:spPr/>
        <p:txBody>
          <a:bodyPr/>
          <a:lstStyle/>
          <a:p>
            <a:r>
              <a:rPr lang="el-GR"/>
              <a:t> </a:t>
            </a:r>
            <a:endParaRPr lang="el-GR" dirty="0"/>
          </a:p>
        </p:txBody>
      </p:sp>
    </p:spTree>
    <p:extLst>
      <p:ext uri="{BB962C8B-B14F-4D97-AF65-F5344CB8AC3E}">
        <p14:creationId xmlns:p14="http://schemas.microsoft.com/office/powerpoint/2010/main" val="370572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C07D1-7746-4E49-8A81-6F90830F2778}"/>
              </a:ext>
            </a:extLst>
          </p:cNvPr>
          <p:cNvSpPr>
            <a:spLocks noGrp="1"/>
          </p:cNvSpPr>
          <p:nvPr>
            <p:ph idx="1"/>
          </p:nvPr>
        </p:nvSpPr>
        <p:spPr>
          <a:xfrm>
            <a:off x="188685" y="261257"/>
            <a:ext cx="11829143" cy="6386286"/>
          </a:xfrm>
          <a:solidFill>
            <a:schemeClr val="bg1">
              <a:lumMod val="85000"/>
            </a:schemeClr>
          </a:solidFill>
        </p:spPr>
        <p:txBody>
          <a:bodyPr>
            <a:normAutofit fontScale="40000" lnSpcReduction="20000"/>
          </a:bodyPr>
          <a:lstStyle/>
          <a:p>
            <a:pPr marL="0" indent="0">
              <a:lnSpc>
                <a:spcPct val="120000"/>
              </a:lnSpc>
              <a:buNone/>
            </a:pPr>
            <a:r>
              <a:rPr lang="el-GR" sz="4300" b="1" dirty="0">
                <a:latin typeface="CF Asty Pro" pitchFamily="50" charset="0"/>
              </a:rPr>
              <a:t>Ζ.2. Ομοδικίες και κοινή πλειοδοσία</a:t>
            </a:r>
          </a:p>
          <a:p>
            <a:pPr marL="0" indent="0" algn="just">
              <a:lnSpc>
                <a:spcPct val="120000"/>
              </a:lnSpc>
              <a:buNone/>
            </a:pPr>
            <a:r>
              <a:rPr lang="el-GR" sz="4300" b="1" dirty="0">
                <a:latin typeface="CF Asty Pro" pitchFamily="50" charset="0"/>
              </a:rPr>
              <a:t>1. ΚΠολΔ 954 παρ. 2: </a:t>
            </a:r>
            <a:r>
              <a:rPr lang="el-GR" sz="4300" dirty="0">
                <a:latin typeface="CF Asty Pro" pitchFamily="50" charset="0"/>
              </a:rPr>
              <a:t>Σύντμηση χρόνου διενέργειας πλειστηριασμού: Αντί 7-8 μηνών που ισχύει σήμερα, πάμε στους 5-6 μήνες από την κατάσχεση (λόγω επαναφοράς του άρθρου 938 ΚΠολΔ). Δεν ισχύει για τα ακίνητα (κατά το άρθρο 993 παρ. 2 συνεχίζει να ισχύει το 7-8 μήνες) </a:t>
            </a:r>
            <a:r>
              <a:rPr lang="el-GR" sz="4300" i="1" u="sng" dirty="0">
                <a:latin typeface="CF Asty Pro" pitchFamily="50" charset="0"/>
              </a:rPr>
              <a:t>Εφαρμογή επί κατασχέσεων που επιβληθούν από 1.1.2022. </a:t>
            </a:r>
          </a:p>
          <a:p>
            <a:pPr marL="0" indent="0" algn="just">
              <a:lnSpc>
                <a:spcPct val="120000"/>
              </a:lnSpc>
              <a:buNone/>
            </a:pPr>
            <a:endParaRPr lang="el-GR" sz="4300" b="1" dirty="0">
              <a:latin typeface="CF Asty Pro" pitchFamily="50" charset="0"/>
            </a:endParaRPr>
          </a:p>
          <a:p>
            <a:pPr marL="0" indent="0" algn="just">
              <a:lnSpc>
                <a:spcPct val="120000"/>
              </a:lnSpc>
              <a:buNone/>
            </a:pPr>
            <a:r>
              <a:rPr lang="el-GR" sz="4300" b="1" dirty="0">
                <a:latin typeface="CF Asty Pro" pitchFamily="50" charset="0"/>
              </a:rPr>
              <a:t>2. ΚΠολΔ 959 παρ. 4: </a:t>
            </a:r>
            <a:r>
              <a:rPr lang="el-GR" sz="4300" dirty="0">
                <a:latin typeface="CF Asty Pro" pitchFamily="50" charset="0"/>
              </a:rPr>
              <a:t>Επαναφέρεται η </a:t>
            </a:r>
            <a:r>
              <a:rPr lang="el-GR" sz="4300" b="1" dirty="0">
                <a:latin typeface="CF Asty Pro" pitchFamily="50" charset="0"/>
              </a:rPr>
              <a:t>από κοινού πλειοδοσία</a:t>
            </a:r>
            <a:r>
              <a:rPr lang="el-GR" sz="4300" dirty="0">
                <a:latin typeface="CF Asty Pro" pitchFamily="50" charset="0"/>
              </a:rPr>
              <a:t>. Στην σημερινή ρύθμιση (μετά το Ν. 4512/2018) απαγορεύεται η από κοινού πλειοδοσία, καθώς υπήρχαν ασυμβατότητες με την ηλεκτρονική διεξαγωγή του πλειστηριασμού. Στην νέα ρύθμιση που είναι προσαρμοσμένη στον ηλεκτρονικό τρόπο διεξαγωγής του πλειστηριασμού η από κοινού πλειοδοσία απαιτεί </a:t>
            </a:r>
            <a:r>
              <a:rPr lang="el-GR" sz="4300" b="1" dirty="0">
                <a:latin typeface="CF Asty Pro" pitchFamily="50" charset="0"/>
              </a:rPr>
              <a:t>ειδικό πληρεξούσιο </a:t>
            </a:r>
            <a:r>
              <a:rPr lang="el-GR" sz="4300" dirty="0">
                <a:latin typeface="CF Asty Pro" pitchFamily="50" charset="0"/>
              </a:rPr>
              <a:t>που κατατίθεται στον συμβολαιογράφο πριν από τον πλειστηριασμό, ενώ δημιουργείται </a:t>
            </a:r>
            <a:r>
              <a:rPr lang="el-GR" sz="4300" b="1" dirty="0">
                <a:latin typeface="CF Asty Pro" pitchFamily="50" charset="0"/>
              </a:rPr>
              <a:t>παθητική εις </a:t>
            </a:r>
            <a:r>
              <a:rPr lang="el-GR" sz="4300" b="1" dirty="0" err="1">
                <a:latin typeface="CF Asty Pro" pitchFamily="50" charset="0"/>
              </a:rPr>
              <a:t>ολόκληρον</a:t>
            </a:r>
            <a:r>
              <a:rPr lang="el-GR" sz="4300" b="1" dirty="0">
                <a:latin typeface="CF Asty Pro" pitchFamily="50" charset="0"/>
              </a:rPr>
              <a:t> ενοχή των από κοινού </a:t>
            </a:r>
            <a:r>
              <a:rPr lang="el-GR" sz="4300" b="1" dirty="0" err="1">
                <a:latin typeface="CF Asty Pro" pitchFamily="50" charset="0"/>
              </a:rPr>
              <a:t>πλειοδοτούντων</a:t>
            </a:r>
            <a:r>
              <a:rPr lang="el-GR" sz="4300" b="1" dirty="0">
                <a:latin typeface="CF Asty Pro" pitchFamily="50" charset="0"/>
              </a:rPr>
              <a:t> για την καταβολή του </a:t>
            </a:r>
            <a:r>
              <a:rPr lang="el-GR" sz="4300" b="1" dirty="0" err="1">
                <a:latin typeface="CF Asty Pro" pitchFamily="50" charset="0"/>
              </a:rPr>
              <a:t>πλειστηριάσματος</a:t>
            </a:r>
            <a:r>
              <a:rPr lang="el-GR" sz="4300" b="1" dirty="0">
                <a:latin typeface="CF Asty Pro" pitchFamily="50" charset="0"/>
              </a:rPr>
              <a:t>. </a:t>
            </a:r>
            <a:r>
              <a:rPr lang="el-GR" sz="4300" i="1" u="sng" dirty="0">
                <a:latin typeface="CF Asty Pro" pitchFamily="50" charset="0"/>
              </a:rPr>
              <a:t>Εφαρμογή επί πλειστηριασμών που προσδιοριστούν μετά την 1.1.2022.</a:t>
            </a:r>
            <a:endParaRPr lang="el-GR" sz="4300" b="1" dirty="0">
              <a:latin typeface="CF Asty Pro" pitchFamily="50" charset="0"/>
            </a:endParaRPr>
          </a:p>
          <a:p>
            <a:pPr marL="514350" indent="-514350" algn="just">
              <a:lnSpc>
                <a:spcPct val="120000"/>
              </a:lnSpc>
              <a:buAutoNum type="arabicPeriod"/>
            </a:pPr>
            <a:endParaRPr lang="el-GR" sz="4300" b="1" dirty="0">
              <a:latin typeface="CF Asty Pro" pitchFamily="50" charset="0"/>
            </a:endParaRPr>
          </a:p>
          <a:p>
            <a:pPr marL="0" indent="0" algn="just">
              <a:lnSpc>
                <a:spcPct val="120000"/>
              </a:lnSpc>
              <a:buNone/>
            </a:pPr>
            <a:r>
              <a:rPr lang="el-GR" sz="4300" b="1" dirty="0">
                <a:latin typeface="CF Asty Pro" pitchFamily="50" charset="0"/>
              </a:rPr>
              <a:t>3. ΚΠολΔ 965: </a:t>
            </a:r>
            <a:r>
              <a:rPr lang="el-GR" sz="4300" dirty="0">
                <a:latin typeface="CF Asty Pro" pitchFamily="50" charset="0"/>
              </a:rPr>
              <a:t>Απολύτως </a:t>
            </a:r>
            <a:r>
              <a:rPr lang="el-GR" sz="4300" u="sng" dirty="0">
                <a:latin typeface="CF Asty Pro" pitchFamily="50" charset="0"/>
              </a:rPr>
              <a:t>συναφής</a:t>
            </a:r>
            <a:r>
              <a:rPr lang="el-GR" sz="4300" dirty="0">
                <a:latin typeface="CF Asty Pro" pitchFamily="50" charset="0"/>
              </a:rPr>
              <a:t> με την αμέσως ανωτέρω: </a:t>
            </a:r>
            <a:r>
              <a:rPr lang="el-GR" sz="4300" i="1" dirty="0">
                <a:latin typeface="CF Asty Pro" pitchFamily="50" charset="0"/>
              </a:rPr>
              <a:t>«Επί περισσότερων υποψήφιων πλειοδοτών κατά την παρ. 4 του άρθρου 959, </a:t>
            </a:r>
            <a:r>
              <a:rPr lang="el-GR" sz="4300" b="1" i="1" dirty="0">
                <a:latin typeface="CF Asty Pro" pitchFamily="50" charset="0"/>
              </a:rPr>
              <a:t>η κατάθεση ή η έκδοση της επιταγής μπορεί να γίνει από οποιονδήποτε πλειοδότη είτε αυτός ενεργεί ατομικά είτε ως εκπρόσωπος των λοιπών</a:t>
            </a:r>
            <a:r>
              <a:rPr lang="el-GR" sz="4300" i="1" dirty="0">
                <a:latin typeface="CF Asty Pro" pitchFamily="50" charset="0"/>
              </a:rPr>
              <a:t>». </a:t>
            </a:r>
            <a:r>
              <a:rPr lang="el-GR" sz="4300" i="1" u="sng" dirty="0">
                <a:latin typeface="CF Asty Pro" pitchFamily="50" charset="0"/>
              </a:rPr>
              <a:t>Εφαρμογή επί πλειστηριασμών που προσδιοριστούν μετά την 1.1.2022.</a:t>
            </a:r>
            <a:endParaRPr lang="el-GR" sz="4300" i="1" dirty="0">
              <a:latin typeface="CF Asty Pro" pitchFamily="50" charset="0"/>
            </a:endParaRPr>
          </a:p>
          <a:p>
            <a:pPr marL="0" indent="0" algn="just">
              <a:lnSpc>
                <a:spcPct val="120000"/>
              </a:lnSpc>
              <a:buNone/>
            </a:pPr>
            <a:endParaRPr lang="el-GR" sz="4300" i="1" dirty="0">
              <a:latin typeface="CF Asty Pro" pitchFamily="50" charset="0"/>
            </a:endParaRPr>
          </a:p>
          <a:p>
            <a:pPr marL="0" indent="0">
              <a:buNone/>
            </a:pPr>
            <a:r>
              <a:rPr lang="el-GR" sz="4300" b="1" dirty="0">
                <a:latin typeface="CF Asty Pro" pitchFamily="50" charset="0"/>
              </a:rPr>
              <a:t>4. ΚΠολΔ 933 παρ. 1: (α) </a:t>
            </a:r>
            <a:r>
              <a:rPr lang="el-GR" sz="4300" dirty="0">
                <a:latin typeface="CF Asty Pro" pitchFamily="50" charset="0"/>
              </a:rPr>
              <a:t>Η ανακοπή κατά του πλειστηριασμού ασκείται κατά του υπερθεματιστή, αλλά </a:t>
            </a:r>
            <a:r>
              <a:rPr lang="el-GR" sz="4300" u="sng" dirty="0">
                <a:latin typeface="CF Asty Pro" pitchFamily="50" charset="0"/>
              </a:rPr>
              <a:t>και</a:t>
            </a:r>
            <a:r>
              <a:rPr lang="el-GR" sz="4300" dirty="0">
                <a:latin typeface="CF Asty Pro" pitchFamily="50" charset="0"/>
              </a:rPr>
              <a:t> του επισπεύδοντος την εκτέλεση. Επί κοινής πλειοδοσίας η ανακοπή της εκτέλεσης ασκείται από και κατά όλων των πλειοδοτών. </a:t>
            </a:r>
            <a:r>
              <a:rPr lang="el-GR" sz="4300" b="1" dirty="0">
                <a:latin typeface="CF Asty Pro" pitchFamily="50" charset="0"/>
              </a:rPr>
              <a:t>(β)</a:t>
            </a:r>
            <a:r>
              <a:rPr lang="el-GR" sz="4300" dirty="0">
                <a:latin typeface="CF Asty Pro" pitchFamily="50" charset="0"/>
              </a:rPr>
              <a:t> Οι πρόσθετοι λόγοι «σε κάθε περίπτωση» προ 8 ημερών, </a:t>
            </a:r>
            <a:r>
              <a:rPr lang="el-GR" sz="4400" b="0" i="0" u="none" strike="noStrike" baseline="0" dirty="0">
                <a:solidFill>
                  <a:srgbClr val="000000"/>
                </a:solidFill>
                <a:latin typeface="Calibri" panose="020F0502020204030204" pitchFamily="34" charset="0"/>
              </a:rPr>
              <a:t>ώστε να αρθεί η αμφισβήτηση, όταν η ανακοπή δεν προσδιορίζεται να συζητηθεί εντός εξήντα (60) ημερών κατά παράβαση της παρ. 2 του άρθρου 933</a:t>
            </a:r>
            <a:r>
              <a:rPr lang="el-GR" sz="4300" dirty="0">
                <a:latin typeface="CF Asty Pro" pitchFamily="50" charset="0"/>
              </a:rPr>
              <a:t>. </a:t>
            </a:r>
            <a:r>
              <a:rPr lang="el-GR" sz="4300" i="1" u="sng" dirty="0">
                <a:latin typeface="CF Asty Pro" pitchFamily="50" charset="0"/>
              </a:rPr>
              <a:t>Εφαρμογή επί ανακοπών που θα ασκηθούν (μήπως καλύτερα «κατατεθούν») μετά την 1.1.2022</a:t>
            </a:r>
          </a:p>
          <a:p>
            <a:pPr marL="0" indent="0" algn="just">
              <a:buNone/>
            </a:pPr>
            <a:endParaRPr lang="el-GR" i="1" u="sng"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F59E8EBE-A815-465E-8BC5-546648BC6DA4}"/>
              </a:ext>
            </a:extLst>
          </p:cNvPr>
          <p:cNvSpPr>
            <a:spLocks noGrp="1"/>
          </p:cNvSpPr>
          <p:nvPr>
            <p:ph type="ftr" sz="quarter" idx="11"/>
          </p:nvPr>
        </p:nvSpPr>
        <p:spPr>
          <a:xfrm>
            <a:off x="3269343" y="7807552"/>
            <a:ext cx="4114800" cy="365125"/>
          </a:xfrm>
        </p:spPr>
        <p:txBody>
          <a:bodyPr/>
          <a:lstStyle/>
          <a:p>
            <a:r>
              <a:rPr lang="el-GR" dirty="0"/>
              <a:t>  </a:t>
            </a:r>
          </a:p>
        </p:txBody>
      </p:sp>
    </p:spTree>
    <p:extLst>
      <p:ext uri="{BB962C8B-B14F-4D97-AF65-F5344CB8AC3E}">
        <p14:creationId xmlns:p14="http://schemas.microsoft.com/office/powerpoint/2010/main" val="274114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8DEC-63C2-4314-9561-D1DC5AEE5168}"/>
              </a:ext>
            </a:extLst>
          </p:cNvPr>
          <p:cNvSpPr>
            <a:spLocks noGrp="1"/>
          </p:cNvSpPr>
          <p:nvPr>
            <p:ph type="title"/>
          </p:nvPr>
        </p:nvSpPr>
        <p:spPr>
          <a:xfrm>
            <a:off x="304800" y="145143"/>
            <a:ext cx="11582400" cy="535895"/>
          </a:xfrm>
          <a:solidFill>
            <a:schemeClr val="accent1">
              <a:lumMod val="40000"/>
              <a:lumOff val="60000"/>
            </a:schemeClr>
          </a:solidFill>
        </p:spPr>
        <p:txBody>
          <a:bodyPr>
            <a:normAutofit/>
          </a:bodyPr>
          <a:lstStyle/>
          <a:p>
            <a:r>
              <a:rPr lang="el-GR" sz="1500" dirty="0"/>
              <a:t>(Αναγκαστική Εκτέλεση συνέχεια)</a:t>
            </a:r>
          </a:p>
        </p:txBody>
      </p:sp>
      <p:sp>
        <p:nvSpPr>
          <p:cNvPr id="3" name="Content Placeholder 2">
            <a:extLst>
              <a:ext uri="{FF2B5EF4-FFF2-40B4-BE49-F238E27FC236}">
                <a16:creationId xmlns:a16="http://schemas.microsoft.com/office/drawing/2014/main" id="{670D8558-0391-49A7-B6E5-DC51A872D621}"/>
              </a:ext>
            </a:extLst>
          </p:cNvPr>
          <p:cNvSpPr>
            <a:spLocks noGrp="1"/>
          </p:cNvSpPr>
          <p:nvPr>
            <p:ph idx="1"/>
          </p:nvPr>
        </p:nvSpPr>
        <p:spPr>
          <a:xfrm>
            <a:off x="246743" y="681038"/>
            <a:ext cx="11640457" cy="5922962"/>
          </a:xfrm>
          <a:solidFill>
            <a:schemeClr val="bg1">
              <a:lumMod val="85000"/>
            </a:schemeClr>
          </a:solidFill>
        </p:spPr>
        <p:txBody>
          <a:bodyPr>
            <a:normAutofit/>
          </a:bodyPr>
          <a:lstStyle/>
          <a:p>
            <a:pPr marL="0" indent="0">
              <a:buNone/>
            </a:pPr>
            <a:r>
              <a:rPr lang="el-GR" sz="2000" b="1" u="sng" dirty="0">
                <a:latin typeface="Century Gothic" panose="020B0502020202020204" pitchFamily="34" charset="0"/>
              </a:rPr>
              <a:t>Ζ.3. ΚΠολΔ 950 (εκτέλεση σε υποθέσεις οικογενειακού δικαίου)</a:t>
            </a:r>
          </a:p>
          <a:p>
            <a:pPr marL="342900" indent="-342900" algn="just">
              <a:lnSpc>
                <a:spcPct val="100000"/>
              </a:lnSpc>
              <a:buAutoNum type="arabicPeriod"/>
            </a:pPr>
            <a:r>
              <a:rPr lang="el-GR" sz="1800" dirty="0">
                <a:effectLst/>
                <a:latin typeface="CF Asty Pro" pitchFamily="50" charset="0"/>
                <a:ea typeface="Calibri" panose="020F0502020204030204" pitchFamily="34" charset="0"/>
              </a:rPr>
              <a:t>Με την παρ. 1 (απόδοση τέκνου) </a:t>
            </a:r>
            <a:r>
              <a:rPr lang="el-GR" sz="1800" u="sng" dirty="0">
                <a:effectLst/>
                <a:latin typeface="CF Asty Pro" pitchFamily="50" charset="0"/>
                <a:ea typeface="Calibri" panose="020F0502020204030204" pitchFamily="34" charset="0"/>
              </a:rPr>
              <a:t>ίσχυε και ισχύει </a:t>
            </a:r>
            <a:r>
              <a:rPr lang="el-GR" sz="1800" dirty="0">
                <a:effectLst/>
                <a:latin typeface="CF Asty Pro" pitchFamily="50" charset="0"/>
                <a:ea typeface="Calibri" panose="020F0502020204030204" pitchFamily="34" charset="0"/>
              </a:rPr>
              <a:t>το μοντέλο: Απαγγελία χρηματικής ποινής μέχρι 100.000,00€ και προσωπική κράτηση έως 1 έτος. Επί μη ανεύρεσης του τέκνου, διαδικασία βεβαιωτικού όρκου (ΚΠολΔ 861-866)</a:t>
            </a:r>
          </a:p>
          <a:p>
            <a:pPr marL="342900" indent="-342900" algn="just">
              <a:lnSpc>
                <a:spcPct val="100000"/>
              </a:lnSpc>
              <a:buAutoNum type="arabicPeriod"/>
            </a:pPr>
            <a:r>
              <a:rPr lang="el-GR" sz="1800" dirty="0">
                <a:effectLst/>
                <a:latin typeface="CF Asty Pro" pitchFamily="50" charset="0"/>
                <a:ea typeface="Calibri" panose="020F0502020204030204" pitchFamily="34" charset="0"/>
              </a:rPr>
              <a:t>Με την παλιά παρ. 2: Απειλή χρηματικής ποινής και προσωπικής κράτησης (χωρίς όρια) και εφαρμογή του άρθρου 947 ΚΠολΔ (βεβαίωση της παράβασης από το δικαστήριο). </a:t>
            </a:r>
          </a:p>
          <a:p>
            <a:pPr marL="342900" indent="-342900" algn="just">
              <a:lnSpc>
                <a:spcPct val="100000"/>
              </a:lnSpc>
              <a:buAutoNum type="arabicPeriod"/>
            </a:pPr>
            <a:r>
              <a:rPr lang="el-GR" sz="1800" dirty="0">
                <a:latin typeface="CF Asty Pro" pitchFamily="50" charset="0"/>
                <a:ea typeface="Calibri" panose="020F0502020204030204" pitchFamily="34" charset="0"/>
              </a:rPr>
              <a:t>Με την νέα παρ. 2 προσεγγίζουμε την παρ. 1: Απειλή χρηματικής ποινής μέχρι 10.000,00€ για κάθε παράβαση και προσωπική κράτηση μέχρι 1 έτος. </a:t>
            </a:r>
            <a:r>
              <a:rPr lang="el-GR" sz="1800" b="1" dirty="0">
                <a:latin typeface="CF Asty Pro" pitchFamily="50" charset="0"/>
                <a:ea typeface="Calibri" panose="020F0502020204030204" pitchFamily="34" charset="0"/>
              </a:rPr>
              <a:t>Βεβαίωση της παράβασης </a:t>
            </a:r>
            <a:r>
              <a:rPr lang="el-GR" sz="1800" b="1" dirty="0">
                <a:effectLst/>
                <a:latin typeface="CF Asty Pro" pitchFamily="50" charset="0"/>
                <a:ea typeface="Calibri" panose="020F0502020204030204" pitchFamily="34" charset="0"/>
              </a:rPr>
              <a:t>με έκθεση του δικαστικού επιμελητή</a:t>
            </a:r>
            <a:r>
              <a:rPr lang="el-GR" sz="1800" dirty="0">
                <a:effectLst/>
                <a:latin typeface="CF Asty Pro" pitchFamily="50" charset="0"/>
                <a:ea typeface="Calibri" panose="020F0502020204030204" pitchFamily="34" charset="0"/>
              </a:rPr>
              <a:t>, ο οποίος παρευρίσκεται κατά τον ορισθέντα χρόνο έναρξης της επικοινωνίας</a:t>
            </a:r>
          </a:p>
          <a:p>
            <a:pPr marL="0" indent="0" algn="just">
              <a:lnSpc>
                <a:spcPct val="100000"/>
              </a:lnSpc>
              <a:buNone/>
            </a:pPr>
            <a:r>
              <a:rPr lang="el-GR" sz="1800" b="1" i="1" u="sng" dirty="0">
                <a:latin typeface="CF Asty Pro" pitchFamily="50" charset="0"/>
              </a:rPr>
              <a:t>Σχόλιο</a:t>
            </a:r>
            <a:r>
              <a:rPr lang="el-GR" sz="1800" i="1" dirty="0">
                <a:latin typeface="CF Asty Pro" pitchFamily="50" charset="0"/>
              </a:rPr>
              <a:t>: </a:t>
            </a:r>
            <a:r>
              <a:rPr lang="el-GR" sz="1800" i="1" dirty="0">
                <a:effectLst/>
                <a:latin typeface="CF Asty Pro" pitchFamily="50" charset="0"/>
                <a:ea typeface="Calibri" panose="020F0502020204030204" pitchFamily="34" charset="0"/>
              </a:rPr>
              <a:t>Επιχειρείται ταχύτερη διευθέτηση των διαφορών που αφορούν την επικοινωνία με την «παράκαμψη» της διαδικασίας του άρθρου 947 ΚΠολΔ. Πέραν των άλλων, θα εγερθούν πολλά προβλήματα στην πράξη, λαμβάνοντας υπ’ όψιν ότι οι Δικαστικοί Επιμελητές – που όμως δεν έχουν τα εχέγγυα της αμεροληψίας και της ανεξαρτησίας που έχουν οι δικαστές – επιφορτίζονται με την ευθύνη της διαπίστωσης της παράβασης.</a:t>
            </a:r>
            <a:endParaRPr lang="el-GR" sz="1800" b="1" dirty="0">
              <a:latin typeface="CF Asty Pro" pitchFamily="50" charset="0"/>
            </a:endParaRPr>
          </a:p>
          <a:p>
            <a:pPr marL="0" indent="0" algn="just">
              <a:lnSpc>
                <a:spcPct val="100000"/>
              </a:lnSpc>
              <a:buNone/>
            </a:pPr>
            <a:r>
              <a:rPr lang="el-GR" sz="1800" b="1" dirty="0">
                <a:latin typeface="CF Asty Pro" pitchFamily="50" charset="0"/>
              </a:rPr>
              <a:t>2. </a:t>
            </a:r>
            <a:r>
              <a:rPr lang="el-GR" sz="1800" dirty="0">
                <a:effectLst/>
                <a:latin typeface="CF Asty Pro" pitchFamily="50" charset="0"/>
                <a:ea typeface="Calibri" panose="020F0502020204030204" pitchFamily="34" charset="0"/>
              </a:rPr>
              <a:t>Καταργείται (απολύτως αυτονόητο λόγω της προηγούμενης νομοθετικής αλλαγής) η τρίτη παράγραφος που αφορούσε την περίπτωση δικαστικής απόφασης συναινετικού διαζυγίου κατά την ΑΚ 1441. </a:t>
            </a:r>
          </a:p>
          <a:p>
            <a:pPr marL="0" indent="0" algn="just">
              <a:lnSpc>
                <a:spcPct val="100000"/>
              </a:lnSpc>
              <a:buNone/>
            </a:pPr>
            <a:r>
              <a:rPr lang="el-GR" sz="1800" i="1" u="sng" dirty="0">
                <a:latin typeface="CF Asty Pro" pitchFamily="50" charset="0"/>
              </a:rPr>
              <a:t>Εφαρμογή του νέου άρθρου 950 ΚΠολΔ και επί εκκρεμών υποθέσεων. </a:t>
            </a:r>
          </a:p>
        </p:txBody>
      </p:sp>
      <p:sp>
        <p:nvSpPr>
          <p:cNvPr id="4" name="Footer Placeholder 3">
            <a:extLst>
              <a:ext uri="{FF2B5EF4-FFF2-40B4-BE49-F238E27FC236}">
                <a16:creationId xmlns:a16="http://schemas.microsoft.com/office/drawing/2014/main" id="{4185C26C-E135-4354-970E-5C3E4F96D3F4}"/>
              </a:ext>
            </a:extLst>
          </p:cNvPr>
          <p:cNvSpPr>
            <a:spLocks noGrp="1"/>
          </p:cNvSpPr>
          <p:nvPr>
            <p:ph type="ftr" sz="quarter" idx="11"/>
          </p:nvPr>
        </p:nvSpPr>
        <p:spPr>
          <a:xfrm>
            <a:off x="2862942" y="7604578"/>
            <a:ext cx="4114800" cy="365125"/>
          </a:xfrm>
        </p:spPr>
        <p:txBody>
          <a:bodyPr/>
          <a:lstStyle/>
          <a:p>
            <a:r>
              <a:rPr lang="el-GR" dirty="0"/>
              <a:t>    </a:t>
            </a:r>
          </a:p>
          <a:p>
            <a:endParaRPr lang="el-GR" dirty="0"/>
          </a:p>
        </p:txBody>
      </p:sp>
    </p:spTree>
    <p:extLst>
      <p:ext uri="{BB962C8B-B14F-4D97-AF65-F5344CB8AC3E}">
        <p14:creationId xmlns:p14="http://schemas.microsoft.com/office/powerpoint/2010/main" val="4285214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969C-730D-4C52-A449-38BD8E8DAAAC}"/>
              </a:ext>
            </a:extLst>
          </p:cNvPr>
          <p:cNvSpPr>
            <a:spLocks noGrp="1"/>
          </p:cNvSpPr>
          <p:nvPr>
            <p:ph type="title"/>
          </p:nvPr>
        </p:nvSpPr>
        <p:spPr>
          <a:xfrm>
            <a:off x="377371" y="365126"/>
            <a:ext cx="11437258" cy="315912"/>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27A5056C-D5C0-4094-91FF-54D1468DFB38}"/>
              </a:ext>
            </a:extLst>
          </p:cNvPr>
          <p:cNvSpPr>
            <a:spLocks noGrp="1"/>
          </p:cNvSpPr>
          <p:nvPr>
            <p:ph idx="1"/>
          </p:nvPr>
        </p:nvSpPr>
        <p:spPr>
          <a:xfrm>
            <a:off x="377371" y="681038"/>
            <a:ext cx="11495315" cy="5811836"/>
          </a:xfrm>
          <a:solidFill>
            <a:schemeClr val="bg1">
              <a:lumMod val="85000"/>
            </a:schemeClr>
          </a:solidFill>
        </p:spPr>
        <p:txBody>
          <a:bodyPr>
            <a:normAutofit fontScale="25000" lnSpcReduction="20000"/>
          </a:bodyPr>
          <a:lstStyle/>
          <a:p>
            <a:pPr marL="0" indent="0" algn="just">
              <a:lnSpc>
                <a:spcPct val="115000"/>
              </a:lnSpc>
              <a:spcAft>
                <a:spcPts val="800"/>
              </a:spcAft>
              <a:buNone/>
            </a:pPr>
            <a:r>
              <a:rPr lang="el-GR" sz="7600" b="1" dirty="0">
                <a:effectLst/>
                <a:latin typeface="CF Asty Pro" pitchFamily="50" charset="0"/>
                <a:ea typeface="Calibri" panose="020F0502020204030204" pitchFamily="34" charset="0"/>
                <a:cs typeface="Times New Roman" panose="02020603050405020304" pitchFamily="18" charset="0"/>
              </a:rPr>
              <a:t>Ζ.4. ΚΠολΔ 966: Νέοι πλειστηριασμοί σε περίπτωση μη εμφάνισης πλειοδοτών</a:t>
            </a:r>
            <a:endParaRPr lang="el-GR" sz="7600" dirty="0">
              <a:effectLst/>
              <a:latin typeface="CF Asty Pro" pitchFamily="50"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l-GR" sz="7600" dirty="0">
                <a:effectLst/>
                <a:latin typeface="CF Asty Pro" pitchFamily="50" charset="0"/>
                <a:ea typeface="Calibri" panose="020F0502020204030204" pitchFamily="34" charset="0"/>
                <a:cs typeface="Times New Roman" panose="02020603050405020304" pitchFamily="18" charset="0"/>
              </a:rPr>
              <a:t>Από το σημερινό σύστημα των διαδοχικών δικαστικών αδειών μετά από κάθε ματαίωση γίνεται  «αυτοματοποιημένο»:</a:t>
            </a:r>
          </a:p>
          <a:p>
            <a:pPr marL="0" indent="0" algn="just">
              <a:lnSpc>
                <a:spcPct val="115000"/>
              </a:lnSpc>
              <a:spcAft>
                <a:spcPts val="800"/>
              </a:spcAft>
              <a:buNone/>
            </a:pPr>
            <a:r>
              <a:rPr lang="el-GR" sz="7600" b="1" dirty="0">
                <a:effectLst/>
                <a:latin typeface="CF Asty Pro" pitchFamily="50" charset="0"/>
                <a:ea typeface="Calibri" panose="020F0502020204030204" pitchFamily="34" charset="0"/>
                <a:cs typeface="Times New Roman" panose="02020603050405020304" pitchFamily="18" charset="0"/>
              </a:rPr>
              <a:t>(α)</a:t>
            </a:r>
            <a:r>
              <a:rPr lang="el-GR" sz="7600" dirty="0">
                <a:effectLst/>
                <a:latin typeface="CF Asty Pro" pitchFamily="50" charset="0"/>
                <a:ea typeface="Calibri" panose="020F0502020204030204" pitchFamily="34" charset="0"/>
                <a:cs typeface="Times New Roman" panose="02020603050405020304" pitchFamily="18" charset="0"/>
              </a:rPr>
              <a:t> Αν υπάρξουν 2 άγονοι πλειστηριασμοί, μέσα σε 30 μέρες γίνεται νέος με τιμή πρώτης προσφοράς το 80% της αρχικής τιμής και </a:t>
            </a:r>
          </a:p>
          <a:p>
            <a:pPr marL="0" indent="0" algn="just">
              <a:lnSpc>
                <a:spcPct val="115000"/>
              </a:lnSpc>
              <a:spcAft>
                <a:spcPts val="800"/>
              </a:spcAft>
              <a:buNone/>
            </a:pPr>
            <a:r>
              <a:rPr lang="el-GR" sz="7600" b="1" dirty="0">
                <a:effectLst/>
                <a:latin typeface="CF Asty Pro" pitchFamily="50" charset="0"/>
                <a:ea typeface="Calibri" panose="020F0502020204030204" pitchFamily="34" charset="0"/>
                <a:cs typeface="Times New Roman" panose="02020603050405020304" pitchFamily="18" charset="0"/>
              </a:rPr>
              <a:t>(β)</a:t>
            </a:r>
            <a:r>
              <a:rPr lang="el-GR" sz="7600" dirty="0">
                <a:effectLst/>
                <a:latin typeface="CF Asty Pro" pitchFamily="50" charset="0"/>
                <a:ea typeface="Calibri" panose="020F0502020204030204" pitchFamily="34" charset="0"/>
                <a:cs typeface="Times New Roman" panose="02020603050405020304" pitchFamily="18" charset="0"/>
              </a:rPr>
              <a:t> Αν υπάρξει και ακόμη 1 άγονος, μέσα σε 30 μέρες γίνεται νέος, με τιμή πρώτης προσφοράς το 65% της αρχικής τιμής.</a:t>
            </a:r>
          </a:p>
          <a:p>
            <a:pPr marL="0" indent="0" algn="just">
              <a:lnSpc>
                <a:spcPct val="115000"/>
              </a:lnSpc>
              <a:spcAft>
                <a:spcPts val="800"/>
              </a:spcAft>
              <a:buNone/>
            </a:pPr>
            <a:r>
              <a:rPr lang="el-GR" sz="7600" b="1" dirty="0">
                <a:effectLst/>
                <a:latin typeface="CF Asty Pro" pitchFamily="50" charset="0"/>
                <a:ea typeface="Calibri" panose="020F0502020204030204" pitchFamily="34" charset="0"/>
                <a:cs typeface="Times New Roman" panose="02020603050405020304" pitchFamily="18" charset="0"/>
              </a:rPr>
              <a:t>(γ)</a:t>
            </a:r>
            <a:r>
              <a:rPr lang="el-GR" sz="7600" dirty="0">
                <a:effectLst/>
                <a:latin typeface="CF Asty Pro" pitchFamily="50" charset="0"/>
                <a:ea typeface="Calibri" panose="020F0502020204030204" pitchFamily="34" charset="0"/>
                <a:cs typeface="Times New Roman" panose="02020603050405020304" pitchFamily="18" charset="0"/>
              </a:rPr>
              <a:t> Αν και ο τέταρτος κατά σειρά πλειστηριασμός είναι κι αυτός άγονος, τότε πάμε στο Δικαστήριο των ασφαλιστικών για νέο πλειστηριασμό αργότερα ή άρση κατάσχεσης (ίδια ρύθμιση με το την παλιά παρ. 3 του ιδίου άρθρου). </a:t>
            </a:r>
          </a:p>
          <a:p>
            <a:pPr marL="0" indent="0" algn="just">
              <a:lnSpc>
                <a:spcPct val="115000"/>
              </a:lnSpc>
              <a:spcAft>
                <a:spcPts val="800"/>
              </a:spcAft>
              <a:buNone/>
            </a:pPr>
            <a:r>
              <a:rPr lang="el-GR" sz="7600" b="1" i="1" u="sng" dirty="0">
                <a:latin typeface="CF Asty Pro" pitchFamily="50" charset="0"/>
                <a:ea typeface="Calibri" panose="020F0502020204030204" pitchFamily="34" charset="0"/>
                <a:cs typeface="Times New Roman" panose="02020603050405020304" pitchFamily="18" charset="0"/>
              </a:rPr>
              <a:t>Σχόλιο:</a:t>
            </a:r>
            <a:r>
              <a:rPr lang="el-GR" sz="7600" b="1" i="1" dirty="0">
                <a:latin typeface="CF Asty Pro" pitchFamily="50" charset="0"/>
                <a:ea typeface="Calibri" panose="020F0502020204030204" pitchFamily="34" charset="0"/>
                <a:cs typeface="Times New Roman" panose="02020603050405020304" pitchFamily="18" charset="0"/>
              </a:rPr>
              <a:t> </a:t>
            </a:r>
            <a:r>
              <a:rPr lang="el-GR" sz="7600" i="1" dirty="0">
                <a:latin typeface="CF Asty Pro" pitchFamily="50" charset="0"/>
                <a:ea typeface="Calibri" panose="020F0502020204030204" pitchFamily="34" charset="0"/>
                <a:cs typeface="Times New Roman" panose="02020603050405020304" pitchFamily="18" charset="0"/>
              </a:rPr>
              <a:t>Από την σημερινή κατάσταση της δικαστικής διστακτικότητας, περνάμε σε ανελαστικό-αυτοματοποιημένο σύστημα. Ποιος θα συμμετάσχει άραγε στον 1</a:t>
            </a:r>
            <a:r>
              <a:rPr lang="el-GR" sz="7600" i="1" baseline="30000" dirty="0">
                <a:latin typeface="CF Asty Pro" pitchFamily="50" charset="0"/>
                <a:ea typeface="Calibri" panose="020F0502020204030204" pitchFamily="34" charset="0"/>
                <a:cs typeface="Times New Roman" panose="02020603050405020304" pitchFamily="18" charset="0"/>
              </a:rPr>
              <a:t>ο</a:t>
            </a:r>
            <a:r>
              <a:rPr lang="el-GR" sz="7600" i="1" dirty="0">
                <a:latin typeface="CF Asty Pro" pitchFamily="50" charset="0"/>
                <a:ea typeface="Calibri" panose="020F0502020204030204" pitchFamily="34" charset="0"/>
                <a:cs typeface="Times New Roman" panose="02020603050405020304" pitchFamily="18" charset="0"/>
              </a:rPr>
              <a:t> πλειστηριασμό, αν ξέρει ότι σε λίγο η τιμή θα κατρακυλήσει αυτόματα;</a:t>
            </a:r>
          </a:p>
          <a:p>
            <a:pPr marL="0" indent="0" algn="just">
              <a:lnSpc>
                <a:spcPct val="115000"/>
              </a:lnSpc>
              <a:spcAft>
                <a:spcPts val="800"/>
              </a:spcAft>
              <a:buNone/>
            </a:pPr>
            <a:r>
              <a:rPr lang="el-GR" sz="7600" i="1" u="sng" dirty="0">
                <a:effectLst/>
                <a:latin typeface="CF Asty Pro" pitchFamily="50" charset="0"/>
                <a:ea typeface="Calibri" panose="020F0502020204030204" pitchFamily="34" charset="0"/>
                <a:cs typeface="Times New Roman" panose="02020603050405020304" pitchFamily="18" charset="0"/>
              </a:rPr>
              <a:t>Εφαρμόζεται σε πλειστηριασμούς, αρχικούς ή επαναληπτικούς, η διενέργεια των οποίων έχει οριστεί ή θα οριστεί σε χρόνο μεταγενέστερο της έναρξης ισχύος του παρόντος νόμου, ανεξάρτητα από τον χρόνο κατά τον οποίο έγινε ο προσδιορισμός του αρχικού πλειστηριασμού (τροποποίηση που έγινε με το Ν. 4855/2021). </a:t>
            </a:r>
            <a:r>
              <a:rPr lang="el-GR" sz="7600" b="1" i="1" u="sng" dirty="0">
                <a:effectLst/>
                <a:latin typeface="CF Asty Pro" pitchFamily="50" charset="0"/>
                <a:ea typeface="Calibri" panose="020F0502020204030204" pitchFamily="34" charset="0"/>
                <a:cs typeface="Times New Roman" panose="02020603050405020304" pitchFamily="18" charset="0"/>
              </a:rPr>
              <a:t>Σύγχυση.</a:t>
            </a:r>
          </a:p>
          <a:p>
            <a:pPr marL="0" indent="0">
              <a:buNone/>
            </a:pPr>
            <a:endParaRPr lang="el-GR" dirty="0"/>
          </a:p>
        </p:txBody>
      </p:sp>
      <p:sp>
        <p:nvSpPr>
          <p:cNvPr id="4" name="Footer Placeholder 3">
            <a:extLst>
              <a:ext uri="{FF2B5EF4-FFF2-40B4-BE49-F238E27FC236}">
                <a16:creationId xmlns:a16="http://schemas.microsoft.com/office/drawing/2014/main" id="{5525F714-98A6-4B98-BAC1-9DAD6272227C}"/>
              </a:ext>
            </a:extLst>
          </p:cNvPr>
          <p:cNvSpPr>
            <a:spLocks noGrp="1"/>
          </p:cNvSpPr>
          <p:nvPr>
            <p:ph type="ftr" sz="quarter" idx="11"/>
          </p:nvPr>
        </p:nvSpPr>
        <p:spPr>
          <a:xfrm flipV="1">
            <a:off x="4038600" y="6721475"/>
            <a:ext cx="4114800" cy="136525"/>
          </a:xfrm>
        </p:spPr>
        <p:txBody>
          <a:bodyPr/>
          <a:lstStyle/>
          <a:p>
            <a:r>
              <a:rPr lang="el-GR" dirty="0"/>
              <a:t>  </a:t>
            </a:r>
          </a:p>
        </p:txBody>
      </p:sp>
    </p:spTree>
    <p:extLst>
      <p:ext uri="{BB962C8B-B14F-4D97-AF65-F5344CB8AC3E}">
        <p14:creationId xmlns:p14="http://schemas.microsoft.com/office/powerpoint/2010/main" val="49590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5F09-B741-43F6-A534-E8A6CAF9E85B}"/>
              </a:ext>
            </a:extLst>
          </p:cNvPr>
          <p:cNvSpPr>
            <a:spLocks noGrp="1"/>
          </p:cNvSpPr>
          <p:nvPr>
            <p:ph type="title"/>
          </p:nvPr>
        </p:nvSpPr>
        <p:spPr>
          <a:xfrm>
            <a:off x="275771" y="130629"/>
            <a:ext cx="11640457" cy="406400"/>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FC0E7A1C-79D4-4B03-881B-9A7564D76562}"/>
              </a:ext>
            </a:extLst>
          </p:cNvPr>
          <p:cNvSpPr>
            <a:spLocks noGrp="1"/>
          </p:cNvSpPr>
          <p:nvPr>
            <p:ph idx="1"/>
          </p:nvPr>
        </p:nvSpPr>
        <p:spPr>
          <a:xfrm>
            <a:off x="275771" y="537029"/>
            <a:ext cx="11640457" cy="6190342"/>
          </a:xfrm>
          <a:solidFill>
            <a:schemeClr val="bg1">
              <a:lumMod val="85000"/>
            </a:schemeClr>
          </a:solidFill>
        </p:spPr>
        <p:txBody>
          <a:bodyPr>
            <a:normAutofit fontScale="40000" lnSpcReduction="20000"/>
          </a:bodyPr>
          <a:lstStyle/>
          <a:p>
            <a:pPr marL="0" indent="0" algn="just">
              <a:lnSpc>
                <a:spcPct val="120000"/>
              </a:lnSpc>
              <a:buNone/>
            </a:pPr>
            <a:r>
              <a:rPr lang="el-GR" sz="4300" b="1" dirty="0">
                <a:latin typeface="CF Asty Pro" pitchFamily="50" charset="0"/>
              </a:rPr>
              <a:t>Ζ.5. ΚΠολΔ 975: Γενικά προνόμια στην διαδικασία της κατάταξης</a:t>
            </a:r>
          </a:p>
          <a:p>
            <a:pPr marL="0" indent="0" algn="just">
              <a:lnSpc>
                <a:spcPct val="120000"/>
              </a:lnSpc>
              <a:buNone/>
            </a:pPr>
            <a:r>
              <a:rPr lang="el-GR" sz="4300" b="1" dirty="0">
                <a:latin typeface="CF Asty Pro" pitchFamily="50" charset="0"/>
              </a:rPr>
              <a:t>1. </a:t>
            </a:r>
            <a:r>
              <a:rPr lang="el-GR" sz="4300" dirty="0">
                <a:latin typeface="CF Asty Pro" pitchFamily="50" charset="0"/>
              </a:rPr>
              <a:t>Στην 3η τάξη των γενικών προνομίων προστίθενται και οι </a:t>
            </a:r>
            <a:r>
              <a:rPr lang="el-GR" sz="4300" b="1" dirty="0">
                <a:latin typeface="CF Asty Pro" pitchFamily="50" charset="0"/>
              </a:rPr>
              <a:t>απαιτήσεις δικηγόρων από δικηγορικές υπηρεσίες </a:t>
            </a:r>
            <a:r>
              <a:rPr lang="el-GR" sz="4300" dirty="0">
                <a:latin typeface="CF Asty Pro" pitchFamily="50" charset="0"/>
              </a:rPr>
              <a:t>που παρασχέθηκαν κατά υπόθεση στον οφειλέτη, εφόσον προέκυψαν </a:t>
            </a:r>
            <a:r>
              <a:rPr lang="el-GR" sz="4300" b="1" dirty="0">
                <a:latin typeface="CF Asty Pro" pitchFamily="50" charset="0"/>
              </a:rPr>
              <a:t>ένα έτος </a:t>
            </a:r>
            <a:r>
              <a:rPr lang="el-GR" sz="4300" dirty="0">
                <a:latin typeface="CF Asty Pro" pitchFamily="50" charset="0"/>
              </a:rPr>
              <a:t>πριν από την ημέρα διενέργειας του πλειστηριασμού. </a:t>
            </a:r>
          </a:p>
          <a:p>
            <a:pPr marL="0" indent="0" algn="just">
              <a:lnSpc>
                <a:spcPct val="120000"/>
              </a:lnSpc>
              <a:buNone/>
            </a:pPr>
            <a:r>
              <a:rPr lang="el-GR" sz="4300" i="1" dirty="0">
                <a:latin typeface="CF Asty Pro" pitchFamily="50" charset="0"/>
              </a:rPr>
              <a:t>Στο </a:t>
            </a:r>
            <a:r>
              <a:rPr lang="el-GR" sz="4300" b="1" i="1" dirty="0">
                <a:latin typeface="CF Asty Pro" pitchFamily="50" charset="0"/>
              </a:rPr>
              <a:t>σημερινό</a:t>
            </a:r>
            <a:r>
              <a:rPr lang="el-GR" sz="4300" i="1" dirty="0">
                <a:latin typeface="CF Asty Pro" pitchFamily="50" charset="0"/>
              </a:rPr>
              <a:t> καθεστώς στην 3η τάξη των γενικών προνομίων από τις δικηγορικές απαιτήσεις κατατάσσονται μόνο οι απαιτήσεις </a:t>
            </a:r>
            <a:r>
              <a:rPr lang="el-GR" sz="4300" b="1" i="1" dirty="0">
                <a:latin typeface="CF Asty Pro" pitchFamily="50" charset="0"/>
              </a:rPr>
              <a:t>από την λύση σύμβασης έμμισθης εντολής </a:t>
            </a:r>
            <a:r>
              <a:rPr lang="el-GR" sz="4300" i="1" dirty="0">
                <a:latin typeface="CF Asty Pro" pitchFamily="50" charset="0"/>
              </a:rPr>
              <a:t>ανεξάρτητα από το χρόνο που έλαβε χώρα η λύση της σύμβασης. Πέραν αυτών των απαιτήσεων – που παραμένουν προνομιακές – </a:t>
            </a:r>
            <a:r>
              <a:rPr lang="el-GR" sz="4300" b="1" i="1" dirty="0">
                <a:latin typeface="CF Asty Pro" pitchFamily="50" charset="0"/>
              </a:rPr>
              <a:t>προστίθενται και οι απαιτήσεις από δικηγορικές υπηρεσίες που παρασχέθηκαν κατά υπόθεση στον οφειλέτη, εφόσον προέκυψαν ένα έτος πριν από την ημέρα διενέργειας του πλειστηριασμού</a:t>
            </a:r>
          </a:p>
          <a:p>
            <a:pPr algn="just">
              <a:lnSpc>
                <a:spcPct val="120000"/>
              </a:lnSpc>
            </a:pPr>
            <a:endParaRPr lang="el-GR" sz="4300" dirty="0">
              <a:latin typeface="CF Asty Pro" pitchFamily="50" charset="0"/>
            </a:endParaRPr>
          </a:p>
          <a:p>
            <a:pPr marL="0" indent="0" algn="just">
              <a:lnSpc>
                <a:spcPct val="120000"/>
              </a:lnSpc>
              <a:buNone/>
            </a:pPr>
            <a:r>
              <a:rPr lang="el-GR" sz="4300" b="1" dirty="0">
                <a:latin typeface="CF Asty Pro" pitchFamily="50" charset="0"/>
              </a:rPr>
              <a:t>2. </a:t>
            </a:r>
            <a:r>
              <a:rPr lang="el-GR" sz="4300" dirty="0">
                <a:latin typeface="CF Asty Pro" pitchFamily="50" charset="0"/>
              </a:rPr>
              <a:t>Για τις </a:t>
            </a:r>
            <a:r>
              <a:rPr lang="el-GR" sz="4300" b="1" dirty="0">
                <a:latin typeface="CF Asty Pro" pitchFamily="50" charset="0"/>
              </a:rPr>
              <a:t>εργατικές απαιτήσεις </a:t>
            </a:r>
            <a:r>
              <a:rPr lang="el-GR" sz="4300" dirty="0">
                <a:latin typeface="CF Asty Pro" pitchFamily="50" charset="0"/>
              </a:rPr>
              <a:t>(3η τάξη προνομίων) και για τις </a:t>
            </a:r>
            <a:r>
              <a:rPr lang="el-GR" sz="4300" b="1" dirty="0">
                <a:latin typeface="CF Asty Pro" pitchFamily="50" charset="0"/>
              </a:rPr>
              <a:t>απαιτήσεις αγροτών ή αγροτικών συνεταιρισμών</a:t>
            </a:r>
            <a:r>
              <a:rPr lang="el-GR" sz="4300" dirty="0">
                <a:latin typeface="CF Asty Pro" pitchFamily="50" charset="0"/>
              </a:rPr>
              <a:t> από πώληση αγροτικών προϊόντων (4η τάξη προνομίων) </a:t>
            </a:r>
            <a:r>
              <a:rPr lang="el-GR" sz="4300" b="1" dirty="0">
                <a:latin typeface="CF Asty Pro" pitchFamily="50" charset="0"/>
              </a:rPr>
              <a:t>κρίσιμος χρόνος </a:t>
            </a:r>
            <a:r>
              <a:rPr lang="el-GR" sz="4300" dirty="0">
                <a:latin typeface="CF Asty Pro" pitchFamily="50" charset="0"/>
              </a:rPr>
              <a:t>υπολογισμού της 2ετίας ισχύος του προνομιακού χαρακτήρα των απαιτήσεων είναι πλέον </a:t>
            </a:r>
            <a:r>
              <a:rPr lang="el-GR" sz="4300" b="1" dirty="0">
                <a:latin typeface="CF Asty Pro" pitchFamily="50" charset="0"/>
              </a:rPr>
              <a:t>ο χρόνος της πραγματικής διενέργειας του πλειστηριασμού και όχι ο χρόνος κατά τον οποίο αρχικά είχε προσδιορισθεί ο πλειστηριασμός </a:t>
            </a:r>
            <a:r>
              <a:rPr lang="el-GR" sz="4300" dirty="0">
                <a:latin typeface="CF Asty Pro" pitchFamily="50" charset="0"/>
              </a:rPr>
              <a:t>(περ. 3 και 4). </a:t>
            </a:r>
          </a:p>
          <a:p>
            <a:pPr marL="0" indent="0" algn="just">
              <a:lnSpc>
                <a:spcPct val="120000"/>
              </a:lnSpc>
              <a:buNone/>
            </a:pPr>
            <a:r>
              <a:rPr lang="el-GR" sz="4300" i="1" dirty="0">
                <a:latin typeface="CF Asty Pro" pitchFamily="50" charset="0"/>
              </a:rPr>
              <a:t>Αυτό </a:t>
            </a:r>
            <a:r>
              <a:rPr lang="el-GR" sz="4300" b="1" i="1" u="sng" dirty="0">
                <a:latin typeface="CF Asty Pro" pitchFamily="50" charset="0"/>
              </a:rPr>
              <a:t>επιδεινώνει</a:t>
            </a:r>
            <a:r>
              <a:rPr lang="el-GR" sz="4300" i="1" dirty="0">
                <a:latin typeface="CF Asty Pro" pitchFamily="50" charset="0"/>
              </a:rPr>
              <a:t> το status των απαιτήσεων αυτών σε σχέση με την σημερινή κατάσταση, καθώς όσο μετατίθεται για το μέλλον ο κρίσιμος χρόνος (ο κρίσιμος πλειστηριασμός), τόσο μειώνεται το χρονικό διάστημα ισχύος του προνομιακού χαρακτήρα των απαιτήσεων αυτών</a:t>
            </a:r>
          </a:p>
          <a:p>
            <a:pPr marL="0" indent="0" algn="just">
              <a:lnSpc>
                <a:spcPct val="120000"/>
              </a:lnSpc>
              <a:buNone/>
            </a:pPr>
            <a:endParaRPr lang="el-GR" sz="4300" dirty="0">
              <a:latin typeface="CF Asty Pro" pitchFamily="50" charset="0"/>
            </a:endParaRPr>
          </a:p>
          <a:p>
            <a:pPr marL="0" indent="0" algn="just">
              <a:lnSpc>
                <a:spcPct val="120000"/>
              </a:lnSpc>
              <a:buNone/>
            </a:pPr>
            <a:r>
              <a:rPr lang="el-GR" sz="4300" dirty="0">
                <a:latin typeface="CF Asty Pro" pitchFamily="50" charset="0"/>
              </a:rPr>
              <a:t>Ίδια ρύθμιση και στο νέο άρθρο 977</a:t>
            </a:r>
            <a:r>
              <a:rPr lang="el-GR" sz="4300" baseline="30000" dirty="0">
                <a:latin typeface="CF Asty Pro" pitchFamily="50" charset="0"/>
              </a:rPr>
              <a:t>Α</a:t>
            </a:r>
            <a:r>
              <a:rPr lang="el-GR" sz="4300" dirty="0">
                <a:latin typeface="CF Asty Pro" pitchFamily="50" charset="0"/>
              </a:rPr>
              <a:t> ΚΠολΔ.</a:t>
            </a:r>
          </a:p>
          <a:p>
            <a:pPr marL="0" indent="0" algn="just">
              <a:lnSpc>
                <a:spcPct val="120000"/>
              </a:lnSpc>
              <a:buNone/>
            </a:pPr>
            <a:r>
              <a:rPr lang="el-GR" sz="4300" i="1" u="sng" dirty="0">
                <a:latin typeface="CF Asty Pro" pitchFamily="50" charset="0"/>
              </a:rPr>
              <a:t>Εφαρμογή επί πλειστηριασμών που διενεργούνται μετά την 1.1.2022.</a:t>
            </a:r>
          </a:p>
          <a:p>
            <a:endParaRPr lang="el-GR" dirty="0"/>
          </a:p>
        </p:txBody>
      </p:sp>
    </p:spTree>
    <p:extLst>
      <p:ext uri="{BB962C8B-B14F-4D97-AF65-F5344CB8AC3E}">
        <p14:creationId xmlns:p14="http://schemas.microsoft.com/office/powerpoint/2010/main" val="218284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DD56-78B7-4E85-8339-ACFDC6E15331}"/>
              </a:ext>
            </a:extLst>
          </p:cNvPr>
          <p:cNvSpPr>
            <a:spLocks noGrp="1"/>
          </p:cNvSpPr>
          <p:nvPr>
            <p:ph type="title"/>
          </p:nvPr>
        </p:nvSpPr>
        <p:spPr>
          <a:xfrm>
            <a:off x="203201" y="365125"/>
            <a:ext cx="11727542" cy="713177"/>
          </a:xfrm>
          <a:solidFill>
            <a:schemeClr val="accent1">
              <a:lumMod val="40000"/>
              <a:lumOff val="60000"/>
            </a:schemeClr>
          </a:solidFill>
        </p:spPr>
        <p:txBody>
          <a:bodyPr>
            <a:normAutofit fontScale="90000"/>
          </a:bodyPr>
          <a:lstStyle/>
          <a:p>
            <a:r>
              <a:rPr lang="el-GR" sz="2500" b="1" u="sng" dirty="0">
                <a:latin typeface="Century Gothic" panose="020B0502020202020204" pitchFamily="34" charset="0"/>
              </a:rPr>
              <a:t>Β. ΤΑΚΤΙΚΗ ΔΙΑΔΙΚΑΣΙΑ</a:t>
            </a:r>
            <a:br>
              <a:rPr lang="el-GR" sz="2500" b="1" u="sng" dirty="0">
                <a:latin typeface="Century Gothic" panose="020B0502020202020204" pitchFamily="34" charset="0"/>
              </a:rPr>
            </a:br>
            <a:r>
              <a:rPr lang="el-GR" sz="2500" b="1" u="sng" dirty="0">
                <a:latin typeface="Century Gothic" panose="020B0502020202020204" pitchFamily="34" charset="0"/>
              </a:rPr>
              <a:t>Β.1. Τα νέα άρθρα 237-238 ΚΠολΔ</a:t>
            </a:r>
          </a:p>
        </p:txBody>
      </p:sp>
      <p:sp>
        <p:nvSpPr>
          <p:cNvPr id="3" name="Content Placeholder 2">
            <a:extLst>
              <a:ext uri="{FF2B5EF4-FFF2-40B4-BE49-F238E27FC236}">
                <a16:creationId xmlns:a16="http://schemas.microsoft.com/office/drawing/2014/main" id="{5A70ED9F-B4B9-44EE-B333-CD232E441F02}"/>
              </a:ext>
            </a:extLst>
          </p:cNvPr>
          <p:cNvSpPr>
            <a:spLocks noGrp="1"/>
          </p:cNvSpPr>
          <p:nvPr>
            <p:ph idx="1"/>
          </p:nvPr>
        </p:nvSpPr>
        <p:spPr>
          <a:xfrm>
            <a:off x="203201" y="1078301"/>
            <a:ext cx="11727542" cy="5643173"/>
          </a:xfrm>
          <a:solidFill>
            <a:schemeClr val="bg1">
              <a:lumMod val="85000"/>
            </a:schemeClr>
          </a:solidFill>
        </p:spPr>
        <p:txBody>
          <a:bodyPr>
            <a:normAutofit/>
          </a:bodyPr>
          <a:lstStyle/>
          <a:p>
            <a:pPr marL="0" indent="0">
              <a:lnSpc>
                <a:spcPct val="100000"/>
              </a:lnSpc>
              <a:buNone/>
            </a:pPr>
            <a:r>
              <a:rPr lang="el-GR" sz="2000" b="1" dirty="0">
                <a:effectLst/>
                <a:latin typeface="CF Asty Pro" pitchFamily="50" charset="0"/>
                <a:ea typeface="Calibri" panose="020F0502020204030204" pitchFamily="34" charset="0"/>
                <a:cs typeface="Times New Roman" panose="02020603050405020304" pitchFamily="18" charset="0"/>
              </a:rPr>
              <a:t>Το νέο 237 ΚΠολΔ</a:t>
            </a:r>
          </a:p>
          <a:p>
            <a:pPr marL="0" indent="0">
              <a:lnSpc>
                <a:spcPct val="100000"/>
              </a:lnSpc>
              <a:buNone/>
            </a:pPr>
            <a:r>
              <a:rPr lang="el-GR" sz="2000" b="1" dirty="0">
                <a:effectLst/>
                <a:latin typeface="CF Asty Pro" pitchFamily="50" charset="0"/>
                <a:ea typeface="Calibri" panose="020F0502020204030204" pitchFamily="34" charset="0"/>
                <a:cs typeface="Times New Roman" panose="02020603050405020304" pitchFamily="18" charset="0"/>
              </a:rPr>
              <a:t>1.</a:t>
            </a:r>
            <a:r>
              <a:rPr lang="el-GR" sz="2000" dirty="0">
                <a:effectLst/>
                <a:latin typeface="CF Asty Pro" pitchFamily="50" charset="0"/>
                <a:ea typeface="Calibri" panose="020F0502020204030204" pitchFamily="34" charset="0"/>
                <a:cs typeface="Times New Roman" panose="02020603050405020304" pitchFamily="18" charset="0"/>
              </a:rPr>
              <a:t> Οι 100 μέρες γίνονται 120 (30 + 90) και οι 130 γίνονται 180 (60 + 120). Δηλαδή η 30ήμερη (ή 60ήμερη) προθεσμία (του άρθρου 215 ΚΠολΔ) από την κατάθεση της αγωγής για την επίδοσή της παραμένει. Από την λήξη της προθεσμίας προς κατάθεση αρχίζει η προθεσμία 90 ημερών (ή 120 ημερών) για την κατάθεση των προτάσεων. Η προθεσμία προσθήκης παραμένει 15ήμερη</a:t>
            </a:r>
            <a:r>
              <a:rPr lang="el-GR" sz="2000" dirty="0">
                <a:latin typeface="CF Asty Pro" pitchFamily="50" charset="0"/>
                <a:ea typeface="Calibri" panose="020F0502020204030204" pitchFamily="34" charset="0"/>
                <a:cs typeface="Times New Roman" panose="02020603050405020304" pitchFamily="18" charset="0"/>
              </a:rPr>
              <a:t> </a:t>
            </a:r>
            <a:r>
              <a:rPr lang="el-GR" sz="2000" i="1" u="sng" dirty="0">
                <a:latin typeface="CF Asty Pro" pitchFamily="50" charset="0"/>
                <a:ea typeface="Calibri" panose="020F0502020204030204" pitchFamily="34" charset="0"/>
                <a:cs typeface="Times New Roman" panose="02020603050405020304" pitchFamily="18" charset="0"/>
              </a:rPr>
              <a:t>(εφαρμογή επί νέων δικογράφων από 1.1.2022)</a:t>
            </a:r>
            <a:r>
              <a:rPr lang="el-GR" sz="2000" i="1" dirty="0">
                <a:latin typeface="CF Asty Pro" pitchFamily="50" charset="0"/>
                <a:ea typeface="Calibri" panose="020F0502020204030204" pitchFamily="34" charset="0"/>
                <a:cs typeface="Times New Roman" panose="02020603050405020304" pitchFamily="18" charset="0"/>
              </a:rPr>
              <a:t>.</a:t>
            </a:r>
            <a:endParaRPr lang="el-GR" sz="2000" i="1" dirty="0">
              <a:effectLst/>
              <a:latin typeface="CF Asty Pro" pitchFamily="50" charset="0"/>
              <a:ea typeface="Calibri" panose="020F0502020204030204" pitchFamily="34" charset="0"/>
              <a:cs typeface="Times New Roman" panose="02020603050405020304" pitchFamily="18" charset="0"/>
            </a:endParaRPr>
          </a:p>
          <a:p>
            <a:pPr marL="0" indent="0">
              <a:lnSpc>
                <a:spcPct val="100000"/>
              </a:lnSpc>
              <a:buNone/>
            </a:pPr>
            <a:r>
              <a:rPr lang="el-GR" sz="2000" i="1" dirty="0">
                <a:effectLst/>
                <a:latin typeface="CF Asty Pro" pitchFamily="50" charset="0"/>
                <a:ea typeface="Calibri" panose="020F0502020204030204" pitchFamily="34" charset="0"/>
              </a:rPr>
              <a:t>Θέλει προσοχή στον τρόπο υπολογισμού της προθεσμίας των προτάσεων: Μετράμε όχι από την κατάθεση της αγωγής, αλλά από την λήξη της προθεσμίας προς επίδοση. Πρακτικά, θα είναι πολλές οι περιπτώσεις που δεν θα έχουμε 120 μέρες προθεσμία (30 + 90), αλλά η προθεσμία θα είναι 1-2 μέρες περισσότερες, ίσως και λίγο περισσότερο, όταν η λήξη της προθεσμίας επίδοσης θα παρατείνεται λόγω εξαιρετέων ημερών.</a:t>
            </a:r>
          </a:p>
          <a:p>
            <a:pPr marL="0" indent="0">
              <a:lnSpc>
                <a:spcPct val="100000"/>
              </a:lnSpc>
              <a:buNone/>
            </a:pPr>
            <a:r>
              <a:rPr lang="el-GR" sz="2000" i="1" dirty="0">
                <a:latin typeface="CF Asty Pro" pitchFamily="50" charset="0"/>
                <a:ea typeface="Calibri" panose="020F0502020204030204" pitchFamily="34" charset="0"/>
              </a:rPr>
              <a:t>Προσοχή στην προθεσμία επί κλήσης επαναφοράς (90 μέρες)</a:t>
            </a:r>
            <a:endParaRPr lang="el-GR" sz="2000" i="1" dirty="0">
              <a:effectLst/>
              <a:latin typeface="CF Asty Pro" pitchFamily="50" charset="0"/>
              <a:ea typeface="Calibri" panose="020F0502020204030204" pitchFamily="34" charset="0"/>
            </a:endParaRPr>
          </a:p>
          <a:p>
            <a:pPr marL="0" indent="0" algn="just">
              <a:lnSpc>
                <a:spcPct val="100000"/>
              </a:lnSpc>
              <a:spcAft>
                <a:spcPts val="800"/>
              </a:spcAft>
              <a:buNone/>
            </a:pPr>
            <a:r>
              <a:rPr lang="el-GR" sz="2000" i="1" dirty="0">
                <a:effectLst/>
                <a:latin typeface="CF Asty Pro" pitchFamily="50" charset="0"/>
                <a:ea typeface="Calibri" panose="020F0502020204030204" pitchFamily="34" charset="0"/>
                <a:cs typeface="Times New Roman" panose="02020603050405020304" pitchFamily="18" charset="0"/>
              </a:rPr>
              <a:t>Στα θετικά η προσθήκη λίγο περισσότερων ημερών. </a:t>
            </a:r>
          </a:p>
          <a:p>
            <a:pPr marL="0" indent="0" algn="just">
              <a:lnSpc>
                <a:spcPct val="100000"/>
              </a:lnSpc>
              <a:spcAft>
                <a:spcPts val="800"/>
              </a:spcAft>
              <a:buNone/>
            </a:pPr>
            <a:r>
              <a:rPr lang="el-GR" sz="2000" i="1" dirty="0">
                <a:effectLst/>
                <a:latin typeface="CF Asty Pro" pitchFamily="50" charset="0"/>
                <a:ea typeface="Calibri" panose="020F0502020204030204" pitchFamily="34" charset="0"/>
              </a:rPr>
              <a:t>Πάντως, θεωρείται προσχηματική και μόνο η δήθεν συμμόρφωση προς την αρχή της ισότητας (όπως διακηρύσσεται στην «Ανάλυση Συνεπειών Ρύθμισης») μόνο και μόνο διότι η προθεσμία των 90 ημερών αρχίζει από την λήξη της προθεσμίας επίδοσης της αγωγής. Η καλύτερη «θεραπεία» της αρχ</a:t>
            </a:r>
            <a:r>
              <a:rPr lang="el-GR" sz="2000" i="1" dirty="0">
                <a:latin typeface="CF Asty Pro" pitchFamily="50" charset="0"/>
                <a:ea typeface="Calibri" panose="020F0502020204030204" pitchFamily="34" charset="0"/>
              </a:rPr>
              <a:t>ής της ισότητας η παροχή μεγαλύτερης προθεσμίας για προτάσεις κλπ..</a:t>
            </a:r>
            <a:endParaRPr lang="el-GR" sz="2000" i="1" dirty="0">
              <a:effectLst/>
              <a:latin typeface="CF Asty Pro" pitchFamily="50" charset="0"/>
              <a:ea typeface="Calibri" panose="020F0502020204030204" pitchFamily="34" charset="0"/>
            </a:endParaRPr>
          </a:p>
        </p:txBody>
      </p:sp>
      <p:sp>
        <p:nvSpPr>
          <p:cNvPr id="4" name="Footer Placeholder 3">
            <a:extLst>
              <a:ext uri="{FF2B5EF4-FFF2-40B4-BE49-F238E27FC236}">
                <a16:creationId xmlns:a16="http://schemas.microsoft.com/office/drawing/2014/main" id="{0FD8D622-3623-420E-9335-F56931A3DB3A}"/>
              </a:ext>
            </a:extLst>
          </p:cNvPr>
          <p:cNvSpPr>
            <a:spLocks noGrp="1"/>
          </p:cNvSpPr>
          <p:nvPr>
            <p:ph type="ftr" sz="quarter" idx="11"/>
          </p:nvPr>
        </p:nvSpPr>
        <p:spPr/>
        <p:txBody>
          <a:bodyPr/>
          <a:lstStyle/>
          <a:p>
            <a:r>
              <a:rPr lang="el-GR" dirty="0"/>
              <a:t> </a:t>
            </a:r>
          </a:p>
        </p:txBody>
      </p:sp>
    </p:spTree>
    <p:extLst>
      <p:ext uri="{BB962C8B-B14F-4D97-AF65-F5344CB8AC3E}">
        <p14:creationId xmlns:p14="http://schemas.microsoft.com/office/powerpoint/2010/main" val="4065903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EF93-E884-4228-8962-4E7DA44524D9}"/>
              </a:ext>
            </a:extLst>
          </p:cNvPr>
          <p:cNvSpPr>
            <a:spLocks noGrp="1"/>
          </p:cNvSpPr>
          <p:nvPr>
            <p:ph type="title"/>
          </p:nvPr>
        </p:nvSpPr>
        <p:spPr>
          <a:xfrm>
            <a:off x="203200" y="136525"/>
            <a:ext cx="11684000" cy="544513"/>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3B8A9AC8-549E-40FA-B9B9-BB9BC7754B79}"/>
              </a:ext>
            </a:extLst>
          </p:cNvPr>
          <p:cNvSpPr>
            <a:spLocks noGrp="1"/>
          </p:cNvSpPr>
          <p:nvPr>
            <p:ph idx="1"/>
          </p:nvPr>
        </p:nvSpPr>
        <p:spPr>
          <a:xfrm>
            <a:off x="188686" y="681038"/>
            <a:ext cx="11800114" cy="5811836"/>
          </a:xfrm>
          <a:solidFill>
            <a:schemeClr val="bg1">
              <a:lumMod val="85000"/>
            </a:schemeClr>
          </a:solidFill>
        </p:spPr>
        <p:txBody>
          <a:bodyPr>
            <a:normAutofit fontScale="92500" lnSpcReduction="20000"/>
          </a:bodyPr>
          <a:lstStyle/>
          <a:p>
            <a:pPr marL="0" indent="0" algn="just">
              <a:lnSpc>
                <a:spcPct val="110000"/>
              </a:lnSpc>
              <a:buNone/>
            </a:pPr>
            <a:r>
              <a:rPr lang="el-GR" sz="2400" b="1" dirty="0">
                <a:latin typeface="CF Asty Pro" pitchFamily="50" charset="0"/>
              </a:rPr>
              <a:t>ΚΠολΔ 977: Σειρά κατάταξης προνομιούχων και μη</a:t>
            </a:r>
          </a:p>
          <a:p>
            <a:pPr marL="0" indent="0" algn="just">
              <a:lnSpc>
                <a:spcPct val="110000"/>
              </a:lnSpc>
              <a:buNone/>
            </a:pPr>
            <a:endParaRPr lang="el-GR" sz="2400" dirty="0">
              <a:latin typeface="CF Asty Pro" pitchFamily="50" charset="0"/>
            </a:endParaRPr>
          </a:p>
          <a:p>
            <a:pPr marL="0" indent="0" algn="just">
              <a:lnSpc>
                <a:spcPct val="110000"/>
              </a:lnSpc>
              <a:buNone/>
            </a:pPr>
            <a:r>
              <a:rPr lang="el-GR" sz="2400" dirty="0">
                <a:latin typeface="CF Asty Pro" pitchFamily="50" charset="0"/>
              </a:rPr>
              <a:t>Με το τελευταίο εδάφιο της παρ. 3 του άρθρου 977 ορίζεται ότι </a:t>
            </a:r>
            <a:r>
              <a:rPr lang="el-GR" sz="2400" i="1" dirty="0">
                <a:latin typeface="CF Asty Pro" pitchFamily="50" charset="0"/>
              </a:rPr>
              <a:t>«Εάν υπάρχουν και </a:t>
            </a:r>
            <a:r>
              <a:rPr lang="el-GR" sz="2400" i="1" dirty="0" err="1">
                <a:latin typeface="CF Asty Pro" pitchFamily="50" charset="0"/>
              </a:rPr>
              <a:t>εγχειρόγραφοι</a:t>
            </a:r>
            <a:r>
              <a:rPr lang="el-GR" sz="2400" i="1" dirty="0">
                <a:latin typeface="CF Asty Pro" pitchFamily="50" charset="0"/>
              </a:rPr>
              <a:t> δανειστές οι προνομιούχες απαιτήσεις των άρθρων 975 και 976 δεν συμμετέχουν στο δέκα τοις εκατό (10%) ακόμη και εάν δεν ικανοποιήθηκε η απαίτησή τους»</a:t>
            </a:r>
            <a:r>
              <a:rPr lang="el-GR" sz="2400" dirty="0">
                <a:latin typeface="CF Asty Pro" pitchFamily="50" charset="0"/>
              </a:rPr>
              <a:t>.</a:t>
            </a:r>
          </a:p>
          <a:p>
            <a:pPr marL="0" indent="0" algn="just">
              <a:lnSpc>
                <a:spcPct val="110000"/>
              </a:lnSpc>
              <a:buNone/>
            </a:pPr>
            <a:endParaRPr lang="el-GR" sz="2400" dirty="0">
              <a:latin typeface="CF Asty Pro" pitchFamily="50" charset="0"/>
            </a:endParaRPr>
          </a:p>
          <a:p>
            <a:pPr marL="0" indent="0" algn="just">
              <a:lnSpc>
                <a:spcPct val="110000"/>
              </a:lnSpc>
              <a:buNone/>
            </a:pPr>
            <a:r>
              <a:rPr lang="el-GR" sz="2400" i="1" dirty="0">
                <a:latin typeface="CF Asty Pro" pitchFamily="50" charset="0"/>
              </a:rPr>
              <a:t>Επιχειρείται να λυθεί το έντονα αμφισβητούμενο ζήτημα της </a:t>
            </a:r>
            <a:r>
              <a:rPr lang="el-GR" sz="2400" b="1" i="1" dirty="0">
                <a:latin typeface="CF Asty Pro" pitchFamily="50" charset="0"/>
              </a:rPr>
              <a:t>συμμετοχής γενικών προνομιούχων και ειδικών προνομιούχων δανειστών στο τμήμα του </a:t>
            </a:r>
            <a:r>
              <a:rPr lang="el-GR" sz="2400" b="1" i="1" dirty="0" err="1">
                <a:latin typeface="CF Asty Pro" pitchFamily="50" charset="0"/>
              </a:rPr>
              <a:t>πλειστηριάσματος</a:t>
            </a:r>
            <a:r>
              <a:rPr lang="el-GR" sz="2400" b="1" i="1" dirty="0">
                <a:latin typeface="CF Asty Pro" pitchFamily="50" charset="0"/>
              </a:rPr>
              <a:t> που προορίζεται για τους </a:t>
            </a:r>
            <a:r>
              <a:rPr lang="el-GR" sz="2400" b="1" i="1" dirty="0" err="1">
                <a:latin typeface="CF Asty Pro" pitchFamily="50" charset="0"/>
              </a:rPr>
              <a:t>εγχειρόγραφους</a:t>
            </a:r>
            <a:r>
              <a:rPr lang="el-GR" sz="2400" b="1" i="1" dirty="0">
                <a:latin typeface="CF Asty Pro" pitchFamily="50" charset="0"/>
              </a:rPr>
              <a:t>.</a:t>
            </a:r>
            <a:r>
              <a:rPr lang="el-GR" sz="2400" i="1" dirty="0">
                <a:latin typeface="CF Asty Pro" pitchFamily="50" charset="0"/>
              </a:rPr>
              <a:t> Η λύση που υιοθετείται ευνοεί τους </a:t>
            </a:r>
            <a:r>
              <a:rPr lang="el-GR" sz="2400" i="1" dirty="0" err="1">
                <a:latin typeface="CF Asty Pro" pitchFamily="50" charset="0"/>
              </a:rPr>
              <a:t>εγχειρόγραφους</a:t>
            </a:r>
            <a:r>
              <a:rPr lang="el-GR" sz="2400" i="1" dirty="0">
                <a:latin typeface="CF Asty Pro" pitchFamily="50" charset="0"/>
              </a:rPr>
              <a:t> πιστωτές, καθώς απαλλάσσονται από την παρουσία των «περισσευμάτων» των προνομιούχων που δεν κατετάγησαν. </a:t>
            </a:r>
          </a:p>
          <a:p>
            <a:pPr marL="0" indent="0" algn="just">
              <a:lnSpc>
                <a:spcPct val="110000"/>
              </a:lnSpc>
              <a:buNone/>
            </a:pPr>
            <a:endParaRPr lang="el-GR" sz="2400" i="1" dirty="0">
              <a:latin typeface="CF Asty Pro" pitchFamily="50" charset="0"/>
            </a:endParaRPr>
          </a:p>
          <a:p>
            <a:pPr marL="0" indent="0" algn="just">
              <a:lnSpc>
                <a:spcPct val="110000"/>
              </a:lnSpc>
              <a:buNone/>
            </a:pPr>
            <a:r>
              <a:rPr lang="el-GR" sz="2400" i="1" dirty="0">
                <a:latin typeface="CF Asty Pro" pitchFamily="50" charset="0"/>
              </a:rPr>
              <a:t>Με την ρύθμιση αυτή μάλλον μένουν ακόμη αδιευκρίνιστα ζητήματα. Παρ’ όλα αυτά κρίνεται ότι κινείται προς την σωστή κατεύθυνση</a:t>
            </a:r>
          </a:p>
          <a:p>
            <a:pPr marL="0" indent="0" algn="just">
              <a:lnSpc>
                <a:spcPct val="110000"/>
              </a:lnSpc>
              <a:buNone/>
            </a:pPr>
            <a:endParaRPr lang="el-GR" sz="2400" i="1" dirty="0">
              <a:latin typeface="CF Asty Pro" pitchFamily="50" charset="0"/>
            </a:endParaRPr>
          </a:p>
          <a:p>
            <a:pPr marL="0" indent="0" algn="just">
              <a:lnSpc>
                <a:spcPct val="110000"/>
              </a:lnSpc>
              <a:buNone/>
            </a:pPr>
            <a:r>
              <a:rPr lang="el-GR" sz="2400" i="1" u="sng" dirty="0">
                <a:latin typeface="CF Asty Pro" pitchFamily="50" charset="0"/>
              </a:rPr>
              <a:t>Εφαρμογή επί πλειστηριασμών που διενεργούνται μετά την 1.1.2022.</a:t>
            </a:r>
          </a:p>
          <a:p>
            <a:pPr marL="0" indent="0" algn="just">
              <a:buNone/>
            </a:pPr>
            <a:endParaRPr lang="el-GR" i="1" dirty="0">
              <a:latin typeface="Century Gothic" panose="020B0502020202020204" pitchFamily="34" charset="0"/>
            </a:endParaRPr>
          </a:p>
          <a:p>
            <a:pPr marL="0" indent="0">
              <a:buNone/>
            </a:pPr>
            <a:endParaRPr lang="el-GR" dirty="0"/>
          </a:p>
        </p:txBody>
      </p:sp>
      <p:sp>
        <p:nvSpPr>
          <p:cNvPr id="4" name="Footer Placeholder 3">
            <a:extLst>
              <a:ext uri="{FF2B5EF4-FFF2-40B4-BE49-F238E27FC236}">
                <a16:creationId xmlns:a16="http://schemas.microsoft.com/office/drawing/2014/main" id="{4902CCEA-10BD-4C9F-A6C5-5AFA9C227F60}"/>
              </a:ext>
            </a:extLst>
          </p:cNvPr>
          <p:cNvSpPr>
            <a:spLocks noGrp="1"/>
          </p:cNvSpPr>
          <p:nvPr>
            <p:ph type="ftr" sz="quarter" idx="11"/>
          </p:nvPr>
        </p:nvSpPr>
        <p:spPr>
          <a:xfrm>
            <a:off x="4038600" y="6675756"/>
            <a:ext cx="4114800" cy="45719"/>
          </a:xfrm>
        </p:spPr>
        <p:txBody>
          <a:bodyPr/>
          <a:lstStyle/>
          <a:p>
            <a:r>
              <a:rPr lang="el-GR" dirty="0"/>
              <a:t>    </a:t>
            </a:r>
          </a:p>
          <a:p>
            <a:endParaRPr lang="el-GR" dirty="0"/>
          </a:p>
        </p:txBody>
      </p:sp>
    </p:spTree>
    <p:extLst>
      <p:ext uri="{BB962C8B-B14F-4D97-AF65-F5344CB8AC3E}">
        <p14:creationId xmlns:p14="http://schemas.microsoft.com/office/powerpoint/2010/main" val="111723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9F6-4FE6-4A0B-BA44-24D8915A417D}"/>
              </a:ext>
            </a:extLst>
          </p:cNvPr>
          <p:cNvSpPr>
            <a:spLocks noGrp="1"/>
          </p:cNvSpPr>
          <p:nvPr>
            <p:ph type="title"/>
          </p:nvPr>
        </p:nvSpPr>
        <p:spPr>
          <a:xfrm>
            <a:off x="232229" y="255361"/>
            <a:ext cx="11771085" cy="494846"/>
          </a:xfrm>
          <a:solidFill>
            <a:schemeClr val="tx2">
              <a:lumMod val="40000"/>
              <a:lumOff val="60000"/>
            </a:schemeClr>
          </a:solidFill>
        </p:spPr>
        <p:txBody>
          <a:bodyPr>
            <a:normAutofit/>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CCB9DDF0-59E4-4129-9614-0F5E1610C9C6}"/>
              </a:ext>
            </a:extLst>
          </p:cNvPr>
          <p:cNvSpPr>
            <a:spLocks noGrp="1"/>
          </p:cNvSpPr>
          <p:nvPr>
            <p:ph idx="1"/>
          </p:nvPr>
        </p:nvSpPr>
        <p:spPr>
          <a:xfrm>
            <a:off x="232229" y="750207"/>
            <a:ext cx="11771085" cy="5852432"/>
          </a:xfrm>
          <a:solidFill>
            <a:schemeClr val="bg1">
              <a:lumMod val="85000"/>
            </a:schemeClr>
          </a:solidFill>
        </p:spPr>
        <p:txBody>
          <a:bodyPr>
            <a:normAutofit fontScale="55000" lnSpcReduction="20000"/>
          </a:bodyPr>
          <a:lstStyle/>
          <a:p>
            <a:pPr marL="0" indent="0" algn="just">
              <a:buNone/>
            </a:pPr>
            <a:r>
              <a:rPr lang="el-GR" sz="3800" b="1" dirty="0">
                <a:latin typeface="Century Gothic" panose="020B0502020202020204" pitchFamily="34" charset="0"/>
              </a:rPr>
              <a:t>Ζ.6. Λοιπές αλλαγές στις διατάξεις περί Αναγκαστικής Εκτέλεσης</a:t>
            </a:r>
          </a:p>
          <a:p>
            <a:pPr marL="0" indent="0" algn="just">
              <a:buNone/>
            </a:pPr>
            <a:endParaRPr lang="el-GR" sz="3800" b="1" dirty="0">
              <a:latin typeface="Century Gothic" panose="020B0502020202020204" pitchFamily="34" charset="0"/>
            </a:endParaRPr>
          </a:p>
          <a:p>
            <a:pPr marL="0" indent="0" algn="just">
              <a:buNone/>
            </a:pPr>
            <a:r>
              <a:rPr lang="el-GR" sz="3800" b="1" dirty="0">
                <a:latin typeface="Century Gothic" panose="020B0502020202020204" pitchFamily="34" charset="0"/>
              </a:rPr>
              <a:t>1. </a:t>
            </a:r>
            <a:r>
              <a:rPr lang="el-GR" sz="3800" dirty="0">
                <a:latin typeface="Century Gothic" panose="020B0502020202020204" pitchFamily="34" charset="0"/>
              </a:rPr>
              <a:t>Κατά το (νέο) </a:t>
            </a:r>
            <a:r>
              <a:rPr lang="el-GR" sz="3800" b="1" dirty="0">
                <a:latin typeface="Century Gothic" panose="020B0502020202020204" pitchFamily="34" charset="0"/>
              </a:rPr>
              <a:t>άρθρο 936 παρ. 2 </a:t>
            </a:r>
            <a:r>
              <a:rPr lang="el-GR" sz="3800" b="1" dirty="0" err="1">
                <a:latin typeface="Century Gothic" panose="020B0502020202020204" pitchFamily="34" charset="0"/>
              </a:rPr>
              <a:t>εδ</a:t>
            </a:r>
            <a:r>
              <a:rPr lang="el-GR" sz="3800" b="1" dirty="0">
                <a:latin typeface="Century Gothic" panose="020B0502020202020204" pitchFamily="34" charset="0"/>
              </a:rPr>
              <a:t>. γ΄ ΚΠολΔ </a:t>
            </a:r>
            <a:r>
              <a:rPr lang="el-GR" sz="3800" i="1" dirty="0">
                <a:latin typeface="Century Gothic" panose="020B0502020202020204" pitchFamily="34" charset="0"/>
              </a:rPr>
              <a:t>«Στην ανακοπή μπορεί να σωρευτεί και αίτημα απόδοσης του πράγματος»</a:t>
            </a:r>
            <a:r>
              <a:rPr lang="el-GR" sz="3800" dirty="0">
                <a:latin typeface="Century Gothic" panose="020B0502020202020204" pitchFamily="34" charset="0"/>
              </a:rPr>
              <a:t>.</a:t>
            </a:r>
          </a:p>
          <a:p>
            <a:pPr marL="0" indent="0" algn="just">
              <a:buNone/>
            </a:pPr>
            <a:r>
              <a:rPr lang="el-GR" sz="3800" i="1" dirty="0">
                <a:latin typeface="Century Gothic" panose="020B0502020202020204" pitchFamily="34" charset="0"/>
              </a:rPr>
              <a:t>Επειδή το αίτημα για απόδοση του πράγματος κανονικά θα υπαγόταν στην τακτική διαδικασία (και όχι σε εκείνη των περιουσιακών διαφορών με την οποία δικάζεται η ανακοπή) και επομένως θα ήταν αδύνατη η σώρευση αιτήσεων δικαστικής προστασίας που υπάγονται σε διαφορετικές διαδικασίες, η ρύθμιση είναι αναγκαία</a:t>
            </a:r>
            <a:r>
              <a:rPr lang="el-GR" sz="3800" dirty="0">
                <a:latin typeface="Century Gothic" panose="020B0502020202020204" pitchFamily="34" charset="0"/>
              </a:rPr>
              <a:t>. </a:t>
            </a:r>
            <a:r>
              <a:rPr lang="el-GR" sz="3800" i="1" u="sng" dirty="0">
                <a:latin typeface="Century Gothic" panose="020B0502020202020204" pitchFamily="34" charset="0"/>
              </a:rPr>
              <a:t>Εφαρμογή επί ανακοπών που ασκούνται μετά την 1.1.2022 (καλύτερα «κατατίθενται»)</a:t>
            </a:r>
          </a:p>
          <a:p>
            <a:pPr marL="0" indent="0" algn="just">
              <a:buNone/>
            </a:pPr>
            <a:endParaRPr lang="el-GR" sz="3800" dirty="0">
              <a:latin typeface="Century Gothic" panose="020B0502020202020204" pitchFamily="34" charset="0"/>
            </a:endParaRPr>
          </a:p>
          <a:p>
            <a:pPr marL="0" indent="0" algn="just">
              <a:buNone/>
            </a:pPr>
            <a:r>
              <a:rPr lang="el-GR" sz="3800" b="1" dirty="0">
                <a:latin typeface="Century Gothic" panose="020B0502020202020204" pitchFamily="34" charset="0"/>
              </a:rPr>
              <a:t>2. ΚΠολΔ 953 παρ. 3: </a:t>
            </a:r>
            <a:r>
              <a:rPr lang="el-GR" sz="3800" dirty="0">
                <a:latin typeface="Century Gothic" panose="020B0502020202020204" pitchFamily="34" charset="0"/>
              </a:rPr>
              <a:t>Εξαίρεση από την κατάσχεση (λογοτεχνικών κλπ.) βιβλίων σε περίπτωση κατάσχεσης (παράδοση σε πολιτιστικούς οργανισμούς κλπ.)</a:t>
            </a:r>
          </a:p>
          <a:p>
            <a:pPr marL="0" indent="0" algn="just">
              <a:buNone/>
            </a:pPr>
            <a:r>
              <a:rPr lang="el-GR" sz="3800" i="1" dirty="0">
                <a:latin typeface="Century Gothic" panose="020B0502020202020204" pitchFamily="34" charset="0"/>
              </a:rPr>
              <a:t>Επιχειρείται να διορθωθούν αστοχίες, όπως αυτή που αναδείχθηκε πρόσφατα στην περίπτωση γνωστού εκδοτικού οίκου. </a:t>
            </a:r>
            <a:r>
              <a:rPr lang="el-GR" sz="3800" i="1" u="sng" dirty="0">
                <a:latin typeface="Century Gothic" panose="020B0502020202020204" pitchFamily="34" charset="0"/>
              </a:rPr>
              <a:t>Εφαρμογή επί κατασχέσεων που θα επιβληθούν μετά την 1.1.2022.</a:t>
            </a:r>
          </a:p>
          <a:p>
            <a:pPr marL="0" indent="0" algn="just">
              <a:buNone/>
            </a:pPr>
            <a:endParaRPr lang="el-GR" sz="3800" i="1" dirty="0">
              <a:latin typeface="Century Gothic" panose="020B0502020202020204" pitchFamily="34" charset="0"/>
            </a:endParaRPr>
          </a:p>
          <a:p>
            <a:pPr marL="0" indent="0" algn="just">
              <a:buNone/>
            </a:pPr>
            <a:r>
              <a:rPr lang="el-GR" sz="3800" b="1" dirty="0">
                <a:latin typeface="Century Gothic" panose="020B0502020202020204" pitchFamily="34" charset="0"/>
              </a:rPr>
              <a:t>3. ΚΠολΔ 962: </a:t>
            </a:r>
            <a:r>
              <a:rPr lang="el-GR" sz="3800" dirty="0">
                <a:latin typeface="Century Gothic" panose="020B0502020202020204" pitchFamily="34" charset="0"/>
              </a:rPr>
              <a:t>«Τα υποκείμενα σε φθορά ευπαθή προϊόντα, πλειστηριάζονται οποιαδήποτε μέρα, και η κατά την παρ. 6 του άρθρου 959 ανάρτηση στα ηλεκτρονικά συστήματα μπορεί να διενεργείται και αυθημερόν, πριν την έναρξη του πλειστηριασμού, η δε κατά την παρ. 1 του άρθρου 965 εγγυοδοσία δύναται να κατατεθεί και σε μετρητά». </a:t>
            </a:r>
            <a:r>
              <a:rPr lang="el-GR" sz="3800" i="1" u="sng" dirty="0">
                <a:latin typeface="Century Gothic" panose="020B0502020202020204" pitchFamily="34" charset="0"/>
              </a:rPr>
              <a:t>Εφαρμογή επί πλειστηριασμών που προσδιοριστούν μετά την 1.1.2022. </a:t>
            </a:r>
          </a:p>
          <a:p>
            <a:pPr marL="0" indent="0" algn="just">
              <a:buNone/>
            </a:pPr>
            <a:endParaRPr lang="el-GR" sz="36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63BBFC25-C1E7-4777-A878-9F670406BE76}"/>
              </a:ext>
            </a:extLst>
          </p:cNvPr>
          <p:cNvSpPr>
            <a:spLocks noGrp="1"/>
          </p:cNvSpPr>
          <p:nvPr>
            <p:ph type="ftr" sz="quarter" idx="11"/>
          </p:nvPr>
        </p:nvSpPr>
        <p:spPr>
          <a:xfrm>
            <a:off x="4038600" y="6662057"/>
            <a:ext cx="4114800" cy="59418"/>
          </a:xfrm>
        </p:spPr>
        <p:txBody>
          <a:bodyPr/>
          <a:lstStyle/>
          <a:p>
            <a:r>
              <a:rPr lang="el-GR" dirty="0"/>
              <a:t> </a:t>
            </a:r>
          </a:p>
        </p:txBody>
      </p:sp>
    </p:spTree>
    <p:extLst>
      <p:ext uri="{BB962C8B-B14F-4D97-AF65-F5344CB8AC3E}">
        <p14:creationId xmlns:p14="http://schemas.microsoft.com/office/powerpoint/2010/main" val="212632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F5FE-9C0A-42E3-A851-7D7CEC00B4C3}"/>
              </a:ext>
            </a:extLst>
          </p:cNvPr>
          <p:cNvSpPr>
            <a:spLocks noGrp="1"/>
          </p:cNvSpPr>
          <p:nvPr>
            <p:ph type="title"/>
          </p:nvPr>
        </p:nvSpPr>
        <p:spPr>
          <a:xfrm>
            <a:off x="188687" y="136525"/>
            <a:ext cx="11771084" cy="487589"/>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7505C63A-AF76-4698-8826-2459504B33B8}"/>
              </a:ext>
            </a:extLst>
          </p:cNvPr>
          <p:cNvSpPr>
            <a:spLocks noGrp="1"/>
          </p:cNvSpPr>
          <p:nvPr>
            <p:ph idx="1"/>
          </p:nvPr>
        </p:nvSpPr>
        <p:spPr>
          <a:xfrm>
            <a:off x="188687" y="624114"/>
            <a:ext cx="11771084" cy="6097361"/>
          </a:xfrm>
          <a:solidFill>
            <a:schemeClr val="bg1">
              <a:lumMod val="85000"/>
            </a:schemeClr>
          </a:solidFill>
        </p:spPr>
        <p:txBody>
          <a:bodyPr>
            <a:noAutofit/>
          </a:bodyPr>
          <a:lstStyle/>
          <a:p>
            <a:pPr marL="0" indent="0" algn="just">
              <a:lnSpc>
                <a:spcPct val="120000"/>
              </a:lnSpc>
              <a:buNone/>
            </a:pPr>
            <a:r>
              <a:rPr lang="el-GR" sz="1900" b="1" dirty="0">
                <a:latin typeface="CF Asty Pro" pitchFamily="50" charset="0"/>
              </a:rPr>
              <a:t>(Λοιπές αλλαγές στις διατάξεις περί Αναγκαστικής Εκτέλεσης)</a:t>
            </a:r>
          </a:p>
          <a:p>
            <a:pPr marL="0" indent="0" algn="just">
              <a:lnSpc>
                <a:spcPct val="120000"/>
              </a:lnSpc>
              <a:buNone/>
            </a:pPr>
            <a:r>
              <a:rPr lang="el-GR" sz="1900" b="1" dirty="0">
                <a:latin typeface="CF Asty Pro" pitchFamily="50" charset="0"/>
              </a:rPr>
              <a:t>4. ΚΠολΔ 972: </a:t>
            </a:r>
            <a:r>
              <a:rPr lang="el-GR" sz="1900" dirty="0">
                <a:latin typeface="CF Asty Pro" pitchFamily="50" charset="0"/>
              </a:rPr>
              <a:t>Καθίσταται υποχρεωτική η υπογραφή της αναγγελίας στον πλειστηριασμό από δικηγόρο. Προηγουμένως, τούτο ήταν δυνητικό. </a:t>
            </a:r>
            <a:r>
              <a:rPr lang="el-GR" sz="1900" i="1" u="sng" dirty="0">
                <a:latin typeface="CF Asty Pro" pitchFamily="50" charset="0"/>
              </a:rPr>
              <a:t>Εφαρμογή επί πλειστηριασμών που προσδιοριστούν μετά την 1.1.2022.</a:t>
            </a:r>
          </a:p>
          <a:p>
            <a:pPr marL="0" indent="0" algn="just">
              <a:lnSpc>
                <a:spcPct val="120000"/>
              </a:lnSpc>
              <a:buNone/>
            </a:pPr>
            <a:r>
              <a:rPr lang="el-GR" sz="1900" i="1" dirty="0">
                <a:latin typeface="CF Asty Pro" pitchFamily="50" charset="0"/>
              </a:rPr>
              <a:t>Με τον τρόπο αυτό – πέραν άλλων πλεονεκτημάτων – σχεδόν αποκλείονται προβλήματα αναφορικά με τις αναγκαίες επιδόσεις στο πλαίσιο της διαδικασίας της εκτέλεσης (δεν ενδιαφέρει η υπαρκτή και γνωστή διαμονή στην Ελλάδα του αναγγελλόμενου δανειστή).</a:t>
            </a:r>
          </a:p>
          <a:p>
            <a:pPr marL="0" indent="0" algn="just">
              <a:lnSpc>
                <a:spcPct val="120000"/>
              </a:lnSpc>
              <a:buNone/>
            </a:pPr>
            <a:r>
              <a:rPr lang="el-GR" sz="1900" b="1" dirty="0">
                <a:latin typeface="CF Asty Pro" pitchFamily="50" charset="0"/>
              </a:rPr>
              <a:t>5. ΚΠολΔ 973: </a:t>
            </a:r>
            <a:r>
              <a:rPr lang="el-GR" sz="1900" dirty="0">
                <a:latin typeface="CF Asty Pro" pitchFamily="50" charset="0"/>
              </a:rPr>
              <a:t>Ρητώς ορίζεται ότι η ανακοπή κατά της δήλωσης συνέχισης (που διατηρεί την ίδια προθεσμία και αρμοδιότητα-διαδικασία) δεν υπόκειται όχι μόνο σε ένδικα μέσα, αλλά ούτε και σε αίτηση ανάκλησης (των άρθρων 696-697 ΚΠολΔ). </a:t>
            </a:r>
            <a:r>
              <a:rPr lang="el-GR" sz="1900" i="1" u="sng" dirty="0">
                <a:latin typeface="CF Asty Pro" pitchFamily="50" charset="0"/>
              </a:rPr>
              <a:t>Εφαρμογή και επί εκκρεμών υποθέσεων. </a:t>
            </a:r>
          </a:p>
          <a:p>
            <a:pPr marL="0" indent="0" algn="just">
              <a:lnSpc>
                <a:spcPct val="120000"/>
              </a:lnSpc>
              <a:buNone/>
            </a:pPr>
            <a:r>
              <a:rPr lang="el-GR" sz="1900" i="1" dirty="0">
                <a:latin typeface="CF Asty Pro" pitchFamily="50" charset="0"/>
              </a:rPr>
              <a:t>Επιλύεται η διχογνωμία που υπήρχε λόγω της φύσης της αίτησης αυτής ως μη γνήσιας αίτησης ασφαλιστικών μέτρων</a:t>
            </a:r>
          </a:p>
          <a:p>
            <a:pPr marL="0" indent="0" algn="just">
              <a:lnSpc>
                <a:spcPct val="120000"/>
              </a:lnSpc>
              <a:buNone/>
            </a:pPr>
            <a:r>
              <a:rPr lang="el-GR" sz="1900" b="1" dirty="0">
                <a:latin typeface="CF Asty Pro" pitchFamily="50" charset="0"/>
              </a:rPr>
              <a:t>6. ΚΠολΔ 979: </a:t>
            </a:r>
            <a:r>
              <a:rPr lang="el-GR" sz="1900" dirty="0">
                <a:latin typeface="CF Asty Pro" pitchFamily="50" charset="0"/>
              </a:rPr>
              <a:t>Με δεύτερο εδάφιο στην παρ. 1 του άρθρου αυτού ορίζεται ρητώς ότι ο υπάλληλος του πλειστηριασμού οφείλει την επόμενη ημέρα της πρόσκλησης να επιδείξει ή και να χορηγήσει στα ως άνω πρόσωπα τον πίνακα και τα σχετικά έγγραφα. Επιλύονται σχετικά πρακτικά προβλήματα που είχαν παρατηρηθεί. </a:t>
            </a:r>
            <a:r>
              <a:rPr lang="el-GR" sz="1900" i="1" u="sng" dirty="0">
                <a:latin typeface="CF Asty Pro" pitchFamily="50" charset="0"/>
              </a:rPr>
              <a:t>Εφαρμογή από 1.1.2022.</a:t>
            </a:r>
          </a:p>
        </p:txBody>
      </p:sp>
      <p:sp>
        <p:nvSpPr>
          <p:cNvPr id="4" name="Footer Placeholder 3">
            <a:extLst>
              <a:ext uri="{FF2B5EF4-FFF2-40B4-BE49-F238E27FC236}">
                <a16:creationId xmlns:a16="http://schemas.microsoft.com/office/drawing/2014/main" id="{A9C4C9D7-E522-454F-9B73-FE4B77B2CEA5}"/>
              </a:ext>
            </a:extLst>
          </p:cNvPr>
          <p:cNvSpPr>
            <a:spLocks noGrp="1"/>
          </p:cNvSpPr>
          <p:nvPr>
            <p:ph type="ftr" sz="quarter" idx="11"/>
          </p:nvPr>
        </p:nvSpPr>
        <p:spPr>
          <a:xfrm flipV="1">
            <a:off x="4038600" y="6721475"/>
            <a:ext cx="4114800" cy="136525"/>
          </a:xfrm>
        </p:spPr>
        <p:txBody>
          <a:bodyPr/>
          <a:lstStyle/>
          <a:p>
            <a:r>
              <a:rPr lang="el-GR" dirty="0"/>
              <a:t>  </a:t>
            </a:r>
          </a:p>
        </p:txBody>
      </p:sp>
    </p:spTree>
    <p:extLst>
      <p:ext uri="{BB962C8B-B14F-4D97-AF65-F5344CB8AC3E}">
        <p14:creationId xmlns:p14="http://schemas.microsoft.com/office/powerpoint/2010/main" val="223141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0445-61F6-466E-9F59-6B71C724779B}"/>
              </a:ext>
            </a:extLst>
          </p:cNvPr>
          <p:cNvSpPr>
            <a:spLocks noGrp="1"/>
          </p:cNvSpPr>
          <p:nvPr>
            <p:ph type="title"/>
          </p:nvPr>
        </p:nvSpPr>
        <p:spPr>
          <a:xfrm>
            <a:off x="290286" y="136525"/>
            <a:ext cx="11611428" cy="544513"/>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3B926395-9512-4965-AAE0-561DB59FEFB0}"/>
              </a:ext>
            </a:extLst>
          </p:cNvPr>
          <p:cNvSpPr>
            <a:spLocks noGrp="1"/>
          </p:cNvSpPr>
          <p:nvPr>
            <p:ph idx="1"/>
          </p:nvPr>
        </p:nvSpPr>
        <p:spPr>
          <a:xfrm>
            <a:off x="217714" y="681037"/>
            <a:ext cx="11684000" cy="6040437"/>
          </a:xfrm>
          <a:solidFill>
            <a:schemeClr val="bg1">
              <a:lumMod val="85000"/>
            </a:schemeClr>
          </a:solidFill>
        </p:spPr>
        <p:txBody>
          <a:bodyPr>
            <a:normAutofit fontScale="40000" lnSpcReduction="20000"/>
          </a:bodyPr>
          <a:lstStyle/>
          <a:p>
            <a:pPr marL="0" indent="0" algn="just">
              <a:lnSpc>
                <a:spcPct val="120000"/>
              </a:lnSpc>
              <a:buNone/>
            </a:pPr>
            <a:r>
              <a:rPr lang="el-GR" sz="4600" b="1" dirty="0">
                <a:latin typeface="CF Asty Pro" pitchFamily="50" charset="0"/>
              </a:rPr>
              <a:t>7. ΚΠολΔ 982-985: (α) 982: </a:t>
            </a:r>
            <a:r>
              <a:rPr lang="el-GR" sz="4600" dirty="0">
                <a:latin typeface="CF Asty Pro" pitchFamily="50" charset="0"/>
              </a:rPr>
              <a:t>Ρητή εξαίρεση από την κατάσχεση όσων κηρύσσονται ακατάσχετα με ειδικούς νόμους (με το Ν. 4855/2021)</a:t>
            </a:r>
            <a:r>
              <a:rPr lang="el-GR" sz="4600" b="1" dirty="0">
                <a:latin typeface="CF Asty Pro" pitchFamily="50" charset="0"/>
              </a:rPr>
              <a:t> (β) 985: </a:t>
            </a:r>
            <a:r>
              <a:rPr lang="el-GR" sz="4600" dirty="0">
                <a:latin typeface="CF Asty Pro" pitchFamily="50" charset="0"/>
              </a:rPr>
              <a:t>Δυνατότητα για ηλεκτρονική υποβολή της δήλωσης τρίτου και σύνταξης αντίστοιχα ηλεκτρονικά της αντίστοιχης έκθεσης. </a:t>
            </a:r>
            <a:r>
              <a:rPr lang="el-GR" sz="4600" i="1" u="sng" dirty="0">
                <a:latin typeface="CF Asty Pro" pitchFamily="50" charset="0"/>
              </a:rPr>
              <a:t>Για το άρθρο 985, εφαρμογή από 1.1.2022.</a:t>
            </a:r>
            <a:endParaRPr lang="el-GR" sz="4600" dirty="0">
              <a:latin typeface="CF Asty Pro" pitchFamily="50" charset="0"/>
            </a:endParaRPr>
          </a:p>
          <a:p>
            <a:pPr marL="0" indent="0" algn="just">
              <a:lnSpc>
                <a:spcPct val="120000"/>
              </a:lnSpc>
              <a:buNone/>
            </a:pPr>
            <a:endParaRPr lang="el-GR" sz="4600" b="1" dirty="0">
              <a:latin typeface="CF Asty Pro" pitchFamily="50" charset="0"/>
            </a:endParaRPr>
          </a:p>
          <a:p>
            <a:pPr marL="0" indent="0" algn="just">
              <a:lnSpc>
                <a:spcPct val="120000"/>
              </a:lnSpc>
              <a:buNone/>
            </a:pPr>
            <a:r>
              <a:rPr lang="el-GR" sz="4600" b="1" dirty="0">
                <a:latin typeface="CF Asty Pro" pitchFamily="50" charset="0"/>
              </a:rPr>
              <a:t>8. ΚΠολΔ 986: </a:t>
            </a:r>
            <a:r>
              <a:rPr lang="el-GR" sz="4600" dirty="0">
                <a:latin typeface="CF Asty Pro" pitchFamily="50" charset="0"/>
              </a:rPr>
              <a:t>Ρητώς ορίζεται ότι η ανακοπή κατά της δήλωσης τρίτου εκδικάζεται κατά την διαδικασία των περιουσιακών διαφορών. </a:t>
            </a:r>
            <a:r>
              <a:rPr lang="el-GR" sz="4600" i="1" u="sng" dirty="0">
                <a:latin typeface="CF Asty Pro" pitchFamily="50" charset="0"/>
              </a:rPr>
              <a:t>Εφαρμογή επί ανακοπών που ασκηθούν (ή καλύτερα «κατατεθούν») από 1.1.2022 και επ’ αυτών που έχουν ασκηθεί με τις περιουσιακές διαφορές.</a:t>
            </a:r>
          </a:p>
          <a:p>
            <a:pPr marL="0" indent="0" algn="just">
              <a:lnSpc>
                <a:spcPct val="120000"/>
              </a:lnSpc>
              <a:buNone/>
            </a:pPr>
            <a:endParaRPr lang="el-GR" sz="4600" b="1" dirty="0">
              <a:latin typeface="CF Asty Pro" pitchFamily="50" charset="0"/>
            </a:endParaRPr>
          </a:p>
          <a:p>
            <a:pPr marL="0" indent="0" algn="just">
              <a:lnSpc>
                <a:spcPct val="120000"/>
              </a:lnSpc>
              <a:buNone/>
            </a:pPr>
            <a:r>
              <a:rPr lang="el-GR" sz="4600" b="1" dirty="0">
                <a:latin typeface="CF Asty Pro" pitchFamily="50" charset="0"/>
              </a:rPr>
              <a:t>9. ΚΠολΔ 998: Κατάργηση της δυνατότητας ελεύθερης εκποίησης προ του πλειστηριασμού (νεκρανάσταση μέχρι 30.6.2022 με το Ν/Σ):</a:t>
            </a:r>
          </a:p>
          <a:p>
            <a:pPr marL="0" indent="0" algn="just">
              <a:lnSpc>
                <a:spcPct val="120000"/>
              </a:lnSpc>
              <a:buNone/>
            </a:pPr>
            <a:endParaRPr lang="el-GR" sz="4600" b="1" dirty="0">
              <a:latin typeface="CF Asty Pro" pitchFamily="50" charset="0"/>
            </a:endParaRPr>
          </a:p>
          <a:p>
            <a:pPr marL="0" indent="0" algn="just">
              <a:lnSpc>
                <a:spcPct val="120000"/>
              </a:lnSpc>
              <a:buNone/>
            </a:pPr>
            <a:r>
              <a:rPr lang="el-GR" sz="4600" b="1" dirty="0">
                <a:latin typeface="CF Asty Pro" pitchFamily="50" charset="0"/>
              </a:rPr>
              <a:t>10. ΚΠολΔ 997: Καταγγελία μίσθωσης από τον υπερθεματιστή κατόπιν πλειστηριασμού:</a:t>
            </a:r>
          </a:p>
          <a:p>
            <a:pPr marL="0" indent="0" algn="just">
              <a:lnSpc>
                <a:spcPct val="120000"/>
              </a:lnSpc>
              <a:buNone/>
            </a:pPr>
            <a:r>
              <a:rPr lang="el-GR" sz="4600" dirty="0">
                <a:latin typeface="CF Asty Pro" pitchFamily="50" charset="0"/>
              </a:rPr>
              <a:t>(</a:t>
            </a:r>
            <a:r>
              <a:rPr lang="en-US" sz="4600" dirty="0" err="1">
                <a:latin typeface="CF Asty Pro" pitchFamily="50" charset="0"/>
              </a:rPr>
              <a:t>i</a:t>
            </a:r>
            <a:r>
              <a:rPr lang="en-US" sz="4600" dirty="0">
                <a:latin typeface="CF Asty Pro" pitchFamily="50" charset="0"/>
              </a:rPr>
              <a:t>)</a:t>
            </a:r>
            <a:r>
              <a:rPr lang="el-GR" sz="4600" dirty="0">
                <a:latin typeface="CF Asty Pro" pitchFamily="50" charset="0"/>
              </a:rPr>
              <a:t> Η προθεσμία καταγγελίας μίσθωσης που έχει συναφθεί μετά την κατάσχεση μπορεί να λάβει χώρα εντός 2 μηνών (αντί 1 μηνός που προβλέπεται σήμερα) από την μεταγραφή της περίληψης κατακυρωτικής έκθεσης.</a:t>
            </a:r>
          </a:p>
          <a:p>
            <a:pPr marL="0" indent="0" algn="just">
              <a:lnSpc>
                <a:spcPct val="120000"/>
              </a:lnSpc>
              <a:buNone/>
            </a:pPr>
            <a:r>
              <a:rPr lang="en-US" sz="4600" dirty="0">
                <a:latin typeface="CF Asty Pro" pitchFamily="50" charset="0"/>
              </a:rPr>
              <a:t>(ii) </a:t>
            </a:r>
            <a:r>
              <a:rPr lang="el-GR" sz="4600" dirty="0">
                <a:latin typeface="CF Asty Pro" pitchFamily="50" charset="0"/>
              </a:rPr>
              <a:t>Παρέχεται και ρητώς το δικαίωμα στον </a:t>
            </a:r>
            <a:r>
              <a:rPr lang="el-GR" sz="4600" dirty="0" err="1">
                <a:latin typeface="CF Asty Pro" pitchFamily="50" charset="0"/>
              </a:rPr>
              <a:t>κατασχόντα</a:t>
            </a:r>
            <a:r>
              <a:rPr lang="el-GR" sz="4600" dirty="0">
                <a:latin typeface="CF Asty Pro" pitchFamily="50" charset="0"/>
              </a:rPr>
              <a:t> να ζητήσει και να λάβει από τις αρμόδιες Δ.Ο.Υ. αντίγραφα των προ της κατασχέσεως μισθωτηρίων και από τις αρμόδιες πολεοδομίες τον φάκελο του ακινήτου.</a:t>
            </a:r>
          </a:p>
          <a:p>
            <a:pPr marL="0" indent="0" algn="just">
              <a:lnSpc>
                <a:spcPct val="120000"/>
              </a:lnSpc>
              <a:buNone/>
            </a:pPr>
            <a:r>
              <a:rPr lang="el-GR" sz="4600" i="1" u="sng" dirty="0">
                <a:latin typeface="CF Asty Pro" pitchFamily="50" charset="0"/>
              </a:rPr>
              <a:t>Εφαρμογή επί πλειστηριασμών που προσδιοριστούν μετά την 1.1.2022.</a:t>
            </a:r>
          </a:p>
          <a:p>
            <a:pPr marL="0" indent="0" algn="just">
              <a:lnSpc>
                <a:spcPct val="120000"/>
              </a:lnSpc>
              <a:buNone/>
            </a:pPr>
            <a:endParaRPr lang="el-GR" sz="4600" b="1" dirty="0">
              <a:latin typeface="CF Asty Pro" pitchFamily="50" charset="0"/>
            </a:endParaRPr>
          </a:p>
          <a:p>
            <a:pPr marL="0" indent="0" algn="just">
              <a:lnSpc>
                <a:spcPct val="120000"/>
              </a:lnSpc>
              <a:buNone/>
            </a:pPr>
            <a:endParaRPr lang="el-GR" sz="4200" i="1" u="sng" dirty="0">
              <a:latin typeface="CF Asty Pro" pitchFamily="50" charset="0"/>
            </a:endParaRPr>
          </a:p>
          <a:p>
            <a:endParaRPr lang="el-GR" dirty="0"/>
          </a:p>
        </p:txBody>
      </p:sp>
      <p:sp>
        <p:nvSpPr>
          <p:cNvPr id="4" name="Footer Placeholder 3">
            <a:extLst>
              <a:ext uri="{FF2B5EF4-FFF2-40B4-BE49-F238E27FC236}">
                <a16:creationId xmlns:a16="http://schemas.microsoft.com/office/drawing/2014/main" id="{0737B6C4-8E4D-42FF-9715-56D1AC119717}"/>
              </a:ext>
            </a:extLst>
          </p:cNvPr>
          <p:cNvSpPr>
            <a:spLocks noGrp="1"/>
          </p:cNvSpPr>
          <p:nvPr>
            <p:ph type="ftr" sz="quarter" idx="11"/>
          </p:nvPr>
        </p:nvSpPr>
        <p:spPr/>
        <p:txBody>
          <a:bodyPr/>
          <a:lstStyle/>
          <a:p>
            <a:r>
              <a:rPr lang="el-GR" dirty="0"/>
              <a:t>  </a:t>
            </a:r>
          </a:p>
          <a:p>
            <a:endParaRPr lang="el-GR" dirty="0"/>
          </a:p>
        </p:txBody>
      </p:sp>
    </p:spTree>
    <p:extLst>
      <p:ext uri="{BB962C8B-B14F-4D97-AF65-F5344CB8AC3E}">
        <p14:creationId xmlns:p14="http://schemas.microsoft.com/office/powerpoint/2010/main" val="4055808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A67C-35FE-4377-9732-BFD314154F88}"/>
              </a:ext>
            </a:extLst>
          </p:cNvPr>
          <p:cNvSpPr>
            <a:spLocks noGrp="1"/>
          </p:cNvSpPr>
          <p:nvPr>
            <p:ph type="title"/>
          </p:nvPr>
        </p:nvSpPr>
        <p:spPr>
          <a:xfrm>
            <a:off x="246743" y="136525"/>
            <a:ext cx="11524343" cy="544513"/>
          </a:xfrm>
          <a:solidFill>
            <a:schemeClr val="accent1">
              <a:lumMod val="40000"/>
              <a:lumOff val="60000"/>
            </a:schemeClr>
          </a:solidFill>
        </p:spPr>
        <p:txBody>
          <a:bodyPr/>
          <a:lstStyle/>
          <a:p>
            <a:r>
              <a:rPr kumimoji="0" lang="el-GR" sz="1500" b="0" i="0" u="none" strike="noStrike" kern="1200" cap="none" spc="0" normalizeH="0" baseline="0" noProof="0" dirty="0">
                <a:ln>
                  <a:noFill/>
                </a:ln>
                <a:solidFill>
                  <a:prstClr val="black"/>
                </a:solidFill>
                <a:effectLst/>
                <a:uLnTx/>
                <a:uFillTx/>
                <a:latin typeface="Calibri Light" panose="020F0302020204030204"/>
                <a:ea typeface="+mj-ea"/>
                <a:cs typeface="+mj-cs"/>
              </a:rPr>
              <a:t>(Αναγκαστική Εκτέλεση συνέχεια)</a:t>
            </a:r>
            <a:endParaRPr lang="el-GR" dirty="0"/>
          </a:p>
        </p:txBody>
      </p:sp>
      <p:sp>
        <p:nvSpPr>
          <p:cNvPr id="3" name="Content Placeholder 2">
            <a:extLst>
              <a:ext uri="{FF2B5EF4-FFF2-40B4-BE49-F238E27FC236}">
                <a16:creationId xmlns:a16="http://schemas.microsoft.com/office/drawing/2014/main" id="{04ECB566-AA7F-441F-AAA5-56CC50AE7565}"/>
              </a:ext>
            </a:extLst>
          </p:cNvPr>
          <p:cNvSpPr>
            <a:spLocks noGrp="1"/>
          </p:cNvSpPr>
          <p:nvPr>
            <p:ph idx="1"/>
          </p:nvPr>
        </p:nvSpPr>
        <p:spPr>
          <a:xfrm>
            <a:off x="246743" y="681038"/>
            <a:ext cx="11524343" cy="5811836"/>
          </a:xfrm>
          <a:solidFill>
            <a:schemeClr val="bg1">
              <a:lumMod val="85000"/>
            </a:schemeClr>
          </a:solidFill>
        </p:spPr>
        <p:txBody>
          <a:bodyPr>
            <a:normAutofit fontScale="47500" lnSpcReduction="20000"/>
          </a:bodyPr>
          <a:lstStyle/>
          <a:p>
            <a:pPr marL="0" indent="0" algn="just">
              <a:lnSpc>
                <a:spcPct val="120000"/>
              </a:lnSpc>
              <a:buNone/>
            </a:pPr>
            <a:r>
              <a:rPr lang="en-US" sz="4200" b="1" dirty="0">
                <a:latin typeface="CF Asty Pro" pitchFamily="50" charset="0"/>
              </a:rPr>
              <a:t>1</a:t>
            </a:r>
            <a:r>
              <a:rPr lang="el-GR" sz="4200" b="1" dirty="0">
                <a:latin typeface="CF Asty Pro" pitchFamily="50" charset="0"/>
              </a:rPr>
              <a:t>1</a:t>
            </a:r>
            <a:r>
              <a:rPr lang="en-US" sz="4200" b="1" dirty="0">
                <a:latin typeface="CF Asty Pro" pitchFamily="50" charset="0"/>
              </a:rPr>
              <a:t>. </a:t>
            </a:r>
            <a:r>
              <a:rPr lang="el-GR" sz="4200" b="1" dirty="0">
                <a:latin typeface="CF Asty Pro" pitchFamily="50" charset="0"/>
              </a:rPr>
              <a:t>ΚΠολΔ 1009: </a:t>
            </a:r>
            <a:r>
              <a:rPr lang="el-GR" sz="4200" dirty="0">
                <a:latin typeface="CF Asty Pro" pitchFamily="50" charset="0"/>
              </a:rPr>
              <a:t>Με την σημερινή διάταξη </a:t>
            </a:r>
            <a:r>
              <a:rPr lang="el-GR" sz="4200" i="1" dirty="0">
                <a:latin typeface="CF Asty Pro" pitchFamily="50" charset="0"/>
              </a:rPr>
              <a:t>«Αν το ακίνητο που πλειστηριάστηκε ήταν μισθωμένο για την άσκηση σε αυτό επιχείρησης, ο υπερθεματιστής έχει δικαίωμα να καταγγείλει τη μίσθωση, οπότε αυτή </a:t>
            </a:r>
            <a:r>
              <a:rPr lang="el-GR" sz="4200" i="1" dirty="0" err="1">
                <a:latin typeface="CF Asty Pro" pitchFamily="50" charset="0"/>
              </a:rPr>
              <a:t>λύεται</a:t>
            </a:r>
            <a:r>
              <a:rPr lang="el-GR" sz="4200" i="1" dirty="0">
                <a:latin typeface="CF Asty Pro" pitchFamily="50" charset="0"/>
              </a:rPr>
              <a:t> μετά την πάροδο δύο (2) μηνών από την καταγγελία. (…)»</a:t>
            </a:r>
            <a:r>
              <a:rPr lang="el-GR" sz="4200" dirty="0">
                <a:latin typeface="CF Asty Pro" pitchFamily="50" charset="0"/>
              </a:rPr>
              <a:t>. </a:t>
            </a:r>
          </a:p>
          <a:p>
            <a:pPr marL="0" indent="0" algn="just">
              <a:lnSpc>
                <a:spcPct val="120000"/>
              </a:lnSpc>
              <a:buNone/>
            </a:pPr>
            <a:r>
              <a:rPr lang="el-GR" sz="4200" dirty="0">
                <a:latin typeface="CF Asty Pro" pitchFamily="50" charset="0"/>
              </a:rPr>
              <a:t>Με την νέα ρύθμιση, η δυνατότητα καταγγελίας </a:t>
            </a:r>
            <a:r>
              <a:rPr lang="el-GR" sz="4200" b="1" dirty="0">
                <a:latin typeface="CF Asty Pro" pitchFamily="50" charset="0"/>
              </a:rPr>
              <a:t>επεκτείνεται και στις μισθώσεις κατοικίας</a:t>
            </a:r>
            <a:r>
              <a:rPr lang="el-GR" sz="4200" dirty="0">
                <a:latin typeface="CF Asty Pro" pitchFamily="50" charset="0"/>
              </a:rPr>
              <a:t>, αλλά ο χρόνος ανάπτυξης των αποτελεσμάτων της καταγγελίας επεκτείνεται στους 6 μήνες. Για τις συμβάσεις μίσθωσης κατοικίας, όμως, η σύμβαση δεν μπορεί να λυθεί πριν συμπληρωθεί το ελάχιστο διάστημα της 3ετίας που προβλέπεται από το άρθρο 2 Ν. 1707/1987.</a:t>
            </a:r>
          </a:p>
          <a:p>
            <a:pPr marL="0" indent="0" algn="just">
              <a:lnSpc>
                <a:spcPct val="120000"/>
              </a:lnSpc>
              <a:buNone/>
            </a:pPr>
            <a:r>
              <a:rPr lang="el-GR" sz="4200" i="1" u="sng" dirty="0">
                <a:latin typeface="CF Asty Pro" pitchFamily="50" charset="0"/>
              </a:rPr>
              <a:t>Εφαρμογή επί πλειστηριασμών που προσδιοριστούν μετά την 1.1.2022.</a:t>
            </a:r>
          </a:p>
          <a:p>
            <a:pPr marL="0" indent="0" algn="just">
              <a:lnSpc>
                <a:spcPct val="120000"/>
              </a:lnSpc>
              <a:buNone/>
            </a:pPr>
            <a:endParaRPr lang="el-GR" sz="4200" b="1" dirty="0">
              <a:latin typeface="CF Asty Pro" pitchFamily="50" charset="0"/>
            </a:endParaRPr>
          </a:p>
          <a:p>
            <a:pPr marL="0" indent="0" algn="just">
              <a:lnSpc>
                <a:spcPct val="120000"/>
              </a:lnSpc>
              <a:buNone/>
            </a:pPr>
            <a:r>
              <a:rPr lang="el-GR" sz="4200" b="1" dirty="0">
                <a:latin typeface="CF Asty Pro" pitchFamily="50" charset="0"/>
              </a:rPr>
              <a:t>12. ΚΠολΔ 1002: </a:t>
            </a:r>
            <a:r>
              <a:rPr lang="el-GR" sz="4200" dirty="0">
                <a:latin typeface="CF Asty Pro" pitchFamily="50" charset="0"/>
              </a:rPr>
              <a:t>Για να έχει δικαίωμα ματαίωσης του πλειστηριασμού ο καθ’ ου η εκτέλεση πρέπει να εξοφλήσει τις απαιτήσεις του </a:t>
            </a:r>
            <a:r>
              <a:rPr lang="el-GR" sz="4200" dirty="0" err="1">
                <a:latin typeface="CF Asty Pro" pitchFamily="50" charset="0"/>
              </a:rPr>
              <a:t>κατασχόντος</a:t>
            </a:r>
            <a:r>
              <a:rPr lang="el-GR" sz="4200" dirty="0">
                <a:latin typeface="CF Asty Pro" pitchFamily="50" charset="0"/>
              </a:rPr>
              <a:t> </a:t>
            </a:r>
            <a:r>
              <a:rPr lang="el-GR" sz="4200" b="1" dirty="0">
                <a:latin typeface="CF Asty Pro" pitchFamily="50" charset="0"/>
              </a:rPr>
              <a:t>και των αναγγελθέντων δανειστών που έχουν εκτελεστό τίτλο και όχι και των χωρίς εκτελεστό τίτλο δανειστών</a:t>
            </a:r>
            <a:r>
              <a:rPr lang="el-GR" sz="4200" dirty="0">
                <a:latin typeface="CF Asty Pro" pitchFamily="50" charset="0"/>
              </a:rPr>
              <a:t>. Διευκρινιστική ρύθμιση εν όψει και της ρύθμισης του άρθρου 969 ΚΠολΔ (που όριζε και πριν ότι οι δανειστές αυτοί έπρεπε να έχουν εκτελεστό τίτλο.</a:t>
            </a:r>
            <a:endParaRPr lang="el-GR" sz="4200" dirty="0">
              <a:highlight>
                <a:srgbClr val="FFFF00"/>
              </a:highlight>
              <a:latin typeface="CF Asty Pro" pitchFamily="50" charset="0"/>
            </a:endParaRPr>
          </a:p>
          <a:p>
            <a:pPr marL="0" indent="0" algn="just">
              <a:buNone/>
            </a:pPr>
            <a:endParaRPr lang="el-GR" dirty="0"/>
          </a:p>
          <a:p>
            <a:pPr marL="0" indent="0" algn="just">
              <a:buNone/>
            </a:pPr>
            <a:endParaRPr lang="el-GR" dirty="0"/>
          </a:p>
        </p:txBody>
      </p:sp>
      <p:sp>
        <p:nvSpPr>
          <p:cNvPr id="4" name="Footer Placeholder 3">
            <a:extLst>
              <a:ext uri="{FF2B5EF4-FFF2-40B4-BE49-F238E27FC236}">
                <a16:creationId xmlns:a16="http://schemas.microsoft.com/office/drawing/2014/main" id="{83A11F76-0C14-40D1-8B1B-DE174518B700}"/>
              </a:ext>
            </a:extLst>
          </p:cNvPr>
          <p:cNvSpPr>
            <a:spLocks noGrp="1"/>
          </p:cNvSpPr>
          <p:nvPr>
            <p:ph type="ftr" sz="quarter" idx="11"/>
          </p:nvPr>
        </p:nvSpPr>
        <p:spPr>
          <a:xfrm>
            <a:off x="4038600" y="6492874"/>
            <a:ext cx="4114800" cy="228601"/>
          </a:xfrm>
        </p:spPr>
        <p:txBody>
          <a:bodyPr/>
          <a:lstStyle/>
          <a:p>
            <a:r>
              <a:rPr lang="el-GR" dirty="0"/>
              <a:t>  </a:t>
            </a:r>
          </a:p>
        </p:txBody>
      </p:sp>
    </p:spTree>
    <p:extLst>
      <p:ext uri="{BB962C8B-B14F-4D97-AF65-F5344CB8AC3E}">
        <p14:creationId xmlns:p14="http://schemas.microsoft.com/office/powerpoint/2010/main" val="1892295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230B-FC31-48AA-9CD7-032EE9334AA6}"/>
              </a:ext>
            </a:extLst>
          </p:cNvPr>
          <p:cNvSpPr>
            <a:spLocks noGrp="1"/>
          </p:cNvSpPr>
          <p:nvPr>
            <p:ph type="title"/>
          </p:nvPr>
        </p:nvSpPr>
        <p:spPr>
          <a:xfrm>
            <a:off x="838200" y="365125"/>
            <a:ext cx="10515600" cy="454025"/>
          </a:xfrm>
          <a:solidFill>
            <a:schemeClr val="accent1">
              <a:lumMod val="40000"/>
              <a:lumOff val="60000"/>
            </a:schemeClr>
          </a:solidFill>
        </p:spPr>
        <p:txBody>
          <a:bodyPr>
            <a:normAutofit/>
          </a:bodyPr>
          <a:lstStyle/>
          <a:p>
            <a:r>
              <a:rPr lang="el-GR" sz="2200" b="1" u="sng" dirty="0">
                <a:latin typeface="Century Gothic" panose="020B0502020202020204" pitchFamily="34" charset="0"/>
              </a:rPr>
              <a:t>Η. Η πιλοτική δίκη στην πολιτική δίκη (άρθρο 20</a:t>
            </a:r>
            <a:r>
              <a:rPr lang="el-GR" sz="2200" b="1" u="sng" baseline="30000" dirty="0">
                <a:latin typeface="Century Gothic" panose="020B0502020202020204" pitchFamily="34" charset="0"/>
              </a:rPr>
              <a:t>Α</a:t>
            </a:r>
            <a:r>
              <a:rPr lang="el-GR" sz="2200" b="1" u="sng" dirty="0">
                <a:latin typeface="Century Gothic" panose="020B0502020202020204" pitchFamily="34" charset="0"/>
              </a:rPr>
              <a:t> ΚΠολΔ)</a:t>
            </a:r>
          </a:p>
        </p:txBody>
      </p:sp>
      <p:sp>
        <p:nvSpPr>
          <p:cNvPr id="3" name="Content Placeholder 2">
            <a:extLst>
              <a:ext uri="{FF2B5EF4-FFF2-40B4-BE49-F238E27FC236}">
                <a16:creationId xmlns:a16="http://schemas.microsoft.com/office/drawing/2014/main" id="{872C42C1-6817-46A1-8531-D1DE2E682464}"/>
              </a:ext>
            </a:extLst>
          </p:cNvPr>
          <p:cNvSpPr>
            <a:spLocks noGrp="1"/>
          </p:cNvSpPr>
          <p:nvPr>
            <p:ph idx="1"/>
          </p:nvPr>
        </p:nvSpPr>
        <p:spPr>
          <a:xfrm>
            <a:off x="160020" y="994410"/>
            <a:ext cx="11715750" cy="5623560"/>
          </a:xfrm>
          <a:solidFill>
            <a:schemeClr val="accent3">
              <a:lumMod val="40000"/>
              <a:lumOff val="60000"/>
            </a:schemeClr>
          </a:solidFill>
        </p:spPr>
        <p:txBody>
          <a:bodyPr>
            <a:normAutofit fontScale="77500" lnSpcReduction="20000"/>
          </a:bodyPr>
          <a:lstStyle/>
          <a:p>
            <a:pPr marL="0" indent="0">
              <a:buNone/>
            </a:pPr>
            <a:endParaRPr lang="el-GR" dirty="0"/>
          </a:p>
          <a:p>
            <a:pPr algn="just"/>
            <a:r>
              <a:rPr lang="el-GR" sz="3200" dirty="0">
                <a:solidFill>
                  <a:srgbClr val="000000"/>
                </a:solidFill>
                <a:latin typeface="CF Asty Pro" pitchFamily="50" charset="0"/>
              </a:rPr>
              <a:t>Αφορά ο</a:t>
            </a:r>
            <a:r>
              <a:rPr lang="el-GR" sz="3200" b="0" i="0" dirty="0">
                <a:solidFill>
                  <a:srgbClr val="000000"/>
                </a:solidFill>
                <a:effectLst/>
                <a:latin typeface="CF Asty Pro" pitchFamily="50" charset="0"/>
              </a:rPr>
              <a:t>ποιοδήποτε ένδικο </a:t>
            </a:r>
            <a:r>
              <a:rPr lang="el-GR" sz="3200" b="1" i="0" dirty="0">
                <a:solidFill>
                  <a:srgbClr val="000000"/>
                </a:solidFill>
                <a:effectLst/>
                <a:latin typeface="CF Asty Pro" pitchFamily="50" charset="0"/>
              </a:rPr>
              <a:t>βοήθημα ή μέσο </a:t>
            </a:r>
            <a:r>
              <a:rPr lang="el-GR" sz="3200" b="0" i="0" dirty="0">
                <a:solidFill>
                  <a:srgbClr val="000000"/>
                </a:solidFill>
                <a:effectLst/>
                <a:latin typeface="CF Asty Pro" pitchFamily="50" charset="0"/>
              </a:rPr>
              <a:t>που ασκήθηκε ενώπιον οποιουδήποτε πολιτικού δικαστηρίου (Εφαρμόζεται για τα ένδικα βοηθήματα και τα δικόγραφα, που πρόκειται να κατατεθούν </a:t>
            </a:r>
            <a:r>
              <a:rPr lang="el-GR" sz="3200" b="1" i="0" dirty="0">
                <a:solidFill>
                  <a:srgbClr val="000000"/>
                </a:solidFill>
                <a:effectLst/>
                <a:latin typeface="CF Asty Pro" pitchFamily="50" charset="0"/>
              </a:rPr>
              <a:t>μετά από την 1.1.2022</a:t>
            </a:r>
            <a:r>
              <a:rPr lang="el-GR" sz="3200" b="0" i="0" dirty="0">
                <a:solidFill>
                  <a:srgbClr val="000000"/>
                </a:solidFill>
                <a:effectLst/>
                <a:latin typeface="CF Asty Pro" pitchFamily="50" charset="0"/>
              </a:rPr>
              <a:t>)</a:t>
            </a:r>
          </a:p>
          <a:p>
            <a:pPr algn="just"/>
            <a:r>
              <a:rPr lang="el-GR" sz="3200" dirty="0">
                <a:solidFill>
                  <a:srgbClr val="000000"/>
                </a:solidFill>
                <a:latin typeface="CF Asty Pro" pitchFamily="50" charset="0"/>
              </a:rPr>
              <a:t>Ενώπιον </a:t>
            </a:r>
            <a:r>
              <a:rPr lang="el-GR" sz="3200" b="1" dirty="0">
                <a:solidFill>
                  <a:srgbClr val="000000"/>
                </a:solidFill>
                <a:latin typeface="CF Asty Pro" pitchFamily="50" charset="0"/>
              </a:rPr>
              <a:t>ποιου δικαστηρίου </a:t>
            </a:r>
            <a:r>
              <a:rPr lang="el-GR" sz="3200" dirty="0">
                <a:solidFill>
                  <a:srgbClr val="000000"/>
                </a:solidFill>
                <a:latin typeface="CF Asty Pro" pitchFamily="50" charset="0"/>
              </a:rPr>
              <a:t>διεξάγεται: </a:t>
            </a:r>
            <a:r>
              <a:rPr lang="el-GR" sz="3200" b="0" i="0" dirty="0">
                <a:solidFill>
                  <a:srgbClr val="000000"/>
                </a:solidFill>
                <a:effectLst/>
                <a:latin typeface="CF Asty Pro" pitchFamily="50" charset="0"/>
              </a:rPr>
              <a:t>Ενώπιον της </a:t>
            </a:r>
            <a:r>
              <a:rPr lang="el-GR" sz="3200" b="1" i="0" dirty="0">
                <a:solidFill>
                  <a:srgbClr val="000000"/>
                </a:solidFill>
                <a:effectLst/>
                <a:latin typeface="CF Asty Pro" pitchFamily="50" charset="0"/>
              </a:rPr>
              <a:t>πλήρους ολομέλειας του Αρείου Πάγου </a:t>
            </a:r>
          </a:p>
          <a:p>
            <a:pPr algn="just"/>
            <a:r>
              <a:rPr lang="el-GR" sz="3200" b="1" dirty="0">
                <a:solidFill>
                  <a:srgbClr val="000000"/>
                </a:solidFill>
                <a:latin typeface="CF Asty Pro" pitchFamily="50" charset="0"/>
              </a:rPr>
              <a:t>Πώς εισάγεται</a:t>
            </a:r>
            <a:r>
              <a:rPr lang="el-GR" sz="3200" dirty="0">
                <a:solidFill>
                  <a:srgbClr val="000000"/>
                </a:solidFill>
                <a:latin typeface="CF Asty Pro" pitchFamily="50" charset="0"/>
              </a:rPr>
              <a:t>: 	</a:t>
            </a:r>
          </a:p>
          <a:p>
            <a:pPr marL="0" indent="0" algn="just">
              <a:buNone/>
            </a:pPr>
            <a:r>
              <a:rPr lang="el-GR" sz="3200" dirty="0">
                <a:solidFill>
                  <a:srgbClr val="000000"/>
                </a:solidFill>
                <a:latin typeface="CF Asty Pro" pitchFamily="50" charset="0"/>
              </a:rPr>
              <a:t>	Α) Μ</a:t>
            </a:r>
            <a:r>
              <a:rPr lang="el-GR" sz="3200" b="0" i="0" dirty="0">
                <a:solidFill>
                  <a:srgbClr val="000000"/>
                </a:solidFill>
                <a:effectLst/>
                <a:latin typeface="CF Asty Pro" pitchFamily="50" charset="0"/>
              </a:rPr>
              <a:t>ε απλή πράξη τριμελούς επιτροπής του ΑΠ ύστερα από </a:t>
            </a:r>
          </a:p>
          <a:p>
            <a:pPr lvl="4" algn="just"/>
            <a:r>
              <a:rPr lang="el-GR" sz="3000" b="0" i="0" dirty="0">
                <a:solidFill>
                  <a:srgbClr val="000000"/>
                </a:solidFill>
                <a:effectLst/>
                <a:latin typeface="CF Asty Pro" pitchFamily="50" charset="0"/>
              </a:rPr>
              <a:t>αίτημα ενός εκ των διαδίκων που κατατίθεται ενώπιον της η </a:t>
            </a:r>
          </a:p>
          <a:p>
            <a:pPr lvl="4" algn="just"/>
            <a:r>
              <a:rPr lang="el-GR" sz="3000" b="0" i="0" dirty="0">
                <a:solidFill>
                  <a:srgbClr val="000000"/>
                </a:solidFill>
                <a:effectLst/>
                <a:latin typeface="CF Asty Pro" pitchFamily="50" charset="0"/>
              </a:rPr>
              <a:t>ύστερα από προδικαστικό ερώτημα που υποβάλλεται από το δικαστήριο της ουσίας, με απόφαση που δεν υπόκειται σε ένδικα μέσα, </a:t>
            </a:r>
          </a:p>
          <a:p>
            <a:pPr marL="457200" lvl="1" indent="0" algn="just">
              <a:buNone/>
            </a:pPr>
            <a:r>
              <a:rPr lang="el-GR" sz="3200" dirty="0">
                <a:solidFill>
                  <a:srgbClr val="000000"/>
                </a:solidFill>
                <a:latin typeface="CF Asty Pro" pitchFamily="50" charset="0"/>
              </a:rPr>
              <a:t>	Β) </a:t>
            </a:r>
            <a:r>
              <a:rPr lang="el-GR" sz="3200" b="0" i="0" dirty="0">
                <a:solidFill>
                  <a:srgbClr val="000000"/>
                </a:solidFill>
                <a:effectLst/>
                <a:latin typeface="CF Asty Pro" pitchFamily="50" charset="0"/>
              </a:rPr>
              <a:t>απλή πράξη του Εισαγγελέα του Αρείου Πάγου</a:t>
            </a:r>
          </a:p>
          <a:p>
            <a:pPr algn="just"/>
            <a:r>
              <a:rPr lang="el-GR" sz="3200" b="1" i="0" dirty="0">
                <a:solidFill>
                  <a:srgbClr val="000000"/>
                </a:solidFill>
                <a:effectLst/>
                <a:latin typeface="CF Asty Pro" pitchFamily="50" charset="0"/>
              </a:rPr>
              <a:t>Ουσιαστική προϋπόθεση</a:t>
            </a:r>
            <a:r>
              <a:rPr lang="el-GR" sz="3200" b="0" i="0" dirty="0">
                <a:solidFill>
                  <a:srgbClr val="000000"/>
                </a:solidFill>
                <a:effectLst/>
                <a:latin typeface="CF Asty Pro" pitchFamily="50" charset="0"/>
              </a:rPr>
              <a:t>: Πρέπει με το ένδικο βοήθημα ή μέσο να τίθεται (α) </a:t>
            </a:r>
            <a:r>
              <a:rPr lang="el-GR" sz="3200" b="1" i="0" dirty="0">
                <a:solidFill>
                  <a:srgbClr val="000000"/>
                </a:solidFill>
                <a:effectLst/>
                <a:latin typeface="CF Asty Pro" pitchFamily="50" charset="0"/>
              </a:rPr>
              <a:t>νέο (β) δυσχερές (γ) ερμηνευτικό </a:t>
            </a:r>
            <a:r>
              <a:rPr lang="el-GR" sz="3200" b="1" i="0" u="sng" dirty="0">
                <a:solidFill>
                  <a:srgbClr val="000000"/>
                </a:solidFill>
                <a:effectLst/>
                <a:latin typeface="CF Asty Pro" pitchFamily="50" charset="0"/>
              </a:rPr>
              <a:t>νομικό</a:t>
            </a:r>
            <a:r>
              <a:rPr lang="el-GR" sz="3200" b="1" i="0" dirty="0">
                <a:solidFill>
                  <a:srgbClr val="000000"/>
                </a:solidFill>
                <a:effectLst/>
                <a:latin typeface="CF Asty Pro" pitchFamily="50" charset="0"/>
              </a:rPr>
              <a:t> ζήτημα (δ) γενικότερου ενδιαφέροντος που έχει συνέπειες για ευρύτερο κύκλο προσώπων. </a:t>
            </a:r>
            <a:endParaRPr lang="el-GR" sz="3200" b="0" i="0" dirty="0">
              <a:solidFill>
                <a:srgbClr val="000000"/>
              </a:solidFill>
              <a:effectLst/>
              <a:latin typeface="CF Asty Pro" pitchFamily="50" charset="0"/>
            </a:endParaRPr>
          </a:p>
          <a:p>
            <a:pPr algn="just"/>
            <a:r>
              <a:rPr lang="el-GR" sz="3200" b="1" i="0" dirty="0">
                <a:solidFill>
                  <a:srgbClr val="000000"/>
                </a:solidFill>
                <a:effectLst/>
                <a:latin typeface="CF Asty Pro" pitchFamily="50" charset="0"/>
              </a:rPr>
              <a:t>Αρνητική προϋπόθεση</a:t>
            </a:r>
            <a:r>
              <a:rPr lang="el-GR" sz="3200" b="0" i="0" dirty="0">
                <a:solidFill>
                  <a:srgbClr val="000000"/>
                </a:solidFill>
                <a:effectLst/>
                <a:latin typeface="CF Asty Pro" pitchFamily="50" charset="0"/>
              </a:rPr>
              <a:t>: Η ως άνω διαδικασία δεν εφαρμόζεται όταν εκκρεμεί αναίρεση για το νομικό αυτό ζήτημα.</a:t>
            </a:r>
          </a:p>
        </p:txBody>
      </p:sp>
      <p:sp>
        <p:nvSpPr>
          <p:cNvPr id="4" name="Footer Placeholder 3">
            <a:extLst>
              <a:ext uri="{FF2B5EF4-FFF2-40B4-BE49-F238E27FC236}">
                <a16:creationId xmlns:a16="http://schemas.microsoft.com/office/drawing/2014/main" id="{193E9553-77BE-41E9-B493-E9892976A7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301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45433-3829-4E12-80C1-736FBCBB3CDB}"/>
              </a:ext>
            </a:extLst>
          </p:cNvPr>
          <p:cNvSpPr>
            <a:spLocks noGrp="1"/>
          </p:cNvSpPr>
          <p:nvPr>
            <p:ph idx="1"/>
          </p:nvPr>
        </p:nvSpPr>
        <p:spPr>
          <a:xfrm>
            <a:off x="171450" y="285750"/>
            <a:ext cx="11807190" cy="6435725"/>
          </a:xfrm>
          <a:solidFill>
            <a:schemeClr val="bg1">
              <a:lumMod val="85000"/>
            </a:schemeClr>
          </a:solidFill>
        </p:spPr>
        <p:txBody>
          <a:bodyPr>
            <a:normAutofit/>
          </a:bodyPr>
          <a:lstStyle/>
          <a:p>
            <a:r>
              <a:rPr lang="el-GR" sz="2600" b="1" dirty="0">
                <a:latin typeface="CF Asty Pro" pitchFamily="50" charset="0"/>
              </a:rPr>
              <a:t>Διαδικαστικά Θέματα της πιλοτικής δίκης: </a:t>
            </a:r>
          </a:p>
          <a:p>
            <a:pPr marL="0" indent="0" algn="just">
              <a:buNone/>
            </a:pPr>
            <a:r>
              <a:rPr lang="el-GR" sz="2600" dirty="0">
                <a:latin typeface="CF Asty Pro" pitchFamily="50" charset="0"/>
              </a:rPr>
              <a:t>- Υπογραφή από </a:t>
            </a:r>
            <a:r>
              <a:rPr lang="el-GR" sz="2600" b="1" dirty="0">
                <a:latin typeface="CF Asty Pro" pitchFamily="50" charset="0"/>
              </a:rPr>
              <a:t>δικηγόρο</a:t>
            </a:r>
            <a:r>
              <a:rPr lang="el-GR" sz="2600" dirty="0">
                <a:latin typeface="CF Asty Pro" pitchFamily="50" charset="0"/>
              </a:rPr>
              <a:t> και </a:t>
            </a:r>
            <a:r>
              <a:rPr lang="el-GR" sz="2600" b="1" dirty="0">
                <a:latin typeface="CF Asty Pro" pitchFamily="50" charset="0"/>
              </a:rPr>
              <a:t>παράβολο 300,00€ </a:t>
            </a:r>
            <a:r>
              <a:rPr lang="el-GR" sz="2600" dirty="0">
                <a:latin typeface="CF Asty Pro" pitchFamily="50" charset="0"/>
              </a:rPr>
              <a:t>(</a:t>
            </a:r>
            <a:r>
              <a:rPr lang="el-GR" sz="2600" dirty="0" err="1">
                <a:latin typeface="CF Asty Pro" pitchFamily="50" charset="0"/>
              </a:rPr>
              <a:t>αναπροσαρμόσιμο</a:t>
            </a:r>
            <a:r>
              <a:rPr lang="el-GR" sz="2600" dirty="0">
                <a:latin typeface="CF Asty Pro" pitchFamily="50" charset="0"/>
              </a:rPr>
              <a:t> με ΚΥΑ). </a:t>
            </a:r>
          </a:p>
          <a:p>
            <a:pPr marL="0" indent="0" algn="just">
              <a:buNone/>
            </a:pPr>
            <a:r>
              <a:rPr lang="el-GR" sz="2600" dirty="0">
                <a:latin typeface="CF Asty Pro" pitchFamily="50" charset="0"/>
              </a:rPr>
              <a:t>- Προ της πράξης </a:t>
            </a:r>
            <a:r>
              <a:rPr lang="el-GR" sz="2600" b="1" dirty="0">
                <a:latin typeface="CF Asty Pro" pitchFamily="50" charset="0"/>
              </a:rPr>
              <a:t>δυνατότητα παράστασης </a:t>
            </a:r>
            <a:r>
              <a:rPr lang="el-GR" sz="2600" dirty="0">
                <a:latin typeface="CF Asty Pro" pitchFamily="50" charset="0"/>
              </a:rPr>
              <a:t>στην Επιτροπή (αυτοπροσώπως ή με υπόμνημα) [κατόπιν κλήσης της Επιτροπής προς τους διαδίκους].</a:t>
            </a:r>
          </a:p>
          <a:p>
            <a:pPr marL="0" indent="0" algn="just">
              <a:buNone/>
            </a:pPr>
            <a:r>
              <a:rPr lang="el-GR" sz="2600" dirty="0">
                <a:latin typeface="CF Asty Pro" pitchFamily="50" charset="0"/>
              </a:rPr>
              <a:t>- Η πράξη της Επιτροπής ή του Εισαγγελέα του Αρείου Πάγου </a:t>
            </a:r>
            <a:r>
              <a:rPr lang="el-GR" sz="2600" b="1" dirty="0">
                <a:latin typeface="CF Asty Pro" pitchFamily="50" charset="0"/>
              </a:rPr>
              <a:t>δημοσιεύεται σε δύο (2) ημερήσιες εφημερίδες των Αθηνών </a:t>
            </a:r>
            <a:r>
              <a:rPr lang="el-GR" sz="2600" dirty="0">
                <a:latin typeface="CF Asty Pro" pitchFamily="50" charset="0"/>
              </a:rPr>
              <a:t>(προβληματικό) και συνεπάγεται την </a:t>
            </a:r>
            <a:r>
              <a:rPr lang="el-GR" sz="2600" b="1" dirty="0">
                <a:latin typeface="CF Asty Pro" pitchFamily="50" charset="0"/>
              </a:rPr>
              <a:t>αναστολή</a:t>
            </a:r>
            <a:r>
              <a:rPr lang="el-GR" sz="2600" dirty="0">
                <a:latin typeface="CF Asty Pro" pitchFamily="50" charset="0"/>
              </a:rPr>
              <a:t> της εκδίκασης των εκκρεμών υποθέσεων, στις οποίες τίθεται το ίδιο ζήτημα, με απόφαση των κατά περίπτωση επιλαμβανομένων δικαστηρίων της ουσίας. Η αναστολή δεν καταλαμβάνει την προσωρινή δικαστική προστασία.</a:t>
            </a:r>
          </a:p>
          <a:p>
            <a:pPr marL="0" indent="0" algn="just">
              <a:buNone/>
            </a:pPr>
            <a:r>
              <a:rPr lang="el-GR" sz="2600" dirty="0">
                <a:latin typeface="CF Asty Pro" pitchFamily="50" charset="0"/>
              </a:rPr>
              <a:t>- </a:t>
            </a:r>
            <a:r>
              <a:rPr lang="el-GR" sz="2600" b="1" dirty="0">
                <a:latin typeface="CF Asty Pro" pitchFamily="50" charset="0"/>
              </a:rPr>
              <a:t>Δικαίωμα παρέμβασης διαδίκου σε εκκρεμή δίκη</a:t>
            </a:r>
            <a:r>
              <a:rPr lang="el-GR" sz="2600" dirty="0">
                <a:latin typeface="CF Asty Pro" pitchFamily="50" charset="0"/>
              </a:rPr>
              <a:t>, στην οποία φέρεται το κρίσιμο ζήτημα.</a:t>
            </a:r>
          </a:p>
          <a:p>
            <a:pPr marL="0" indent="0" algn="just">
              <a:buNone/>
            </a:pPr>
            <a:r>
              <a:rPr lang="el-GR" sz="2600" dirty="0">
                <a:latin typeface="CF Asty Pro" pitchFamily="50" charset="0"/>
              </a:rPr>
              <a:t>- Μετά την έκδοση απόφασης, η πλήρης ολομέλεια του Αρείου Πάγου παραπέμπει το ένδικο μέσο ή βοήθημα στο αρμόδιο δικαστήριο. Η απόφαση της πλήρους ολομέλειας του Αρείου Πάγου </a:t>
            </a:r>
            <a:r>
              <a:rPr lang="el-GR" sz="2600" b="1" dirty="0">
                <a:latin typeface="CF Asty Pro" pitchFamily="50" charset="0"/>
              </a:rPr>
              <a:t>δεσμεύει τους διαδίκους της </a:t>
            </a:r>
            <a:r>
              <a:rPr lang="el-GR" sz="2600" b="1" dirty="0" err="1">
                <a:latin typeface="CF Asty Pro" pitchFamily="50" charset="0"/>
              </a:rPr>
              <a:t>ενώπιόν</a:t>
            </a:r>
            <a:r>
              <a:rPr lang="el-GR" sz="2600" b="1" dirty="0">
                <a:latin typeface="CF Asty Pro" pitchFamily="50" charset="0"/>
              </a:rPr>
              <a:t> του δίκης, στους οποίους περιλαμβάνονται και οι </a:t>
            </a:r>
            <a:r>
              <a:rPr lang="el-GR" sz="2600" b="1" dirty="0" err="1">
                <a:latin typeface="CF Asty Pro" pitchFamily="50" charset="0"/>
              </a:rPr>
              <a:t>παρεμβάντες</a:t>
            </a:r>
            <a:r>
              <a:rPr lang="el-GR" sz="2600" dirty="0">
                <a:latin typeface="CF Asty Pro" pitchFamily="50" charset="0"/>
              </a:rPr>
              <a:t>. </a:t>
            </a:r>
          </a:p>
          <a:p>
            <a:pPr marL="0" indent="0">
              <a:buNone/>
            </a:pPr>
            <a:endParaRPr lang="el-GR" dirty="0"/>
          </a:p>
        </p:txBody>
      </p:sp>
      <p:sp>
        <p:nvSpPr>
          <p:cNvPr id="4" name="Footer Placeholder 3">
            <a:extLst>
              <a:ext uri="{FF2B5EF4-FFF2-40B4-BE49-F238E27FC236}">
                <a16:creationId xmlns:a16="http://schemas.microsoft.com/office/drawing/2014/main" id="{52116D97-B473-4797-B41A-E94EBE039E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21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7C11-76DA-460D-991D-D4E812E9ED4E}"/>
              </a:ext>
            </a:extLst>
          </p:cNvPr>
          <p:cNvSpPr>
            <a:spLocks noGrp="1"/>
          </p:cNvSpPr>
          <p:nvPr>
            <p:ph type="title"/>
          </p:nvPr>
        </p:nvSpPr>
        <p:spPr>
          <a:xfrm>
            <a:off x="406400" y="182564"/>
            <a:ext cx="10947400" cy="684212"/>
          </a:xfrm>
          <a:solidFill>
            <a:schemeClr val="accent1">
              <a:lumMod val="40000"/>
              <a:lumOff val="60000"/>
            </a:schemeClr>
          </a:solidFill>
        </p:spPr>
        <p:txBody>
          <a:bodyPr>
            <a:noAutofit/>
          </a:bodyPr>
          <a:lstStyle/>
          <a:p>
            <a:r>
              <a:rPr lang="el-GR" sz="2300" b="1" u="sng" dirty="0">
                <a:latin typeface="CF Asty Pro"/>
              </a:rPr>
              <a:t>Ερμηνευτικά και </a:t>
            </a:r>
            <a:r>
              <a:rPr lang="el-GR" sz="2300" b="1" u="sng" dirty="0" err="1">
                <a:latin typeface="CF Asty Pro"/>
              </a:rPr>
              <a:t>δικαιοπολιτικά</a:t>
            </a:r>
            <a:r>
              <a:rPr lang="el-GR" sz="2300" b="1" u="sng" dirty="0">
                <a:latin typeface="CF Asty Pro"/>
              </a:rPr>
              <a:t> ζητήματα επί του θεσμού της πιλοτικής δίκης</a:t>
            </a:r>
          </a:p>
        </p:txBody>
      </p:sp>
      <p:sp>
        <p:nvSpPr>
          <p:cNvPr id="3" name="Content Placeholder 2">
            <a:extLst>
              <a:ext uri="{FF2B5EF4-FFF2-40B4-BE49-F238E27FC236}">
                <a16:creationId xmlns:a16="http://schemas.microsoft.com/office/drawing/2014/main" id="{8ABE7AC5-5412-483E-96F7-CA57D14ABD21}"/>
              </a:ext>
            </a:extLst>
          </p:cNvPr>
          <p:cNvSpPr>
            <a:spLocks noGrp="1"/>
          </p:cNvSpPr>
          <p:nvPr>
            <p:ph idx="1"/>
          </p:nvPr>
        </p:nvSpPr>
        <p:spPr>
          <a:xfrm>
            <a:off x="275771" y="1057274"/>
            <a:ext cx="11756571" cy="5618162"/>
          </a:xfrm>
          <a:solidFill>
            <a:schemeClr val="bg1">
              <a:lumMod val="85000"/>
            </a:schemeClr>
          </a:solidFill>
        </p:spPr>
        <p:txBody>
          <a:bodyPr>
            <a:normAutofit/>
          </a:bodyPr>
          <a:lstStyle/>
          <a:p>
            <a:r>
              <a:rPr lang="el-GR" sz="2200" b="1" dirty="0">
                <a:latin typeface="CF Asty Pro"/>
              </a:rPr>
              <a:t>Δεν ορίζεται πότε και πώς θα υποβάλλεται το αίτημα</a:t>
            </a:r>
            <a:r>
              <a:rPr lang="el-GR" sz="2200" dirty="0">
                <a:latin typeface="CF Asty Pro"/>
              </a:rPr>
              <a:t>: </a:t>
            </a:r>
          </a:p>
          <a:p>
            <a:pPr lvl="1"/>
            <a:r>
              <a:rPr lang="el-GR" sz="2000" dirty="0">
                <a:latin typeface="CF Asty Pro"/>
              </a:rPr>
              <a:t>Με αυτοτελές δικόγραφο ή και με τις προτάσεις; </a:t>
            </a:r>
          </a:p>
          <a:p>
            <a:pPr lvl="1"/>
            <a:r>
              <a:rPr lang="el-GR" sz="2000" dirty="0">
                <a:latin typeface="CF Asty Pro"/>
              </a:rPr>
              <a:t>Σε ποιο στάδιο της δίκης (αφού αφορά και ένδικο μέσο, άρα όχι μόνον εξ αρχής);</a:t>
            </a:r>
          </a:p>
          <a:p>
            <a:pPr lvl="1"/>
            <a:endParaRPr lang="el-GR" sz="1800" dirty="0">
              <a:latin typeface="CF Asty Pro"/>
            </a:endParaRPr>
          </a:p>
          <a:p>
            <a:r>
              <a:rPr lang="el-GR" sz="2200" b="1" dirty="0">
                <a:latin typeface="CF Asty Pro"/>
              </a:rPr>
              <a:t>Ο υπογράφων δικηγόρος πρέπει να είναι παρ’ </a:t>
            </a:r>
            <a:r>
              <a:rPr lang="el-GR" sz="2200" b="1" dirty="0" err="1">
                <a:latin typeface="CF Asty Pro"/>
              </a:rPr>
              <a:t>Αρείω</a:t>
            </a:r>
            <a:r>
              <a:rPr lang="el-GR" sz="2200" b="1" dirty="0">
                <a:latin typeface="CF Asty Pro"/>
              </a:rPr>
              <a:t> </a:t>
            </a:r>
            <a:r>
              <a:rPr lang="el-GR" sz="2200" b="1" dirty="0" err="1">
                <a:latin typeface="CF Asty Pro"/>
              </a:rPr>
              <a:t>Πάγω</a:t>
            </a:r>
            <a:r>
              <a:rPr lang="el-GR" sz="2200" b="1" dirty="0">
                <a:latin typeface="CF Asty Pro"/>
              </a:rPr>
              <a:t>;</a:t>
            </a:r>
            <a:r>
              <a:rPr lang="el-GR" sz="2200" dirty="0">
                <a:latin typeface="CF Asty Pro"/>
              </a:rPr>
              <a:t> </a:t>
            </a:r>
          </a:p>
          <a:p>
            <a:pPr lvl="1"/>
            <a:r>
              <a:rPr lang="el-GR" sz="2000" dirty="0">
                <a:latin typeface="CF Asty Pro"/>
              </a:rPr>
              <a:t>Βάσει του άρθρου 28 παρ. 6 και 7 </a:t>
            </a:r>
            <a:r>
              <a:rPr lang="el-GR" sz="2000" dirty="0" err="1">
                <a:latin typeface="CF Asty Pro"/>
              </a:rPr>
              <a:t>ΚωδΔικ</a:t>
            </a:r>
            <a:r>
              <a:rPr lang="el-GR" sz="2000" dirty="0">
                <a:latin typeface="CF Asty Pro"/>
              </a:rPr>
              <a:t> πρέπει είτε να υπογράφονται είτε να συνυπογράφονται από δικηγόρο παρ’ </a:t>
            </a:r>
            <a:r>
              <a:rPr lang="el-GR" sz="2000" dirty="0" err="1">
                <a:latin typeface="CF Asty Pro"/>
              </a:rPr>
              <a:t>Αρείω</a:t>
            </a:r>
            <a:r>
              <a:rPr lang="el-GR" sz="2000" dirty="0">
                <a:latin typeface="CF Asty Pro"/>
              </a:rPr>
              <a:t> </a:t>
            </a:r>
            <a:r>
              <a:rPr lang="el-GR" sz="2000" dirty="0" err="1">
                <a:latin typeface="CF Asty Pro"/>
              </a:rPr>
              <a:t>Πάγω</a:t>
            </a:r>
            <a:endParaRPr lang="el-GR" sz="2000" dirty="0">
              <a:latin typeface="CF Asty Pro"/>
            </a:endParaRPr>
          </a:p>
          <a:p>
            <a:r>
              <a:rPr lang="el-GR" sz="2200" b="1" dirty="0">
                <a:latin typeface="CF Asty Pro"/>
              </a:rPr>
              <a:t>Αναστολή των εκκρεμών δικών: </a:t>
            </a:r>
          </a:p>
          <a:p>
            <a:pPr marL="0" indent="0">
              <a:buNone/>
            </a:pPr>
            <a:r>
              <a:rPr lang="el-GR" sz="2200" b="1" dirty="0">
                <a:latin typeface="CF Asty Pro"/>
              </a:rPr>
              <a:t>	(α) </a:t>
            </a:r>
            <a:r>
              <a:rPr lang="el-GR" sz="2200" dirty="0">
                <a:latin typeface="CF Asty Pro"/>
              </a:rPr>
              <a:t>Εφαρμογή του άρθρου 249 ΚΠολΔ. </a:t>
            </a:r>
          </a:p>
          <a:p>
            <a:pPr marL="0" indent="0">
              <a:buNone/>
            </a:pPr>
            <a:r>
              <a:rPr lang="el-GR" sz="2200" b="1" dirty="0">
                <a:latin typeface="CF Asty Pro"/>
              </a:rPr>
              <a:t>	(β)</a:t>
            </a:r>
            <a:r>
              <a:rPr lang="el-GR" sz="2200" dirty="0">
                <a:latin typeface="CF Asty Pro"/>
              </a:rPr>
              <a:t> Υποχρεωτική ή όχι η αναστολή για το δικαστήριο της ουσίας; (υποχρεωτική 	η αναστολή 	– μη υποχρεωτικό να ακολουθηθεί η λύση του ΑΠ αν δεν συμμετέχει </a:t>
            </a:r>
            <a:r>
              <a:rPr lang="el-GR" sz="2200" dirty="0" err="1">
                <a:latin typeface="CF Asty Pro"/>
              </a:rPr>
              <a:t>παρεμβάς</a:t>
            </a:r>
            <a:r>
              <a:rPr lang="el-GR" sz="2200" dirty="0">
                <a:latin typeface="CF Asty Pro"/>
              </a:rPr>
              <a:t> διάδικος)</a:t>
            </a:r>
            <a:endParaRPr lang="en-US" sz="2200" dirty="0">
              <a:latin typeface="CF Asty Pro"/>
            </a:endParaRPr>
          </a:p>
          <a:p>
            <a:r>
              <a:rPr lang="el-GR" sz="2200" b="1" dirty="0">
                <a:latin typeface="CF Asty Pro"/>
              </a:rPr>
              <a:t>Η έκταση της δεσμευτικότητας όταν παρεμβαίνουν οι διάδικοι των συναφών εκκρεμών δικών</a:t>
            </a:r>
            <a:r>
              <a:rPr lang="el-GR" sz="2200" dirty="0">
                <a:latin typeface="CF Asty Pro"/>
              </a:rPr>
              <a:t> </a:t>
            </a:r>
          </a:p>
          <a:p>
            <a:pPr lvl="1"/>
            <a:r>
              <a:rPr lang="el-GR" sz="2000" dirty="0">
                <a:latin typeface="CF Asty Pro"/>
              </a:rPr>
              <a:t>Θα ήταν λογικότερη η δεσμευτικότητα όταν παρεμβαίνουν </a:t>
            </a:r>
            <a:r>
              <a:rPr lang="el-GR" sz="2000" b="1" u="sng" dirty="0">
                <a:latin typeface="CF Asty Pro"/>
              </a:rPr>
              <a:t>όλοι</a:t>
            </a:r>
            <a:r>
              <a:rPr lang="el-GR" sz="2000" dirty="0">
                <a:latin typeface="CF Asty Pro"/>
              </a:rPr>
              <a:t> οι διάδικοι εκκρεμών συναφών δικών</a:t>
            </a:r>
          </a:p>
        </p:txBody>
      </p:sp>
      <p:sp>
        <p:nvSpPr>
          <p:cNvPr id="4" name="Footer Placeholder 3">
            <a:extLst>
              <a:ext uri="{FF2B5EF4-FFF2-40B4-BE49-F238E27FC236}">
                <a16:creationId xmlns:a16="http://schemas.microsoft.com/office/drawing/2014/main" id="{3881304D-A1FB-4B97-8EA9-377867919189}"/>
              </a:ext>
            </a:extLst>
          </p:cNvPr>
          <p:cNvSpPr>
            <a:spLocks noGrp="1"/>
          </p:cNvSpPr>
          <p:nvPr>
            <p:ph type="ftr" sz="quarter" idx="11"/>
          </p:nvPr>
        </p:nvSpPr>
        <p:spPr>
          <a:xfrm>
            <a:off x="3849914" y="631031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06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21182-B2A4-4929-B676-0BC388F5386C}"/>
              </a:ext>
            </a:extLst>
          </p:cNvPr>
          <p:cNvSpPr>
            <a:spLocks noGrp="1"/>
          </p:cNvSpPr>
          <p:nvPr>
            <p:ph idx="1"/>
          </p:nvPr>
        </p:nvSpPr>
        <p:spPr>
          <a:xfrm>
            <a:off x="232229" y="348344"/>
            <a:ext cx="11785600" cy="6008006"/>
          </a:xfrm>
          <a:solidFill>
            <a:schemeClr val="tx2">
              <a:lumMod val="20000"/>
              <a:lumOff val="80000"/>
            </a:schemeClr>
          </a:solidFill>
        </p:spPr>
        <p:txBody>
          <a:bodyPr>
            <a:normAutofit/>
          </a:bodyPr>
          <a:lstStyle/>
          <a:p>
            <a:pPr>
              <a:buFont typeface="Wingdings" panose="05000000000000000000" pitchFamily="2" charset="2"/>
              <a:buChar char="q"/>
            </a:pPr>
            <a:r>
              <a:rPr lang="el-GR" sz="2400" dirty="0">
                <a:latin typeface="CF Asty Pro" pitchFamily="50" charset="0"/>
              </a:rPr>
              <a:t>Δημιουργείται ζήτημα με το </a:t>
            </a:r>
            <a:r>
              <a:rPr lang="el-GR" sz="2400" b="1" dirty="0">
                <a:latin typeface="CF Asty Pro" pitchFamily="50" charset="0"/>
              </a:rPr>
              <a:t>διάχυτο και παρεμπίπτοντα έλεγχο της συνταγματικότητας των νόμων </a:t>
            </a:r>
            <a:r>
              <a:rPr lang="el-GR" sz="2400" dirty="0">
                <a:latin typeface="CF Asty Pro" pitchFamily="50" charset="0"/>
              </a:rPr>
              <a:t>(αρχή συνταγματικής περιωπής);</a:t>
            </a:r>
          </a:p>
          <a:p>
            <a:pPr lvl="1"/>
            <a:r>
              <a:rPr lang="el-GR" b="1" dirty="0">
                <a:latin typeface="CF Asty Pro" pitchFamily="50" charset="0"/>
              </a:rPr>
              <a:t>Ναι, αν το νέο δυσχερές νομικό ζήτημα κλπ. αφορά συνταγματικότητα.</a:t>
            </a:r>
            <a:r>
              <a:rPr lang="el-GR" dirty="0">
                <a:latin typeface="CF Asty Pro" pitchFamily="50" charset="0"/>
              </a:rPr>
              <a:t> Πιο ξεκάθαρο, ιδίως για την δίκη, στο πλαίσιο της οποίας εστάλη το αίτημα πιλοτικής δίκης</a:t>
            </a:r>
          </a:p>
          <a:p>
            <a:pPr lvl="1"/>
            <a:r>
              <a:rPr lang="el-GR" b="1" dirty="0">
                <a:latin typeface="CF Asty Pro" pitchFamily="50" charset="0"/>
              </a:rPr>
              <a:t>Για τις λοιπές περιπτώσεις των δικών που αναστέλλονται: </a:t>
            </a:r>
          </a:p>
          <a:p>
            <a:pPr lvl="2"/>
            <a:r>
              <a:rPr lang="el-GR" sz="2400" b="1" dirty="0">
                <a:latin typeface="CF Asty Pro" pitchFamily="50" charset="0"/>
              </a:rPr>
              <a:t>Τυπικά ίσως όχι</a:t>
            </a:r>
            <a:r>
              <a:rPr lang="el-GR" sz="2400" dirty="0">
                <a:latin typeface="CF Asty Pro" pitchFamily="50" charset="0"/>
              </a:rPr>
              <a:t>: Δεν επηρεάζει με νομική δεσμευτικότητα (με όρους </a:t>
            </a:r>
            <a:r>
              <a:rPr lang="el-GR" sz="2400" dirty="0" err="1">
                <a:latin typeface="CF Asty Pro" pitchFamily="50" charset="0"/>
              </a:rPr>
              <a:t>δεδικασμένου</a:t>
            </a:r>
            <a:r>
              <a:rPr lang="el-GR" sz="2400" dirty="0">
                <a:latin typeface="CF Asty Pro" pitchFamily="50" charset="0"/>
              </a:rPr>
              <a:t> ή εκ του νόμου υποχρεωτικού περιεχομένου) τις λοιπές εκκρεμείς δίκες.</a:t>
            </a:r>
          </a:p>
          <a:p>
            <a:pPr lvl="2"/>
            <a:r>
              <a:rPr lang="el-GR" sz="2400" b="1" dirty="0">
                <a:latin typeface="CF Asty Pro" pitchFamily="50" charset="0"/>
              </a:rPr>
              <a:t>Ουσιαστικά μάλλον ναι</a:t>
            </a:r>
            <a:r>
              <a:rPr lang="el-GR" sz="2400" dirty="0">
                <a:latin typeface="CF Asty Pro" pitchFamily="50" charset="0"/>
              </a:rPr>
              <a:t>: Οι εκκρεμείς υποθέσεις πρέπει να ανασταλούν και να περιμένουν. Απίθανη η απόκλιση από αποφάσεις της </a:t>
            </a:r>
            <a:r>
              <a:rPr lang="el-GR" sz="2400" dirty="0" err="1">
                <a:latin typeface="CF Asty Pro" pitchFamily="50" charset="0"/>
              </a:rPr>
              <a:t>ΟλΑΠ</a:t>
            </a:r>
            <a:endParaRPr lang="el-GR" sz="2400" dirty="0">
              <a:latin typeface="CF Asty Pro" pitchFamily="50" charset="0"/>
            </a:endParaRPr>
          </a:p>
          <a:p>
            <a:pPr>
              <a:buFont typeface="Wingdings" panose="05000000000000000000" pitchFamily="2" charset="2"/>
              <a:buChar char="q"/>
            </a:pPr>
            <a:r>
              <a:rPr lang="el-GR" sz="2400" b="1" dirty="0">
                <a:latin typeface="CF Asty Pro" pitchFamily="50" charset="0"/>
              </a:rPr>
              <a:t>Στις λοιπές περιπτώσεις δημιουργείται ένταση με την αρχή της συζήτησης και της διάθεσης </a:t>
            </a:r>
            <a:r>
              <a:rPr lang="el-GR" sz="2400" dirty="0">
                <a:latin typeface="CF Asty Pro" pitchFamily="50" charset="0"/>
              </a:rPr>
              <a:t>(όταν υποχρεώνονται να ανασταλούν όλες οι συναφείς εκκρεμείς δίκες)</a:t>
            </a:r>
            <a:endParaRPr lang="el-GR" sz="2400" b="1" dirty="0">
              <a:latin typeface="CF Asty Pro" pitchFamily="50" charset="0"/>
            </a:endParaRPr>
          </a:p>
          <a:p>
            <a:pPr>
              <a:buFont typeface="Wingdings" panose="05000000000000000000" pitchFamily="2" charset="2"/>
              <a:buChar char="q"/>
            </a:pPr>
            <a:r>
              <a:rPr lang="el-GR" sz="2400" b="1" dirty="0">
                <a:latin typeface="CF Asty Pro" pitchFamily="50" charset="0"/>
              </a:rPr>
              <a:t>Όλα θα κριθούν από τον τρόπο εφαρμογής</a:t>
            </a:r>
            <a:r>
              <a:rPr lang="el-GR" sz="2400" dirty="0">
                <a:latin typeface="CF Asty Pro" pitchFamily="50" charset="0"/>
              </a:rPr>
              <a:t>: Τυχόν εσπευσμένη χρήση του εργαλείου πριν προλάβει να «αναπνεύσει» η νομολογία των δικαστηρίων της ουσίας μπορεί να οδηγήσει σε «καταστολή» της δημιουργικής ζύμωσης που προκαλούν πολλές φορές τα δικαστήρια της ουσίας.</a:t>
            </a:r>
            <a:endParaRPr lang="en-US" sz="2400" dirty="0">
              <a:latin typeface="CF Asty Pro" pitchFamily="50" charset="0"/>
            </a:endParaRPr>
          </a:p>
          <a:p>
            <a:endParaRPr lang="el-GR" dirty="0"/>
          </a:p>
        </p:txBody>
      </p:sp>
      <p:sp>
        <p:nvSpPr>
          <p:cNvPr id="4" name="Footer Placeholder 3">
            <a:extLst>
              <a:ext uri="{FF2B5EF4-FFF2-40B4-BE49-F238E27FC236}">
                <a16:creationId xmlns:a16="http://schemas.microsoft.com/office/drawing/2014/main" id="{B511A683-7D93-4733-A609-1418FDCD1A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472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8FB8-E9C8-435A-A4E2-0C700182335D}"/>
              </a:ext>
            </a:extLst>
          </p:cNvPr>
          <p:cNvSpPr>
            <a:spLocks noGrp="1"/>
          </p:cNvSpPr>
          <p:nvPr>
            <p:ph type="title"/>
          </p:nvPr>
        </p:nvSpPr>
        <p:spPr>
          <a:xfrm>
            <a:off x="348343" y="365125"/>
            <a:ext cx="11393713" cy="1170061"/>
          </a:xfrm>
          <a:solidFill>
            <a:schemeClr val="accent1">
              <a:lumMod val="40000"/>
              <a:lumOff val="60000"/>
            </a:schemeClr>
          </a:solidFill>
        </p:spPr>
        <p:txBody>
          <a:bodyPr>
            <a:normAutofit/>
          </a:bodyPr>
          <a:lstStyle/>
          <a:p>
            <a:r>
              <a:rPr lang="el-GR" sz="2500" b="1" dirty="0">
                <a:latin typeface="Century Gothic" panose="020B0502020202020204" pitchFamily="34" charset="0"/>
                <a:ea typeface="SimSun" panose="02010600030101010101" pitchFamily="2" charset="-122"/>
                <a:cs typeface="Times New Roman" panose="02020603050405020304" pitchFamily="18" charset="0"/>
              </a:rPr>
              <a:t>Θ</a:t>
            </a:r>
            <a:r>
              <a:rPr lang="el-GR" sz="2500" b="1" dirty="0">
                <a:effectLst/>
                <a:latin typeface="Century Gothic" panose="020B0502020202020204" pitchFamily="34" charset="0"/>
                <a:ea typeface="SimSun" panose="02010600030101010101" pitchFamily="2" charset="-122"/>
                <a:cs typeface="Times New Roman" panose="02020603050405020304" pitchFamily="18" charset="0"/>
              </a:rPr>
              <a:t>. Σημεία κριτικής στο Ν. 4842/2021</a:t>
            </a:r>
            <a:endParaRPr lang="el-GR" sz="2500" dirty="0"/>
          </a:p>
        </p:txBody>
      </p:sp>
      <p:sp>
        <p:nvSpPr>
          <p:cNvPr id="3" name="Content Placeholder 2">
            <a:extLst>
              <a:ext uri="{FF2B5EF4-FFF2-40B4-BE49-F238E27FC236}">
                <a16:creationId xmlns:a16="http://schemas.microsoft.com/office/drawing/2014/main" id="{21091B93-F073-4F6F-8F17-7AFC97CBFF43}"/>
              </a:ext>
            </a:extLst>
          </p:cNvPr>
          <p:cNvSpPr>
            <a:spLocks noGrp="1"/>
          </p:cNvSpPr>
          <p:nvPr>
            <p:ph idx="1"/>
          </p:nvPr>
        </p:nvSpPr>
        <p:spPr>
          <a:xfrm>
            <a:off x="348343" y="1535186"/>
            <a:ext cx="11393713" cy="4821164"/>
          </a:xfrm>
          <a:solidFill>
            <a:schemeClr val="bg1">
              <a:lumMod val="85000"/>
            </a:schemeClr>
          </a:solidFill>
        </p:spPr>
        <p:txBody>
          <a:bodyPr>
            <a:normAutofit lnSpcReduction="10000"/>
          </a:bodyPr>
          <a:lstStyle/>
          <a:p>
            <a:pPr algn="just">
              <a:lnSpc>
                <a:spcPct val="150000"/>
              </a:lnSpc>
            </a:pPr>
            <a:r>
              <a:rPr lang="el-GR" sz="2400" dirty="0">
                <a:effectLst/>
                <a:latin typeface="CF Asty Pro" pitchFamily="50" charset="0"/>
                <a:ea typeface="SimSun" panose="02010600030101010101" pitchFamily="2" charset="-122"/>
                <a:cs typeface="Times New Roman" panose="02020603050405020304" pitchFamily="18" charset="0"/>
              </a:rPr>
              <a:t>Αντί απλοποιήσεων, εξακολούθηση περιττών διακρίσεων και διαφοροποιήσεων (βλ. προθεσμίες προσθήκης ή την ορολογική διάκριση υπομνήματος-προτάσεων-σημειώματος)</a:t>
            </a:r>
          </a:p>
          <a:p>
            <a:pPr algn="just">
              <a:lnSpc>
                <a:spcPct val="150000"/>
              </a:lnSpc>
            </a:pPr>
            <a:r>
              <a:rPr lang="el-GR" sz="2400" dirty="0">
                <a:effectLst/>
                <a:latin typeface="CF Asty Pro" pitchFamily="50" charset="0"/>
                <a:ea typeface="SimSun" panose="02010600030101010101" pitchFamily="2" charset="-122"/>
                <a:cs typeface="Times New Roman" panose="02020603050405020304" pitchFamily="18" charset="0"/>
              </a:rPr>
              <a:t>Εμμονή στην μη εξέταση μαρτύρων στην νέα τακτική, παρ’ ότι ούτε συνετή εφαρμογή έγινε, ούτε στην επιτάχυνση συνέβαλε</a:t>
            </a:r>
          </a:p>
          <a:p>
            <a:pPr algn="just">
              <a:lnSpc>
                <a:spcPct val="150000"/>
              </a:lnSpc>
            </a:pPr>
            <a:r>
              <a:rPr lang="el-GR" sz="2400" dirty="0">
                <a:effectLst/>
                <a:latin typeface="CF Asty Pro" pitchFamily="50" charset="0"/>
                <a:ea typeface="SimSun" panose="02010600030101010101" pitchFamily="2" charset="-122"/>
                <a:cs typeface="Times New Roman" panose="02020603050405020304" pitchFamily="18" charset="0"/>
              </a:rPr>
              <a:t>Απουσία διαλόγου με την ευρύτερη επιστημονική κοινότητα και εσπευσμένη ψήφιση και θέση σε εφαρμογή</a:t>
            </a:r>
          </a:p>
          <a:p>
            <a:pPr algn="just">
              <a:lnSpc>
                <a:spcPct val="150000"/>
              </a:lnSpc>
            </a:pPr>
            <a:r>
              <a:rPr lang="el-GR" sz="2400" dirty="0">
                <a:effectLst/>
                <a:latin typeface="CF Asty Pro" pitchFamily="50" charset="0"/>
                <a:ea typeface="Times New Roman" panose="02020603050405020304" pitchFamily="18" charset="0"/>
                <a:cs typeface="Times New Roman" panose="02020603050405020304" pitchFamily="18" charset="0"/>
              </a:rPr>
              <a:t>Πρωτοφανείς αλλεπ</a:t>
            </a:r>
            <a:r>
              <a:rPr lang="el-GR" sz="2400" dirty="0">
                <a:latin typeface="CF Asty Pro" pitchFamily="50" charset="0"/>
                <a:ea typeface="Times New Roman" panose="02020603050405020304" pitchFamily="18" charset="0"/>
                <a:cs typeface="Times New Roman" panose="02020603050405020304" pitchFamily="18" charset="0"/>
              </a:rPr>
              <a:t>άλληλες </a:t>
            </a:r>
            <a:r>
              <a:rPr lang="el-GR" sz="2400" dirty="0" err="1">
                <a:latin typeface="CF Asty Pro" pitchFamily="50" charset="0"/>
                <a:ea typeface="Times New Roman" panose="02020603050405020304" pitchFamily="18" charset="0"/>
                <a:cs typeface="Times New Roman" panose="02020603050405020304" pitchFamily="18" charset="0"/>
              </a:rPr>
              <a:t>μικρο</a:t>
            </a:r>
            <a:r>
              <a:rPr lang="el-GR" sz="2400" dirty="0">
                <a:latin typeface="CF Asty Pro" pitchFamily="50" charset="0"/>
                <a:ea typeface="Times New Roman" panose="02020603050405020304" pitchFamily="18" charset="0"/>
                <a:cs typeface="Times New Roman" panose="02020603050405020304" pitchFamily="18" charset="0"/>
              </a:rPr>
              <a:t>-τροποποιήσεις (Ν. </a:t>
            </a:r>
            <a:r>
              <a:rPr lang="el-GR" sz="2400">
                <a:latin typeface="CF Asty Pro" pitchFamily="50" charset="0"/>
                <a:ea typeface="Times New Roman" panose="02020603050405020304" pitchFamily="18" charset="0"/>
                <a:cs typeface="Times New Roman" panose="02020603050405020304" pitchFamily="18" charset="0"/>
              </a:rPr>
              <a:t>4855/2021, 4871/2021, νέο Ν/Σ)</a:t>
            </a:r>
            <a:endParaRPr lang="el-GR" sz="2400" dirty="0">
              <a:effectLst/>
              <a:latin typeface="CF Asty Pro" pitchFamily="50" charset="0"/>
              <a:ea typeface="Times New Roman" panose="02020603050405020304" pitchFamily="18" charset="0"/>
              <a:cs typeface="Times New Roman" panose="02020603050405020304" pitchFamily="18" charset="0"/>
            </a:endParaRPr>
          </a:p>
          <a:p>
            <a:endParaRPr lang="el-GR" dirty="0"/>
          </a:p>
        </p:txBody>
      </p:sp>
      <p:sp>
        <p:nvSpPr>
          <p:cNvPr id="4" name="Footer Placeholder 3">
            <a:extLst>
              <a:ext uri="{FF2B5EF4-FFF2-40B4-BE49-F238E27FC236}">
                <a16:creationId xmlns:a16="http://schemas.microsoft.com/office/drawing/2014/main" id="{280D4C1F-BD03-427F-8185-88BC1A5E3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6903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0F4E-3822-4859-8403-57C20C56BB1D}"/>
              </a:ext>
            </a:extLst>
          </p:cNvPr>
          <p:cNvSpPr>
            <a:spLocks noGrp="1"/>
          </p:cNvSpPr>
          <p:nvPr>
            <p:ph type="title"/>
          </p:nvPr>
        </p:nvSpPr>
        <p:spPr>
          <a:xfrm>
            <a:off x="838200" y="365125"/>
            <a:ext cx="10515600" cy="244475"/>
          </a:xfrm>
          <a:solidFill>
            <a:schemeClr val="accent1">
              <a:lumMod val="40000"/>
              <a:lumOff val="60000"/>
            </a:schemeClr>
          </a:solidFill>
        </p:spPr>
        <p:txBody>
          <a:bodyPr>
            <a:noAutofit/>
          </a:bodyPr>
          <a:lstStyle/>
          <a:p>
            <a:r>
              <a:rPr lang="el-GR" sz="2000" dirty="0"/>
              <a:t>(237 ΚΠολΔ συνέχεια)</a:t>
            </a:r>
          </a:p>
        </p:txBody>
      </p:sp>
      <p:sp>
        <p:nvSpPr>
          <p:cNvPr id="3" name="Content Placeholder 2">
            <a:extLst>
              <a:ext uri="{FF2B5EF4-FFF2-40B4-BE49-F238E27FC236}">
                <a16:creationId xmlns:a16="http://schemas.microsoft.com/office/drawing/2014/main" id="{01501F18-CCBF-4D65-BA30-D8ADAFA4B4B2}"/>
              </a:ext>
            </a:extLst>
          </p:cNvPr>
          <p:cNvSpPr>
            <a:spLocks noGrp="1"/>
          </p:cNvSpPr>
          <p:nvPr>
            <p:ph idx="1"/>
          </p:nvPr>
        </p:nvSpPr>
        <p:spPr>
          <a:xfrm>
            <a:off x="304800" y="609600"/>
            <a:ext cx="11669486" cy="6111875"/>
          </a:xfrm>
          <a:solidFill>
            <a:schemeClr val="bg1">
              <a:lumMod val="85000"/>
            </a:schemeClr>
          </a:solidFill>
        </p:spPr>
        <p:txBody>
          <a:bodyPr>
            <a:normAutofit/>
          </a:bodyPr>
          <a:lstStyle/>
          <a:p>
            <a:pPr marL="0" indent="0">
              <a:buNone/>
            </a:pP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2.</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Επί μη προσκόμισης των πληρεξουσίων</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Δυνατότητα συμπλήρωσης κατά το άρθρο 227 ΚΠολΔ και μόνο αν δεν συμπληρωθεί η έλλειψη, χωρεί η έκδοση της οριστικής απόφασης </a:t>
            </a:r>
          </a:p>
          <a:p>
            <a:pPr marL="0" indent="0">
              <a:buNone/>
            </a:pPr>
            <a:r>
              <a:rPr lang="el-GR" sz="1800" i="1" dirty="0">
                <a:effectLst/>
                <a:latin typeface="Century Gothic" panose="020B0502020202020204" pitchFamily="34" charset="0"/>
                <a:ea typeface="Calibri" panose="020F0502020204030204" pitchFamily="34" charset="0"/>
              </a:rPr>
              <a:t>Θετική η αλλαγή. Αποφυγή συμπλήρωσης απευθείας με το άρθρο 105 ΚΠολΔ (δηλ. με έκδοση απόφασης)</a:t>
            </a:r>
          </a:p>
          <a:p>
            <a:pPr marL="0" indent="0" algn="just">
              <a:lnSpc>
                <a:spcPct val="115000"/>
              </a:lnSpc>
              <a:spcAft>
                <a:spcPts val="800"/>
              </a:spcAft>
              <a:buNone/>
            </a:pP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3.</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Λύνει το πρόβλημα </a:t>
            </a: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πότε έχουμε ξανά 120 μέρες και πότε προτάσεις επί της έδρας </a:t>
            </a:r>
            <a:r>
              <a:rPr lang="el-GR" sz="1800" i="1" u="sng" dirty="0">
                <a:effectLst/>
                <a:latin typeface="Century Gothic" panose="020B0502020202020204" pitchFamily="34" charset="0"/>
                <a:ea typeface="Calibri" panose="020F0502020204030204" pitchFamily="34" charset="0"/>
                <a:cs typeface="Times New Roman" panose="02020603050405020304" pitchFamily="18" charset="0"/>
              </a:rPr>
              <a:t>(εφαρμογή και επί εκκρεμών δικών)</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Συνοπτικά:</a:t>
            </a:r>
          </a:p>
          <a:p>
            <a:pPr marL="0" indent="0" algn="just">
              <a:lnSpc>
                <a:spcPct val="115000"/>
              </a:lnSpc>
              <a:spcAft>
                <a:spcPts val="800"/>
              </a:spcAft>
              <a:buNone/>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i</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Επί παραπομπής λόγω αναρμοδιότητας: </a:t>
            </a:r>
            <a:r>
              <a:rPr lang="el-GR" sz="1800" u="sng" dirty="0">
                <a:effectLst/>
                <a:latin typeface="Century Gothic" panose="020B0502020202020204" pitchFamily="34" charset="0"/>
                <a:ea typeface="Calibri" panose="020F0502020204030204" pitchFamily="34" charset="0"/>
                <a:cs typeface="Times New Roman" panose="02020603050405020304" pitchFamily="18" charset="0"/>
              </a:rPr>
              <a:t>90</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μέρες (βλ. σύστημα 237 παρ. 1)</a:t>
            </a:r>
          </a:p>
          <a:p>
            <a:pPr marL="0" indent="0" algn="just">
              <a:lnSpc>
                <a:spcPct val="115000"/>
              </a:lnSpc>
              <a:spcAft>
                <a:spcPts val="800"/>
              </a:spcAft>
              <a:buNone/>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ii</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Απαράδεκτη η συζήτηση: </a:t>
            </a:r>
            <a:r>
              <a:rPr lang="el-GR" sz="1800" u="sng" dirty="0">
                <a:effectLst/>
                <a:latin typeface="Century Gothic" panose="020B0502020202020204" pitchFamily="34" charset="0"/>
                <a:ea typeface="Calibri" panose="020F0502020204030204" pitchFamily="34" charset="0"/>
                <a:cs typeface="Times New Roman" panose="02020603050405020304" pitchFamily="18" charset="0"/>
              </a:rPr>
              <a:t>90</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μέρες</a:t>
            </a:r>
          </a:p>
          <a:p>
            <a:pPr marL="0" indent="0" algn="just">
              <a:lnSpc>
                <a:spcPct val="115000"/>
              </a:lnSpc>
              <a:spcAft>
                <a:spcPts val="800"/>
              </a:spcAft>
              <a:buNone/>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iii</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Επί αναβολής κατά τα άρθρα 249-250 ΚΠολΔ: Συμπληρωματικές προτάσεις στην έδρα (χωρίς νέους ισχυρισμούς ή αποδεικτικά μέσα με εξαίρεση παραχρήμα αποδεικνυόμενους ή </a:t>
            </a:r>
            <a:r>
              <a:rPr lang="el-GR" sz="1800" dirty="0" err="1">
                <a:effectLst/>
                <a:latin typeface="Century Gothic" panose="020B0502020202020204" pitchFamily="34" charset="0"/>
                <a:ea typeface="Calibri" panose="020F0502020204030204" pitchFamily="34" charset="0"/>
                <a:cs typeface="Times New Roman" panose="02020603050405020304" pitchFamily="18" charset="0"/>
              </a:rPr>
              <a:t>οψιγενείς</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ισχυρισμούς)</a:t>
            </a:r>
          </a:p>
          <a:p>
            <a:pPr marL="0" indent="0" algn="just">
              <a:lnSpc>
                <a:spcPct val="115000"/>
              </a:lnSpc>
              <a:spcAft>
                <a:spcPts val="800"/>
              </a:spcAft>
              <a:buNone/>
            </a:pP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iv</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Επί αυτοψίας, πραγματογνωμοσύνης, εξέτασης μάρτυρα στην τακτική (μη ρητή αναφορά στην αυτοπρόσωπη εξέταση διαδίκων): Με την ολοκλήρωσή τους περατωμένη η συζήτηση. Μέσα σε 8 μέρες από την διενέργεια των πράξεων προσθήκη-αξιολόγηση.  </a:t>
            </a:r>
          </a:p>
          <a:p>
            <a:pPr marL="0" indent="0" algn="just">
              <a:lnSpc>
                <a:spcPct val="115000"/>
              </a:lnSpc>
              <a:spcAft>
                <a:spcPts val="800"/>
              </a:spcAft>
              <a:buNone/>
            </a:pPr>
            <a:r>
              <a:rPr lang="el-GR" sz="1800" b="1" dirty="0">
                <a:effectLst/>
                <a:latin typeface="Century Gothic" panose="020B0502020202020204" pitchFamily="34" charset="0"/>
                <a:ea typeface="Calibri" panose="020F0502020204030204" pitchFamily="34" charset="0"/>
                <a:cs typeface="Times New Roman" panose="02020603050405020304" pitchFamily="18" charset="0"/>
              </a:rPr>
              <a:t>4.</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 Προτάσεις και προσθήκη μέχρι τις 12:00 και όχι μέχρι τη λήξη ωραρίου </a:t>
            </a:r>
            <a:r>
              <a:rPr lang="el-GR" sz="1800" i="1" u="sng" dirty="0">
                <a:effectLst/>
                <a:latin typeface="Century Gothic" panose="020B0502020202020204" pitchFamily="34" charset="0"/>
                <a:ea typeface="Calibri" panose="020F0502020204030204" pitchFamily="34" charset="0"/>
                <a:cs typeface="Times New Roman" panose="02020603050405020304" pitchFamily="18" charset="0"/>
              </a:rPr>
              <a:t>(και επί εκκρεμών δικών)</a:t>
            </a:r>
          </a:p>
          <a:p>
            <a:pPr marL="0" indent="0" algn="just">
              <a:lnSpc>
                <a:spcPct val="115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
        <p:nvSpPr>
          <p:cNvPr id="4" name="Footer Placeholder 3">
            <a:extLst>
              <a:ext uri="{FF2B5EF4-FFF2-40B4-BE49-F238E27FC236}">
                <a16:creationId xmlns:a16="http://schemas.microsoft.com/office/drawing/2014/main" id="{B9BA917B-BF39-42AD-83D4-A114D1DFEDDE}"/>
              </a:ext>
            </a:extLst>
          </p:cNvPr>
          <p:cNvSpPr>
            <a:spLocks noGrp="1"/>
          </p:cNvSpPr>
          <p:nvPr>
            <p:ph type="ftr" sz="quarter" idx="11"/>
          </p:nvPr>
        </p:nvSpPr>
        <p:spPr/>
        <p:txBody>
          <a:bodyPr/>
          <a:lstStyle/>
          <a:p>
            <a:endParaRPr lang="el-GR" dirty="0"/>
          </a:p>
        </p:txBody>
      </p:sp>
    </p:spTree>
    <p:extLst>
      <p:ext uri="{BB962C8B-B14F-4D97-AF65-F5344CB8AC3E}">
        <p14:creationId xmlns:p14="http://schemas.microsoft.com/office/powerpoint/2010/main" val="805825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6CFDC-26A0-4852-A0CF-301E347BCBDC}"/>
              </a:ext>
            </a:extLst>
          </p:cNvPr>
          <p:cNvSpPr>
            <a:spLocks noGrp="1"/>
          </p:cNvSpPr>
          <p:nvPr>
            <p:ph idx="1"/>
          </p:nvPr>
        </p:nvSpPr>
        <p:spPr>
          <a:xfrm>
            <a:off x="838200" y="969264"/>
            <a:ext cx="10515600" cy="5207699"/>
          </a:xfrm>
        </p:spPr>
        <p:txBody>
          <a:bodyPr/>
          <a:lstStyle/>
          <a:p>
            <a:pPr marL="0" indent="0" algn="ctr">
              <a:buNone/>
            </a:pPr>
            <a:endParaRPr lang="el-GR"/>
          </a:p>
          <a:p>
            <a:pPr marL="0" indent="0" algn="ctr">
              <a:buNone/>
            </a:pPr>
            <a:endParaRPr lang="el-GR"/>
          </a:p>
          <a:p>
            <a:pPr marL="0" indent="0" algn="ctr">
              <a:buNone/>
            </a:pPr>
            <a:endParaRPr lang="el-GR"/>
          </a:p>
          <a:p>
            <a:pPr marL="0" indent="0" algn="ctr">
              <a:buNone/>
            </a:pPr>
            <a:endParaRPr lang="el-GR"/>
          </a:p>
          <a:p>
            <a:pPr marL="0" indent="0" algn="ctr">
              <a:buNone/>
            </a:pPr>
            <a:r>
              <a:rPr lang="el-GR" sz="4400" i="1"/>
              <a:t>Ευχαριστώ για την προσοχή σας</a:t>
            </a:r>
            <a:endParaRPr lang="el-GR" sz="4400" i="1" dirty="0"/>
          </a:p>
        </p:txBody>
      </p:sp>
      <p:sp>
        <p:nvSpPr>
          <p:cNvPr id="4" name="Footer Placeholder 3">
            <a:extLst>
              <a:ext uri="{FF2B5EF4-FFF2-40B4-BE49-F238E27FC236}">
                <a16:creationId xmlns:a16="http://schemas.microsoft.com/office/drawing/2014/main" id="{8D6D24FC-F06C-457E-9810-4756A4B721C5}"/>
              </a:ext>
            </a:extLst>
          </p:cNvPr>
          <p:cNvSpPr>
            <a:spLocks noGrp="1"/>
          </p:cNvSpPr>
          <p:nvPr>
            <p:ph type="ftr" sz="quarter" idx="11"/>
          </p:nvPr>
        </p:nvSpPr>
        <p:spPr/>
        <p:txBody>
          <a:bodyPr/>
          <a:lstStyle/>
          <a:p>
            <a:r>
              <a:rPr lang="el-GR"/>
              <a:t>Φώτης Κ. Γιαννούλας</a:t>
            </a:r>
          </a:p>
        </p:txBody>
      </p:sp>
      <p:pic>
        <p:nvPicPr>
          <p:cNvPr id="5" name="Picture Placeholder 7" descr="Abstract image of curvy lines">
            <a:extLst>
              <a:ext uri="{FF2B5EF4-FFF2-40B4-BE49-F238E27FC236}">
                <a16:creationId xmlns:a16="http://schemas.microsoft.com/office/drawing/2014/main" id="{70E4BF01-62AF-406F-B15E-92411347BC56}"/>
              </a:ext>
            </a:extLst>
          </p:cNvPr>
          <p:cNvPicPr>
            <a:picLocks noChangeAspect="1"/>
          </p:cNvPicPr>
          <p:nvPr/>
        </p:nvPicPr>
        <p:blipFill>
          <a:blip r:embed="rId2"/>
          <a:srcRect/>
          <a:stretch/>
        </p:blipFill>
        <p:spPr>
          <a:xfrm>
            <a:off x="450" y="0"/>
            <a:ext cx="12191550" cy="6857999"/>
          </a:xfrm>
          <a:prstGeom prst="rect">
            <a:avLst/>
          </a:prstGeom>
          <a:solidFill>
            <a:sysClr val="windowText" lastClr="000000">
              <a:lumMod val="65000"/>
              <a:lumOff val="35000"/>
            </a:sysClr>
          </a:solidFill>
        </p:spPr>
      </p:pic>
      <p:sp>
        <p:nvSpPr>
          <p:cNvPr id="7" name="Rectangle 6">
            <a:extLst>
              <a:ext uri="{FF2B5EF4-FFF2-40B4-BE49-F238E27FC236}">
                <a16:creationId xmlns:a16="http://schemas.microsoft.com/office/drawing/2014/main" id="{F388A466-0185-46D4-9D3A-93AC87493E65}"/>
              </a:ext>
            </a:extLst>
          </p:cNvPr>
          <p:cNvSpPr/>
          <p:nvPr/>
        </p:nvSpPr>
        <p:spPr>
          <a:xfrm>
            <a:off x="1192966" y="2967335"/>
            <a:ext cx="9806082" cy="1754326"/>
          </a:xfrm>
          <a:prstGeom prst="rect">
            <a:avLst/>
          </a:prstGeom>
          <a:noFill/>
        </p:spPr>
        <p:txBody>
          <a:bodyPr wrap="none" lIns="91440" tIns="45720" rIns="91440" bIns="45720">
            <a:spAutoFit/>
          </a:bodyPr>
          <a:lstStyle/>
          <a:p>
            <a:pPr algn="ctr"/>
            <a:r>
              <a:rPr lang="el-GR" sz="5400" dirty="0">
                <a:ln w="0"/>
                <a:solidFill>
                  <a:schemeClr val="bg1"/>
                </a:solidFill>
                <a:effectLst>
                  <a:outerShdw blurRad="38100" dist="19050" dir="2700000" algn="tl" rotWithShape="0">
                    <a:schemeClr val="dk1">
                      <a:alpha val="40000"/>
                    </a:schemeClr>
                  </a:outerShdw>
                </a:effectLst>
              </a:rPr>
              <a:t>ΕΥΧΑΡΙΣΤΩ ΓΙΑ ΤΗΝ ΠΡΟΣΟΧΗ ΣΑΣ</a:t>
            </a:r>
          </a:p>
          <a:p>
            <a:pPr algn="ct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214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BF5B9-5EFE-420B-A98F-BCF6FEE82A41}"/>
              </a:ext>
            </a:extLst>
          </p:cNvPr>
          <p:cNvSpPr>
            <a:spLocks noGrp="1"/>
          </p:cNvSpPr>
          <p:nvPr>
            <p:ph idx="1"/>
          </p:nvPr>
        </p:nvSpPr>
        <p:spPr>
          <a:xfrm>
            <a:off x="217714" y="290287"/>
            <a:ext cx="11669486" cy="6226628"/>
          </a:xfrm>
          <a:solidFill>
            <a:schemeClr val="bg1">
              <a:lumMod val="85000"/>
            </a:schemeClr>
          </a:solidFill>
        </p:spPr>
        <p:txBody>
          <a:bodyPr>
            <a:noAutofit/>
          </a:bodyPr>
          <a:lstStyle/>
          <a:p>
            <a:pPr marL="0" indent="0" algn="just">
              <a:buNone/>
            </a:pPr>
            <a:r>
              <a:rPr lang="el-GR" sz="2000" b="1" dirty="0">
                <a:effectLst/>
                <a:latin typeface="CF Asty Pro" pitchFamily="50" charset="0"/>
                <a:ea typeface="Calibri" panose="020F0502020204030204" pitchFamily="34" charset="0"/>
                <a:cs typeface="Times New Roman" panose="02020603050405020304" pitchFamily="18" charset="0"/>
              </a:rPr>
              <a:t>5.</a:t>
            </a:r>
            <a:r>
              <a:rPr lang="el-GR" sz="2000" dirty="0">
                <a:effectLst/>
                <a:latin typeface="CF Asty Pro" pitchFamily="50" charset="0"/>
                <a:ea typeface="Calibri" panose="020F0502020204030204" pitchFamily="34" charset="0"/>
                <a:cs typeface="Times New Roman" panose="02020603050405020304" pitchFamily="18" charset="0"/>
              </a:rPr>
              <a:t> </a:t>
            </a:r>
            <a:r>
              <a:rPr lang="el-GR" sz="2000" b="1" dirty="0">
                <a:effectLst/>
                <a:latin typeface="CF Asty Pro" pitchFamily="50" charset="0"/>
                <a:ea typeface="Calibri" panose="020F0502020204030204" pitchFamily="34" charset="0"/>
                <a:cs typeface="Times New Roman" panose="02020603050405020304" pitchFamily="18" charset="0"/>
              </a:rPr>
              <a:t>Συμπληρωματική προσθήκη</a:t>
            </a:r>
            <a:r>
              <a:rPr lang="el-GR" sz="2000" dirty="0">
                <a:effectLst/>
                <a:latin typeface="CF Asty Pro" pitchFamily="50" charset="0"/>
                <a:ea typeface="Calibri" panose="020F0502020204030204" pitchFamily="34" charset="0"/>
                <a:cs typeface="Times New Roman" panose="02020603050405020304" pitchFamily="18" charset="0"/>
              </a:rPr>
              <a:t> με </a:t>
            </a:r>
            <a:r>
              <a:rPr lang="el-GR" sz="2000" dirty="0" err="1">
                <a:effectLst/>
                <a:latin typeface="CF Asty Pro" pitchFamily="50" charset="0"/>
                <a:ea typeface="Calibri" panose="020F0502020204030204" pitchFamily="34" charset="0"/>
                <a:cs typeface="Times New Roman" panose="02020603050405020304" pitchFamily="18" charset="0"/>
              </a:rPr>
              <a:t>προκατάθεση</a:t>
            </a:r>
            <a:r>
              <a:rPr lang="el-GR" sz="2000" dirty="0">
                <a:effectLst/>
                <a:latin typeface="CF Asty Pro" pitchFamily="50" charset="0"/>
                <a:ea typeface="Calibri" panose="020F0502020204030204" pitchFamily="34" charset="0"/>
                <a:cs typeface="Times New Roman" panose="02020603050405020304" pitchFamily="18" charset="0"/>
              </a:rPr>
              <a:t> προ 20ημέρου από την συζήτηση </a:t>
            </a:r>
            <a:r>
              <a:rPr lang="el-GR" sz="2000" b="1" dirty="0">
                <a:effectLst/>
                <a:latin typeface="CF Asty Pro" pitchFamily="50" charset="0"/>
                <a:ea typeface="Calibri" panose="020F0502020204030204" pitchFamily="34" charset="0"/>
                <a:cs typeface="Times New Roman" panose="02020603050405020304" pitchFamily="18" charset="0"/>
              </a:rPr>
              <a:t>για </a:t>
            </a:r>
            <a:r>
              <a:rPr lang="el-GR" sz="2000" b="1" dirty="0" err="1">
                <a:effectLst/>
                <a:latin typeface="CF Asty Pro" pitchFamily="50" charset="0"/>
                <a:ea typeface="Calibri" panose="020F0502020204030204" pitchFamily="34" charset="0"/>
                <a:cs typeface="Times New Roman" panose="02020603050405020304" pitchFamily="18" charset="0"/>
              </a:rPr>
              <a:t>οψιγενείς</a:t>
            </a:r>
            <a:r>
              <a:rPr lang="el-GR" sz="2000" b="1" dirty="0">
                <a:effectLst/>
                <a:latin typeface="CF Asty Pro" pitchFamily="50" charset="0"/>
                <a:ea typeface="Calibri" panose="020F0502020204030204" pitchFamily="34" charset="0"/>
                <a:cs typeface="Times New Roman" panose="02020603050405020304" pitchFamily="18" charset="0"/>
              </a:rPr>
              <a:t> ή παραχρήμα αποδεικνυόμενους ισχυρισμούς</a:t>
            </a:r>
            <a:r>
              <a:rPr lang="el-GR" sz="2000" dirty="0">
                <a:effectLst/>
                <a:latin typeface="CF Asty Pro" pitchFamily="50" charset="0"/>
                <a:ea typeface="Calibri" panose="020F0502020204030204" pitchFamily="34" charset="0"/>
                <a:cs typeface="Times New Roman" panose="02020603050405020304" pitchFamily="18" charset="0"/>
              </a:rPr>
              <a:t>. Επίσης </a:t>
            </a:r>
            <a:r>
              <a:rPr lang="el-GR" sz="2000" b="1" dirty="0">
                <a:effectLst/>
                <a:latin typeface="CF Asty Pro" pitchFamily="50" charset="0"/>
                <a:ea typeface="Calibri" panose="020F0502020204030204" pitchFamily="34" charset="0"/>
                <a:cs typeface="Times New Roman" panose="02020603050405020304" pitchFamily="18" charset="0"/>
              </a:rPr>
              <a:t>συμπληρωματική αντίκρουση προ 10ημέρου</a:t>
            </a:r>
            <a:r>
              <a:rPr lang="el-GR" sz="2000" dirty="0">
                <a:effectLst/>
                <a:latin typeface="CF Asty Pro" pitchFamily="50" charset="0"/>
                <a:ea typeface="Calibri" panose="020F0502020204030204" pitchFamily="34" charset="0"/>
                <a:cs typeface="Times New Roman" panose="02020603050405020304" pitchFamily="18" charset="0"/>
              </a:rPr>
              <a:t>. Επίσης, παρέχονται οι ευχέρειες της παρ. 1 του σημερινού άρθρου 232 ΚΠολΔ (</a:t>
            </a:r>
            <a:r>
              <a:rPr lang="el-GR" sz="2000" dirty="0">
                <a:effectLst/>
                <a:latin typeface="CF Asty Pro" pitchFamily="50" charset="0"/>
                <a:ea typeface="Calibri" panose="020F0502020204030204" pitchFamily="34" charset="0"/>
              </a:rPr>
              <a:t>να καλέσει εγγράφως τους διαδίκους ή τους νόμιμους αντιπροσώπους τους να εμφανιστούν αυτοπροσώπως κατά τη συζήτηση για να τους υποβληθούν ερωτήσεις και να δώσουν διασαφήσεις για την υπόθεση) στο 20ήμερο προ της συζήτησης</a:t>
            </a:r>
            <a:r>
              <a:rPr lang="el-GR" sz="2000" dirty="0">
                <a:latin typeface="CF Asty Pro" pitchFamily="50" charset="0"/>
                <a:ea typeface="Calibri" panose="020F0502020204030204" pitchFamily="34" charset="0"/>
              </a:rPr>
              <a:t> </a:t>
            </a:r>
            <a:r>
              <a:rPr lang="el-GR" sz="2000" i="1" u="sng" dirty="0">
                <a:latin typeface="CF Asty Pro" pitchFamily="50" charset="0"/>
                <a:ea typeface="Calibri" panose="020F0502020204030204" pitchFamily="34" charset="0"/>
              </a:rPr>
              <a:t>(εφαρμογή και επί εκκρεμών δικών)</a:t>
            </a:r>
            <a:r>
              <a:rPr lang="el-GR" sz="2000" dirty="0">
                <a:latin typeface="CF Asty Pro" pitchFamily="50" charset="0"/>
                <a:ea typeface="Calibri" panose="020F0502020204030204" pitchFamily="34" charset="0"/>
              </a:rPr>
              <a:t>.</a:t>
            </a:r>
            <a:endParaRPr lang="el-GR" sz="2000" dirty="0">
              <a:effectLst/>
              <a:latin typeface="CF Asty Pro" pitchFamily="50" charset="0"/>
              <a:ea typeface="Calibri" panose="020F0502020204030204" pitchFamily="34" charset="0"/>
            </a:endParaRPr>
          </a:p>
          <a:p>
            <a:pPr marL="0" indent="0" algn="just">
              <a:buNone/>
            </a:pPr>
            <a:r>
              <a:rPr lang="el-GR" sz="2000" b="1" i="1" dirty="0">
                <a:latin typeface="CF Asty Pro" pitchFamily="50" charset="0"/>
                <a:ea typeface="Calibri" panose="020F0502020204030204" pitchFamily="34" charset="0"/>
                <a:cs typeface="Times New Roman" panose="02020603050405020304" pitchFamily="18" charset="0"/>
              </a:rPr>
              <a:t>Κομβική αλλαγή.</a:t>
            </a:r>
            <a:r>
              <a:rPr lang="el-GR" sz="2000" i="1" dirty="0">
                <a:latin typeface="CF Asty Pro" pitchFamily="50" charset="0"/>
                <a:ea typeface="Calibri" panose="020F0502020204030204" pitchFamily="34" charset="0"/>
                <a:cs typeface="Times New Roman" panose="02020603050405020304" pitchFamily="18" charset="0"/>
              </a:rPr>
              <a:t> Δίνει μια σημαντική ευχέρεια στη νέα διαδικασία. Αντίστοιχη αλλαγή και στο άρθρο 527 ΚΠολΔ (νέοι ισχυρισμοί στην κατ’ έφεση δίκη): Αλλάζει το ορόσημο (από τις προτάσεις των 100 ημερών στις συμπληρωματικές προτάσεις)</a:t>
            </a:r>
            <a:endParaRPr lang="el-GR" sz="2000" i="1" dirty="0">
              <a:effectLst/>
              <a:latin typeface="CF Asty Pro" pitchFamily="50" charset="0"/>
              <a:ea typeface="Calibri" panose="020F0502020204030204" pitchFamily="34" charset="0"/>
              <a:cs typeface="Times New Roman" panose="02020603050405020304" pitchFamily="18" charset="0"/>
            </a:endParaRPr>
          </a:p>
          <a:p>
            <a:pPr marL="0" indent="0" algn="just">
              <a:buNone/>
            </a:pPr>
            <a:r>
              <a:rPr lang="el-GR" sz="2000" b="1" dirty="0">
                <a:effectLst/>
                <a:latin typeface="CF Asty Pro" pitchFamily="50" charset="0"/>
                <a:ea typeface="Calibri" panose="020F0502020204030204" pitchFamily="34" charset="0"/>
                <a:cs typeface="Times New Roman" panose="02020603050405020304" pitchFamily="18" charset="0"/>
              </a:rPr>
              <a:t>6.</a:t>
            </a:r>
            <a:r>
              <a:rPr lang="el-GR" sz="2000" dirty="0">
                <a:effectLst/>
                <a:latin typeface="CF Asty Pro" pitchFamily="50" charset="0"/>
                <a:ea typeface="Calibri" panose="020F0502020204030204" pitchFamily="34" charset="0"/>
                <a:cs typeface="Times New Roman" panose="02020603050405020304" pitchFamily="18" charset="0"/>
              </a:rPr>
              <a:t> Παραμένει η </a:t>
            </a:r>
            <a:r>
              <a:rPr lang="el-GR" sz="2000" b="1" dirty="0">
                <a:effectLst/>
                <a:latin typeface="CF Asty Pro" pitchFamily="50" charset="0"/>
                <a:ea typeface="Calibri" panose="020F0502020204030204" pitchFamily="34" charset="0"/>
                <a:cs typeface="Times New Roman" panose="02020603050405020304" pitchFamily="18" charset="0"/>
              </a:rPr>
              <a:t>«απαγόρευση» εξέτασης μαρτύρων </a:t>
            </a:r>
            <a:r>
              <a:rPr lang="el-GR" sz="2000" dirty="0">
                <a:effectLst/>
                <a:latin typeface="CF Asty Pro" pitchFamily="50" charset="0"/>
                <a:ea typeface="Calibri" panose="020F0502020204030204" pitchFamily="34" charset="0"/>
                <a:cs typeface="Times New Roman" panose="02020603050405020304" pitchFamily="18" charset="0"/>
              </a:rPr>
              <a:t>(παρ’ ότι το παλιό σύστημα δεν εφαρμόστηκε με σύνεση, ούτε οδήγησε σε επιτάχυνση). </a:t>
            </a:r>
            <a:r>
              <a:rPr lang="el-GR" sz="2000" dirty="0">
                <a:effectLst/>
                <a:latin typeface="CF Asty Pro" pitchFamily="50" charset="0"/>
                <a:ea typeface="Calibri" panose="020F0502020204030204" pitchFamily="34" charset="0"/>
              </a:rPr>
              <a:t>Θα μπορούσε να επιβάλλεται η ειδική αιτιολόγηση του Δικαστηρίου στην απόφασή του να μην ζητήσει την εξέταση μαρτύρων</a:t>
            </a:r>
          </a:p>
          <a:p>
            <a:pPr marL="0" indent="0" algn="just">
              <a:buNone/>
            </a:pPr>
            <a:r>
              <a:rPr lang="el-GR" sz="2000" b="1" dirty="0">
                <a:effectLst/>
                <a:latin typeface="CF Asty Pro" pitchFamily="50" charset="0"/>
                <a:ea typeface="Calibri" panose="020F0502020204030204" pitchFamily="34" charset="0"/>
              </a:rPr>
              <a:t>7.</a:t>
            </a:r>
            <a:r>
              <a:rPr lang="el-GR" sz="2000" dirty="0">
                <a:effectLst/>
                <a:latin typeface="CF Asty Pro" pitchFamily="50" charset="0"/>
                <a:ea typeface="Calibri" panose="020F0502020204030204" pitchFamily="34" charset="0"/>
              </a:rPr>
              <a:t> </a:t>
            </a:r>
            <a:r>
              <a:rPr lang="el-GR" sz="2000" b="1" dirty="0">
                <a:effectLst/>
                <a:latin typeface="CF Asty Pro" pitchFamily="50" charset="0"/>
                <a:ea typeface="Calibri" panose="020F0502020204030204" pitchFamily="34" charset="0"/>
              </a:rPr>
              <a:t>Αυτοψία, πραγματογνωμοσύνη, εξέταση μαρτύρων</a:t>
            </a:r>
            <a:r>
              <a:rPr lang="el-GR" sz="2000" dirty="0">
                <a:effectLst/>
                <a:latin typeface="CF Asty Pro" pitchFamily="50" charset="0"/>
                <a:ea typeface="Calibri" panose="020F0502020204030204" pitchFamily="34" charset="0"/>
              </a:rPr>
              <a:t>: Με την ολοκλήρωσή τους θεωρείται ως περατωμένη η συζήτηση. Μέσα σε 8 μέρες μετά την εξέταση του μάρτυρα, την πραγματοποίηση της αυτοψίας/ πραγματογνωμοσύνης δικαίωμα για προσθήκη-αξιολόγησή τους </a:t>
            </a:r>
            <a:r>
              <a:rPr lang="el-GR" sz="2000" i="1" u="sng" dirty="0">
                <a:effectLst/>
                <a:latin typeface="CF Asty Pro" pitchFamily="50" charset="0"/>
                <a:ea typeface="Calibri" panose="020F0502020204030204" pitchFamily="34" charset="0"/>
              </a:rPr>
              <a:t>(εφαρμογή και επί εκκρεμών δικών. Προσοχή σε εντελώς οριακές περιπτώσεις)</a:t>
            </a:r>
            <a:r>
              <a:rPr lang="el-GR" sz="2000" dirty="0">
                <a:effectLst/>
                <a:latin typeface="CF Asty Pro" pitchFamily="50" charset="0"/>
                <a:ea typeface="Calibri" panose="020F0502020204030204" pitchFamily="34" charset="0"/>
              </a:rPr>
              <a:t>. </a:t>
            </a:r>
          </a:p>
          <a:p>
            <a:pPr marL="0" indent="0" algn="just">
              <a:buNone/>
            </a:pPr>
            <a:r>
              <a:rPr lang="el-GR" sz="2000" i="1" dirty="0">
                <a:effectLst/>
                <a:latin typeface="CF Asty Pro" pitchFamily="50" charset="0"/>
                <a:ea typeface="Calibri" panose="020F0502020204030204" pitchFamily="34" charset="0"/>
              </a:rPr>
              <a:t>Πάντως, το δικαίωμα προσθήκης σε 8 μέρες μετά την πραγματογνωμοσύνη είναι άνευ αντικειμένου. Προσθήκη έχει νόημα μετά την γνώση του περιεχομένου της πραγματογνωμοσύνης, άρα μετά την κατάθεσή του</a:t>
            </a:r>
          </a:p>
        </p:txBody>
      </p:sp>
      <p:sp>
        <p:nvSpPr>
          <p:cNvPr id="4" name="Footer Placeholder 3">
            <a:extLst>
              <a:ext uri="{FF2B5EF4-FFF2-40B4-BE49-F238E27FC236}">
                <a16:creationId xmlns:a16="http://schemas.microsoft.com/office/drawing/2014/main" id="{520ECC6B-F6BB-40EA-9B54-D9341E855E5E}"/>
              </a:ext>
            </a:extLst>
          </p:cNvPr>
          <p:cNvSpPr>
            <a:spLocks noGrp="1"/>
          </p:cNvSpPr>
          <p:nvPr>
            <p:ph type="ftr" sz="quarter" idx="11"/>
          </p:nvPr>
        </p:nvSpPr>
        <p:spPr>
          <a:xfrm flipV="1">
            <a:off x="4038600" y="6721475"/>
            <a:ext cx="4114800" cy="136525"/>
          </a:xfrm>
        </p:spPr>
        <p:txBody>
          <a:bodyPr/>
          <a:lstStyle/>
          <a:p>
            <a:endParaRPr lang="el-GR" dirty="0"/>
          </a:p>
        </p:txBody>
      </p:sp>
    </p:spTree>
    <p:extLst>
      <p:ext uri="{BB962C8B-B14F-4D97-AF65-F5344CB8AC3E}">
        <p14:creationId xmlns:p14="http://schemas.microsoft.com/office/powerpoint/2010/main" val="30843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A377-0DCE-42B9-8CD8-6C8ADCA701FD}"/>
              </a:ext>
            </a:extLst>
          </p:cNvPr>
          <p:cNvSpPr>
            <a:spLocks noGrp="1"/>
          </p:cNvSpPr>
          <p:nvPr>
            <p:ph type="title"/>
          </p:nvPr>
        </p:nvSpPr>
        <p:spPr>
          <a:xfrm>
            <a:off x="232229" y="319314"/>
            <a:ext cx="11727542" cy="1023710"/>
          </a:xfrm>
          <a:solidFill>
            <a:schemeClr val="tx2">
              <a:lumMod val="40000"/>
              <a:lumOff val="60000"/>
            </a:schemeClr>
          </a:solidFill>
        </p:spPr>
        <p:txBody>
          <a:bodyPr>
            <a:normAutofit/>
          </a:bodyPr>
          <a:lstStyle/>
          <a:p>
            <a:r>
              <a:rPr lang="el-GR" sz="2500" b="1" u="sng" dirty="0">
                <a:latin typeface="Century Gothic" panose="020B0502020202020204" pitchFamily="34" charset="0"/>
              </a:rPr>
              <a:t>ΚΠολΔ 238</a:t>
            </a:r>
          </a:p>
        </p:txBody>
      </p:sp>
      <p:sp>
        <p:nvSpPr>
          <p:cNvPr id="3" name="Content Placeholder 2">
            <a:extLst>
              <a:ext uri="{FF2B5EF4-FFF2-40B4-BE49-F238E27FC236}">
                <a16:creationId xmlns:a16="http://schemas.microsoft.com/office/drawing/2014/main" id="{2D12EAED-ED2A-4C91-B670-B180CE5CE546}"/>
              </a:ext>
            </a:extLst>
          </p:cNvPr>
          <p:cNvSpPr>
            <a:spLocks noGrp="1"/>
          </p:cNvSpPr>
          <p:nvPr>
            <p:ph idx="1"/>
          </p:nvPr>
        </p:nvSpPr>
        <p:spPr>
          <a:xfrm>
            <a:off x="232229" y="1343024"/>
            <a:ext cx="11727542" cy="5378451"/>
          </a:xfrm>
          <a:solidFill>
            <a:schemeClr val="bg1">
              <a:lumMod val="85000"/>
            </a:schemeClr>
          </a:solidFill>
        </p:spPr>
        <p:txBody>
          <a:bodyPr>
            <a:normAutofit/>
          </a:bodyPr>
          <a:lstStyle/>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1.</a:t>
            </a:r>
            <a:r>
              <a:rPr lang="el-GR" sz="2200" dirty="0">
                <a:effectLst/>
                <a:latin typeface="CF Asty Pro"/>
                <a:ea typeface="Calibri" panose="020F0502020204030204" pitchFamily="34" charset="0"/>
                <a:cs typeface="Times New Roman" panose="02020603050405020304" pitchFamily="18" charset="0"/>
              </a:rPr>
              <a:t> Προστίθενται και οι παρεμπίπτουσες αγωγές στην ρύθμιση του άρθρου 238 (δεν κατονομάζονταν ρητά στην σημερινή ρύθμιση)</a:t>
            </a:r>
          </a:p>
          <a:p>
            <a:pPr marL="0" indent="0" algn="just">
              <a:lnSpc>
                <a:spcPct val="115000"/>
              </a:lnSpc>
              <a:spcAft>
                <a:spcPts val="800"/>
              </a:spcAft>
              <a:buNone/>
            </a:pPr>
            <a:r>
              <a:rPr lang="el-GR" sz="2200" b="1" dirty="0">
                <a:effectLst/>
                <a:latin typeface="CF Asty Pro"/>
                <a:ea typeface="Calibri" panose="020F0502020204030204" pitchFamily="34" charset="0"/>
                <a:cs typeface="Times New Roman" panose="02020603050405020304" pitchFamily="18" charset="0"/>
              </a:rPr>
              <a:t>2.</a:t>
            </a:r>
            <a:r>
              <a:rPr lang="el-GR" sz="2200" dirty="0">
                <a:effectLst/>
                <a:latin typeface="CF Asty Pro"/>
                <a:ea typeface="Calibri" panose="020F0502020204030204" pitchFamily="34" charset="0"/>
                <a:cs typeface="Times New Roman" panose="02020603050405020304" pitchFamily="18" charset="0"/>
              </a:rPr>
              <a:t> Παραμένει η προθεσμία των 90 ημερών (από την κατάθεση της αγωγής) για την άσκηση παρέμβασης κατόπιν ανακοίνωσης ή προσεπίκλησης. </a:t>
            </a:r>
          </a:p>
          <a:p>
            <a:pPr marL="0" indent="0" algn="just">
              <a:buNone/>
            </a:pPr>
            <a:r>
              <a:rPr lang="el-GR" sz="2200" b="1" dirty="0">
                <a:effectLst/>
                <a:latin typeface="CF Asty Pro"/>
                <a:ea typeface="Calibri" panose="020F0502020204030204" pitchFamily="34" charset="0"/>
              </a:rPr>
              <a:t>3.</a:t>
            </a:r>
            <a:r>
              <a:rPr lang="el-GR" sz="2200" dirty="0">
                <a:effectLst/>
                <a:latin typeface="CF Asty Pro"/>
                <a:ea typeface="Calibri" panose="020F0502020204030204" pitchFamily="34" charset="0"/>
              </a:rPr>
              <a:t> Η κατάθεση προτάσεων στις «δευτερεύουσες δίκες» είναι 120 μέρες από την κατάθεση της αγωγής. Εδώ διατηρείται ως </a:t>
            </a:r>
            <a:r>
              <a:rPr lang="el-GR" sz="2200" dirty="0" err="1">
                <a:effectLst/>
                <a:latin typeface="CF Asty Pro"/>
                <a:ea typeface="Calibri" panose="020F0502020204030204" pitchFamily="34" charset="0"/>
              </a:rPr>
              <a:t>αφετήριο</a:t>
            </a:r>
            <a:r>
              <a:rPr lang="el-GR" sz="2200" dirty="0">
                <a:effectLst/>
                <a:latin typeface="CF Asty Pro"/>
                <a:ea typeface="Calibri" panose="020F0502020204030204" pitchFamily="34" charset="0"/>
              </a:rPr>
              <a:t> γεγονός η κατάθεση της αγωγής (δεν ισχύει το 30 + 90)</a:t>
            </a:r>
          </a:p>
          <a:p>
            <a:pPr marL="0" indent="0" algn="just">
              <a:buNone/>
            </a:pPr>
            <a:r>
              <a:rPr lang="el-GR" sz="2200" i="1" u="sng" dirty="0">
                <a:effectLst/>
                <a:latin typeface="CF Asty Pro"/>
                <a:ea typeface="Calibri" panose="020F0502020204030204" pitchFamily="34" charset="0"/>
              </a:rPr>
              <a:t>Σχόλιο:</a:t>
            </a:r>
            <a:r>
              <a:rPr lang="el-GR" sz="2200" i="1" dirty="0">
                <a:effectLst/>
                <a:latin typeface="CF Asty Pro"/>
                <a:ea typeface="Calibri" panose="020F0502020204030204" pitchFamily="34" charset="0"/>
              </a:rPr>
              <a:t> Με την διατήρηση ως </a:t>
            </a:r>
            <a:r>
              <a:rPr lang="el-GR" sz="2200" i="1" dirty="0" err="1">
                <a:effectLst/>
                <a:latin typeface="CF Asty Pro"/>
                <a:ea typeface="Calibri" panose="020F0502020204030204" pitchFamily="34" charset="0"/>
              </a:rPr>
              <a:t>αφετηρίου</a:t>
            </a:r>
            <a:r>
              <a:rPr lang="el-GR" sz="2200" i="1" dirty="0">
                <a:effectLst/>
                <a:latin typeface="CF Asty Pro"/>
                <a:ea typeface="Calibri" panose="020F0502020204030204" pitchFamily="34" charset="0"/>
              </a:rPr>
              <a:t> γεγονότος της κατάθεσης της αγωγής, </a:t>
            </a:r>
            <a:r>
              <a:rPr lang="el-GR" sz="2200" b="1" i="1" dirty="0">
                <a:effectLst/>
                <a:latin typeface="CF Asty Pro"/>
                <a:ea typeface="Calibri" panose="020F0502020204030204" pitchFamily="34" charset="0"/>
              </a:rPr>
              <a:t>ενδέχεται η προθεσμία των προτάσεων </a:t>
            </a:r>
            <a:r>
              <a:rPr lang="el-GR" sz="2200" i="1" dirty="0">
                <a:effectLst/>
                <a:latin typeface="CF Asty Pro"/>
                <a:ea typeface="Calibri" panose="020F0502020204030204" pitchFamily="34" charset="0"/>
              </a:rPr>
              <a:t>επί της παρέμβασης-παρεμπίπτουσας κλπ. </a:t>
            </a:r>
            <a:r>
              <a:rPr lang="el-GR" sz="2200" b="1" i="1" dirty="0">
                <a:effectLst/>
                <a:latin typeface="CF Asty Pro"/>
                <a:ea typeface="Calibri" panose="020F0502020204030204" pitchFamily="34" charset="0"/>
              </a:rPr>
              <a:t>να είναι διαφορετική </a:t>
            </a:r>
            <a:r>
              <a:rPr lang="el-GR" sz="2200" i="1" dirty="0">
                <a:effectLst/>
                <a:latin typeface="CF Asty Pro"/>
                <a:ea typeface="Calibri" panose="020F0502020204030204" pitchFamily="34" charset="0"/>
              </a:rPr>
              <a:t>από την αντίστοιχη προθεσμία που ισχύει για την κύρια αγωγή (που </a:t>
            </a:r>
            <a:r>
              <a:rPr lang="el-GR" sz="2200" i="1" dirty="0" err="1">
                <a:effectLst/>
                <a:latin typeface="CF Asty Pro"/>
                <a:ea typeface="Calibri" panose="020F0502020204030204" pitchFamily="34" charset="0"/>
              </a:rPr>
              <a:t>αφετηριάζεται</a:t>
            </a:r>
            <a:r>
              <a:rPr lang="el-GR" sz="2200" i="1" dirty="0">
                <a:effectLst/>
                <a:latin typeface="CF Asty Pro"/>
                <a:ea typeface="Calibri" panose="020F0502020204030204" pitchFamily="34" charset="0"/>
              </a:rPr>
              <a:t> από την λήξη της προθεσμίας της επίδοσης).</a:t>
            </a:r>
          </a:p>
          <a:p>
            <a:pPr marL="0" indent="0" algn="just">
              <a:buNone/>
            </a:pPr>
            <a:r>
              <a:rPr lang="el-GR" sz="2200" i="1" u="sng" dirty="0">
                <a:latin typeface="CF Asty Pro"/>
              </a:rPr>
              <a:t>(Εφαρμόζεται για τα ένδικα βοηθήματα και δικόγραφα, που πρόκειται να κατατεθούν μετά την 1.1.2022)</a:t>
            </a:r>
          </a:p>
        </p:txBody>
      </p:sp>
      <p:sp>
        <p:nvSpPr>
          <p:cNvPr id="4" name="Footer Placeholder 3">
            <a:extLst>
              <a:ext uri="{FF2B5EF4-FFF2-40B4-BE49-F238E27FC236}">
                <a16:creationId xmlns:a16="http://schemas.microsoft.com/office/drawing/2014/main" id="{3E465CB5-0E67-472E-95FC-31407FA461F6}"/>
              </a:ext>
            </a:extLst>
          </p:cNvPr>
          <p:cNvSpPr>
            <a:spLocks noGrp="1"/>
          </p:cNvSpPr>
          <p:nvPr>
            <p:ph type="ftr" sz="quarter" idx="11"/>
          </p:nvPr>
        </p:nvSpPr>
        <p:spPr/>
        <p:txBody>
          <a:bodyPr/>
          <a:lstStyle/>
          <a:p>
            <a:r>
              <a:rPr lang="el-GR" dirty="0"/>
              <a:t> </a:t>
            </a:r>
          </a:p>
        </p:txBody>
      </p:sp>
    </p:spTree>
    <p:extLst>
      <p:ext uri="{BB962C8B-B14F-4D97-AF65-F5344CB8AC3E}">
        <p14:creationId xmlns:p14="http://schemas.microsoft.com/office/powerpoint/2010/main" val="182477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45BC-8A09-4FA5-8C90-32F1A66A60D3}"/>
              </a:ext>
            </a:extLst>
          </p:cNvPr>
          <p:cNvSpPr>
            <a:spLocks noGrp="1"/>
          </p:cNvSpPr>
          <p:nvPr>
            <p:ph type="title"/>
          </p:nvPr>
        </p:nvSpPr>
        <p:spPr>
          <a:xfrm>
            <a:off x="261257" y="365125"/>
            <a:ext cx="11640457" cy="739775"/>
          </a:xfrm>
          <a:solidFill>
            <a:schemeClr val="tx2">
              <a:lumMod val="40000"/>
              <a:lumOff val="60000"/>
            </a:schemeClr>
          </a:solidFill>
        </p:spPr>
        <p:txBody>
          <a:bodyPr>
            <a:normAutofit/>
          </a:bodyPr>
          <a:lstStyle/>
          <a:p>
            <a:r>
              <a:rPr lang="el-GR" sz="2800" b="1" u="sng" dirty="0">
                <a:latin typeface="CF Asty Pro" pitchFamily="50" charset="0"/>
              </a:rPr>
              <a:t>Β.2. Οι λοιπές αλλαγές στην τακτική διαδικασία</a:t>
            </a:r>
          </a:p>
        </p:txBody>
      </p:sp>
      <p:sp>
        <p:nvSpPr>
          <p:cNvPr id="3" name="Content Placeholder 2">
            <a:extLst>
              <a:ext uri="{FF2B5EF4-FFF2-40B4-BE49-F238E27FC236}">
                <a16:creationId xmlns:a16="http://schemas.microsoft.com/office/drawing/2014/main" id="{2AF5EC4E-FBDF-4E32-BA38-05B1CBFC0C79}"/>
              </a:ext>
            </a:extLst>
          </p:cNvPr>
          <p:cNvSpPr>
            <a:spLocks noGrp="1"/>
          </p:cNvSpPr>
          <p:nvPr>
            <p:ph idx="1"/>
          </p:nvPr>
        </p:nvSpPr>
        <p:spPr>
          <a:xfrm>
            <a:off x="261257" y="1104900"/>
            <a:ext cx="11640457" cy="5387975"/>
          </a:xfrm>
          <a:solidFill>
            <a:schemeClr val="bg1">
              <a:lumMod val="85000"/>
            </a:schemeClr>
          </a:solidFill>
        </p:spPr>
        <p:txBody>
          <a:bodyPr>
            <a:normAutofit/>
          </a:bodyPr>
          <a:lstStyle/>
          <a:p>
            <a:pPr marL="0" indent="0" algn="just">
              <a:lnSpc>
                <a:spcPct val="115000"/>
              </a:lnSpc>
              <a:spcAft>
                <a:spcPts val="800"/>
              </a:spcAft>
              <a:buNone/>
            </a:pPr>
            <a:r>
              <a:rPr lang="el-GR" sz="2000" b="1" dirty="0">
                <a:latin typeface="CF Asty Pro" pitchFamily="50" charset="0"/>
              </a:rPr>
              <a:t>1. ΚΠολΔ 155: </a:t>
            </a:r>
            <a:r>
              <a:rPr lang="el-GR" sz="2000" dirty="0">
                <a:effectLst/>
                <a:latin typeface="CF Asty Pro" pitchFamily="50" charset="0"/>
                <a:ea typeface="Calibri" panose="020F0502020204030204" pitchFamily="34" charset="0"/>
                <a:cs typeface="Times New Roman" panose="02020603050405020304" pitchFamily="18" charset="0"/>
              </a:rPr>
              <a:t>Ρυθμίζεται η διαδικασία μετά την υποβολή αιτήματος </a:t>
            </a:r>
            <a:r>
              <a:rPr lang="el-GR" sz="2000" b="1" u="sng" dirty="0">
                <a:effectLst/>
                <a:latin typeface="CF Asty Pro" pitchFamily="50" charset="0"/>
                <a:ea typeface="Calibri" panose="020F0502020204030204" pitchFamily="34" charset="0"/>
                <a:cs typeface="Times New Roman" panose="02020603050405020304" pitchFamily="18" charset="0"/>
              </a:rPr>
              <a:t>επαναφοράς των πραγμάτων στην </a:t>
            </a:r>
            <a:r>
              <a:rPr lang="el-GR" sz="2000" b="1" u="sng" dirty="0" err="1">
                <a:effectLst/>
                <a:latin typeface="CF Asty Pro" pitchFamily="50" charset="0"/>
                <a:ea typeface="Calibri" panose="020F0502020204030204" pitchFamily="34" charset="0"/>
                <a:cs typeface="Times New Roman" panose="02020603050405020304" pitchFamily="18" charset="0"/>
              </a:rPr>
              <a:t>προτέρα</a:t>
            </a:r>
            <a:r>
              <a:rPr lang="el-GR" sz="2000" b="1" u="sng" dirty="0">
                <a:effectLst/>
                <a:latin typeface="CF Asty Pro" pitchFamily="50" charset="0"/>
                <a:ea typeface="Calibri" panose="020F0502020204030204" pitchFamily="34" charset="0"/>
                <a:cs typeface="Times New Roman" panose="02020603050405020304" pitchFamily="18" charset="0"/>
              </a:rPr>
              <a:t> κατάσταση</a:t>
            </a:r>
            <a:r>
              <a:rPr lang="el-GR" sz="2000" b="1" dirty="0">
                <a:effectLst/>
                <a:latin typeface="CF Asty Pro" pitchFamily="50" charset="0"/>
                <a:ea typeface="Calibri" panose="020F0502020204030204" pitchFamily="34" charset="0"/>
                <a:cs typeface="Times New Roman" panose="02020603050405020304" pitchFamily="18" charset="0"/>
              </a:rPr>
              <a:t> </a:t>
            </a:r>
            <a:r>
              <a:rPr lang="el-GR" sz="2000" dirty="0">
                <a:effectLst/>
                <a:latin typeface="CF Asty Pro" pitchFamily="50" charset="0"/>
                <a:ea typeface="Calibri" panose="020F0502020204030204" pitchFamily="34" charset="0"/>
                <a:cs typeface="Times New Roman" panose="02020603050405020304" pitchFamily="18" charset="0"/>
              </a:rPr>
              <a:t>με τις προτάσεις των άρθρων 237-238 ΚΠολΔ (νέα τακτική). </a:t>
            </a:r>
          </a:p>
          <a:p>
            <a:pPr marL="0" indent="0" algn="just">
              <a:lnSpc>
                <a:spcPct val="115000"/>
              </a:lnSpc>
              <a:spcAft>
                <a:spcPts val="800"/>
              </a:spcAft>
              <a:buNone/>
            </a:pPr>
            <a:r>
              <a:rPr lang="el-GR" sz="2000" dirty="0">
                <a:effectLst/>
                <a:latin typeface="CF Asty Pro" pitchFamily="50" charset="0"/>
                <a:ea typeface="Calibri" panose="020F0502020204030204" pitchFamily="34" charset="0"/>
                <a:cs typeface="Times New Roman" panose="02020603050405020304" pitchFamily="18" charset="0"/>
              </a:rPr>
              <a:t>Αν υποβάλλεται τέτοιο αίτημα στο πλαίσιο 237 ΚΠολΔ με τις προτάσεις, τότε: </a:t>
            </a:r>
          </a:p>
          <a:p>
            <a:pPr marL="342900" lvl="0" indent="-342900" algn="just">
              <a:lnSpc>
                <a:spcPct val="115000"/>
              </a:lnSpc>
              <a:buFont typeface="Times New Roman" panose="02020603050405020304" pitchFamily="18" charset="0"/>
              <a:buChar char="-"/>
            </a:pPr>
            <a:r>
              <a:rPr lang="el-GR" sz="2000" dirty="0">
                <a:effectLst/>
                <a:latin typeface="CF Asty Pro" pitchFamily="50" charset="0"/>
                <a:ea typeface="Calibri" panose="020F0502020204030204" pitchFamily="34" charset="0"/>
                <a:cs typeface="Times New Roman" panose="02020603050405020304" pitchFamily="18" charset="0"/>
              </a:rPr>
              <a:t>Απαιτείται προηγούμενη ενημέρωση του αντιδίκου στην δηλωθείσα διεύθυνση </a:t>
            </a:r>
          </a:p>
          <a:p>
            <a:pPr marL="342900" lvl="0" indent="-342900" algn="just">
              <a:lnSpc>
                <a:spcPct val="115000"/>
              </a:lnSpc>
              <a:spcAft>
                <a:spcPts val="800"/>
              </a:spcAft>
              <a:buFont typeface="Times New Roman" panose="02020603050405020304" pitchFamily="18" charset="0"/>
              <a:buChar char="-"/>
            </a:pPr>
            <a:r>
              <a:rPr lang="el-GR" sz="2000" dirty="0">
                <a:effectLst/>
                <a:latin typeface="CF Asty Pro" pitchFamily="50" charset="0"/>
                <a:ea typeface="Calibri" panose="020F0502020204030204" pitchFamily="34" charset="0"/>
                <a:cs typeface="Times New Roman" panose="02020603050405020304" pitchFamily="18" charset="0"/>
              </a:rPr>
              <a:t>Παροχή προθεσμίας αντίκρουσης εντός 20 ημερών (αντί 15 που προβλέπεται κανονικά στο 237 ΚΠολΔ). </a:t>
            </a:r>
          </a:p>
          <a:p>
            <a:pPr marL="0" lvl="0" indent="0" algn="just">
              <a:lnSpc>
                <a:spcPct val="115000"/>
              </a:lnSpc>
              <a:spcAft>
                <a:spcPts val="800"/>
              </a:spcAft>
              <a:buNone/>
            </a:pPr>
            <a:r>
              <a:rPr lang="el-GR" sz="2000" dirty="0">
                <a:latin typeface="CF Asty Pro" pitchFamily="50" charset="0"/>
                <a:ea typeface="Calibri" panose="020F0502020204030204" pitchFamily="34" charset="0"/>
                <a:cs typeface="Times New Roman" panose="02020603050405020304" pitchFamily="18" charset="0"/>
              </a:rPr>
              <a:t>Εφαρμογή και στις εκκρεμείς δίκες</a:t>
            </a:r>
            <a:endParaRPr lang="el-GR" sz="2000" dirty="0">
              <a:effectLst/>
              <a:latin typeface="CF Asty Pro" pitchFamily="50"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l-GR" sz="2000" i="1" dirty="0">
                <a:effectLst/>
                <a:latin typeface="CF Asty Pro" pitchFamily="50" charset="0"/>
                <a:ea typeface="Calibri" panose="020F0502020204030204" pitchFamily="34" charset="0"/>
                <a:cs typeface="Times New Roman" panose="02020603050405020304" pitchFamily="18" charset="0"/>
              </a:rPr>
              <a:t>Σχόλιο: Παρέχεται η δυνατότητα αντίκρουσης του αιτήματος επαναφοράς με την πρόβλεψη προσθήκης-αντίκρουσης εντός 20 ημερών από τις (εκπρόθεσμες) προτάσεις. </a:t>
            </a:r>
          </a:p>
          <a:p>
            <a:pPr marL="0" indent="0">
              <a:buNone/>
            </a:pPr>
            <a:r>
              <a:rPr lang="el-GR" sz="2000" i="1" dirty="0">
                <a:effectLst/>
                <a:latin typeface="CF Asty Pro" pitchFamily="50" charset="0"/>
                <a:ea typeface="Calibri" panose="020F0502020204030204" pitchFamily="34" charset="0"/>
              </a:rPr>
              <a:t>Φαίνεται ότι τούτο παρέχεται ανεξάρτητα από το αν είχε κατατεθεί προσθήκη από τον αντίδικο του αιτούμενου την επαναφορά.</a:t>
            </a:r>
            <a:endParaRPr lang="el-GR" sz="2000" i="1" dirty="0">
              <a:effectLst/>
              <a:latin typeface="CF Asty Pro" pitchFamily="50" charset="0"/>
              <a:ea typeface="Calibri" panose="020F0502020204030204" pitchFamily="34" charset="0"/>
              <a:cs typeface="Times New Roman" panose="02020603050405020304" pitchFamily="18" charset="0"/>
            </a:endParaRPr>
          </a:p>
          <a:p>
            <a:pPr marL="0" indent="0">
              <a:buNone/>
            </a:pPr>
            <a:endParaRPr lang="el-GR" dirty="0"/>
          </a:p>
        </p:txBody>
      </p:sp>
      <p:sp>
        <p:nvSpPr>
          <p:cNvPr id="4" name="Footer Placeholder 3">
            <a:extLst>
              <a:ext uri="{FF2B5EF4-FFF2-40B4-BE49-F238E27FC236}">
                <a16:creationId xmlns:a16="http://schemas.microsoft.com/office/drawing/2014/main" id="{31FCBE54-8B27-4645-8CCF-330BC34FEC1C}"/>
              </a:ext>
            </a:extLst>
          </p:cNvPr>
          <p:cNvSpPr>
            <a:spLocks noGrp="1"/>
          </p:cNvSpPr>
          <p:nvPr>
            <p:ph type="ftr" sz="quarter" idx="11"/>
          </p:nvPr>
        </p:nvSpPr>
        <p:spPr>
          <a:xfrm>
            <a:off x="4038600" y="6633029"/>
            <a:ext cx="4114800" cy="88446"/>
          </a:xfrm>
        </p:spPr>
        <p:txBody>
          <a:bodyPr/>
          <a:lstStyle/>
          <a:p>
            <a:endParaRPr lang="el-GR" dirty="0"/>
          </a:p>
        </p:txBody>
      </p:sp>
    </p:spTree>
    <p:extLst>
      <p:ext uri="{BB962C8B-B14F-4D97-AF65-F5344CB8AC3E}">
        <p14:creationId xmlns:p14="http://schemas.microsoft.com/office/powerpoint/2010/main" val="251073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60137-F3EF-4D8A-9169-9546B7999D56}"/>
              </a:ext>
            </a:extLst>
          </p:cNvPr>
          <p:cNvSpPr>
            <a:spLocks noGrp="1"/>
          </p:cNvSpPr>
          <p:nvPr>
            <p:ph idx="1"/>
          </p:nvPr>
        </p:nvSpPr>
        <p:spPr>
          <a:xfrm>
            <a:off x="232229" y="290286"/>
            <a:ext cx="11640457" cy="6313714"/>
          </a:xfrm>
          <a:solidFill>
            <a:schemeClr val="bg1">
              <a:lumMod val="85000"/>
            </a:schemeClr>
          </a:solidFill>
        </p:spPr>
        <p:txBody>
          <a:bodyPr>
            <a:normAutofit/>
          </a:bodyPr>
          <a:lstStyle/>
          <a:p>
            <a:pPr marL="0" indent="0" algn="just">
              <a:buNone/>
            </a:pPr>
            <a:r>
              <a:rPr lang="el-GR" sz="2400" b="1" dirty="0">
                <a:latin typeface="CF Asty Pro" pitchFamily="50" charset="0"/>
              </a:rPr>
              <a:t>2. ΚΠολΔ 179: Συμψηφισμός δικαστικών εξόδων</a:t>
            </a:r>
            <a:r>
              <a:rPr lang="el-GR" sz="2400" dirty="0">
                <a:latin typeface="CF Asty Pro" pitchFamily="50" charset="0"/>
              </a:rPr>
              <a:t>: </a:t>
            </a:r>
          </a:p>
          <a:p>
            <a:pPr marL="0" indent="0" algn="just">
              <a:buNone/>
            </a:pPr>
            <a:r>
              <a:rPr lang="el-GR" sz="2400" dirty="0">
                <a:effectLst/>
                <a:latin typeface="CF Asty Pro" pitchFamily="50" charset="0"/>
                <a:ea typeface="Calibri" panose="020F0502020204030204" pitchFamily="34" charset="0"/>
              </a:rPr>
              <a:t>Προστίθεται η εξουσία του Δικαστηρίου να προβεί σε (μερικό μόνο) συμψηφισμό των δικαστικών εξόδων, σε περίπτωση που . διαπιστώνει εύλογη αμφιβολία για την έκβαση της δίκης. Εφαρμογή και επί εκκρεμών δικών.</a:t>
            </a:r>
          </a:p>
          <a:p>
            <a:pPr marL="0" indent="0" algn="just">
              <a:lnSpc>
                <a:spcPct val="115000"/>
              </a:lnSpc>
              <a:spcAft>
                <a:spcPts val="800"/>
              </a:spcAft>
              <a:buNone/>
            </a:pPr>
            <a:r>
              <a:rPr lang="el-GR" sz="2400" i="1" dirty="0">
                <a:effectLst/>
                <a:latin typeface="CF Asty Pro" pitchFamily="50" charset="0"/>
                <a:ea typeface="Calibri" panose="020F0502020204030204" pitchFamily="34" charset="0"/>
                <a:cs typeface="Times New Roman" panose="02020603050405020304" pitchFamily="18" charset="0"/>
              </a:rPr>
              <a:t>Σχόλιο: Επαναφορά στο προ του Ν. 2915/2001 καθεστώς, αλλά μόνο για μερικό συμψηφισμό των δικαστικών εξόδων. </a:t>
            </a:r>
          </a:p>
          <a:p>
            <a:pPr marL="0" indent="0" algn="just">
              <a:lnSpc>
                <a:spcPct val="115000"/>
              </a:lnSpc>
              <a:spcAft>
                <a:spcPts val="800"/>
              </a:spcAft>
              <a:buNone/>
            </a:pPr>
            <a:r>
              <a:rPr lang="el-GR" sz="2400" i="1" dirty="0">
                <a:effectLst/>
                <a:latin typeface="CF Asty Pro" pitchFamily="50" charset="0"/>
                <a:ea typeface="Calibri" panose="020F0502020204030204" pitchFamily="34" charset="0"/>
                <a:cs typeface="Times New Roman" panose="02020603050405020304" pitchFamily="18" charset="0"/>
              </a:rPr>
              <a:t>Η μέχρι τώρα διατύπωση προϋποθέτει δυσχέρεια στην («νομική») ερμηνεία του κανόνα δικαίου. </a:t>
            </a:r>
          </a:p>
          <a:p>
            <a:pPr marL="0" indent="0" algn="just">
              <a:lnSpc>
                <a:spcPct val="115000"/>
              </a:lnSpc>
              <a:spcAft>
                <a:spcPts val="800"/>
              </a:spcAft>
              <a:buNone/>
            </a:pPr>
            <a:r>
              <a:rPr lang="el-GR" sz="2400" i="1" dirty="0">
                <a:effectLst/>
                <a:latin typeface="CF Asty Pro" pitchFamily="50" charset="0"/>
                <a:ea typeface="Calibri" panose="020F0502020204030204" pitchFamily="34" charset="0"/>
                <a:cs typeface="Times New Roman" panose="02020603050405020304" pitchFamily="18" charset="0"/>
              </a:rPr>
              <a:t>Με την νέα διατύπωση φαίνεται να διευρύνεται η ευχέρεια του δικαστή να συμψηφίσει (μόνον μερικώς) τα δικαστικά έξοδα, καθώς η «εύλογη αμφιβολία για την έκβαση της δίκης» μπορεί να μην αφορά μόνο την ερμηνεία του κανόνα δικαίου. </a:t>
            </a:r>
          </a:p>
          <a:p>
            <a:pPr marL="0" indent="0" algn="just">
              <a:buNone/>
            </a:pPr>
            <a:endParaRPr lang="el-GR" sz="18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34485E5E-D499-4F38-8759-D8371EB454D0}"/>
              </a:ext>
            </a:extLst>
          </p:cNvPr>
          <p:cNvSpPr>
            <a:spLocks noGrp="1"/>
          </p:cNvSpPr>
          <p:nvPr>
            <p:ph type="ftr" sz="quarter" idx="11"/>
          </p:nvPr>
        </p:nvSpPr>
        <p:spPr>
          <a:xfrm>
            <a:off x="4038600" y="6604000"/>
            <a:ext cx="4114800" cy="117475"/>
          </a:xfrm>
        </p:spPr>
        <p:txBody>
          <a:bodyPr/>
          <a:lstStyle/>
          <a:p>
            <a:endParaRPr lang="el-GR" dirty="0"/>
          </a:p>
        </p:txBody>
      </p:sp>
    </p:spTree>
    <p:extLst>
      <p:ext uri="{BB962C8B-B14F-4D97-AF65-F5344CB8AC3E}">
        <p14:creationId xmlns:p14="http://schemas.microsoft.com/office/powerpoint/2010/main" val="276536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A1FB-0C8F-4FAC-89E5-7A72A7F66EAD}"/>
              </a:ext>
            </a:extLst>
          </p:cNvPr>
          <p:cNvSpPr>
            <a:spLocks noGrp="1"/>
          </p:cNvSpPr>
          <p:nvPr>
            <p:ph type="title"/>
          </p:nvPr>
        </p:nvSpPr>
        <p:spPr>
          <a:xfrm>
            <a:off x="217715" y="246743"/>
            <a:ext cx="11756570" cy="391887"/>
          </a:xfrm>
          <a:solidFill>
            <a:schemeClr val="tx2">
              <a:lumMod val="40000"/>
              <a:lumOff val="60000"/>
            </a:schemeClr>
          </a:solidFill>
        </p:spPr>
        <p:txBody>
          <a:bodyPr>
            <a:normAutofit fontScale="90000"/>
          </a:bodyPr>
          <a:lstStyle/>
          <a:p>
            <a:r>
              <a:rPr kumimoji="0" lang="el-GR" sz="2200" b="0" i="0" u="none" strike="noStrike" kern="1200" cap="none" spc="0" normalizeH="0" baseline="0" noProof="0" dirty="0">
                <a:ln>
                  <a:noFill/>
                </a:ln>
                <a:solidFill>
                  <a:prstClr val="black"/>
                </a:solidFill>
                <a:effectLst/>
                <a:uLnTx/>
                <a:uFillTx/>
                <a:latin typeface="Calibri Light" panose="020F0302020204030204"/>
                <a:ea typeface="+mj-ea"/>
                <a:cs typeface="+mj-cs"/>
              </a:rPr>
              <a:t>Λοιπές αλλαγές τακτικής (συνέχεια)</a:t>
            </a:r>
            <a:endParaRPr lang="el-GR" dirty="0"/>
          </a:p>
        </p:txBody>
      </p:sp>
      <p:sp>
        <p:nvSpPr>
          <p:cNvPr id="3" name="Content Placeholder 2">
            <a:extLst>
              <a:ext uri="{FF2B5EF4-FFF2-40B4-BE49-F238E27FC236}">
                <a16:creationId xmlns:a16="http://schemas.microsoft.com/office/drawing/2014/main" id="{1CB6D9AD-8FD3-41D8-A9AC-18C08A1E3107}"/>
              </a:ext>
            </a:extLst>
          </p:cNvPr>
          <p:cNvSpPr>
            <a:spLocks noGrp="1"/>
          </p:cNvSpPr>
          <p:nvPr>
            <p:ph idx="1"/>
          </p:nvPr>
        </p:nvSpPr>
        <p:spPr>
          <a:xfrm>
            <a:off x="217715" y="638629"/>
            <a:ext cx="11771086" cy="5972627"/>
          </a:xfrm>
          <a:solidFill>
            <a:schemeClr val="bg1">
              <a:lumMod val="85000"/>
            </a:schemeClr>
          </a:solidFill>
        </p:spPr>
        <p:txBody>
          <a:bodyPr>
            <a:normAutofit fontScale="92500" lnSpcReduction="10000"/>
          </a:bodyPr>
          <a:lstStyle/>
          <a:p>
            <a:pPr marL="0" indent="0" algn="just">
              <a:lnSpc>
                <a:spcPct val="100000"/>
              </a:lnSpc>
              <a:spcAft>
                <a:spcPts val="800"/>
              </a:spcAft>
              <a:buNone/>
            </a:pPr>
            <a:r>
              <a:rPr lang="el-GR" sz="2100" b="1" dirty="0">
                <a:latin typeface="CF Asty Pro" pitchFamily="50" charset="0"/>
              </a:rPr>
              <a:t>3. Άρθρο 232 ΚΠολΔ </a:t>
            </a:r>
          </a:p>
          <a:p>
            <a:pPr marL="0" indent="0" algn="just">
              <a:lnSpc>
                <a:spcPct val="100000"/>
              </a:lnSpc>
              <a:spcAft>
                <a:spcPts val="800"/>
              </a:spcAft>
              <a:buNone/>
            </a:pPr>
            <a:r>
              <a:rPr lang="el-GR" sz="2100" b="1" dirty="0">
                <a:latin typeface="CF Asty Pro" pitchFamily="50" charset="0"/>
              </a:rPr>
              <a:t>Υποτιμημένο, αλλά ιδιαιτέρως χρήσιμο άρθρο</a:t>
            </a:r>
          </a:p>
          <a:p>
            <a:pPr marL="0" indent="0" algn="just">
              <a:lnSpc>
                <a:spcPct val="100000"/>
              </a:lnSpc>
              <a:spcAft>
                <a:spcPts val="800"/>
              </a:spcAft>
              <a:buNone/>
            </a:pPr>
            <a:r>
              <a:rPr lang="el-GR" sz="2100" dirty="0">
                <a:effectLst/>
                <a:latin typeface="CF Asty Pro" pitchFamily="50" charset="0"/>
                <a:ea typeface="Calibri" panose="020F0502020204030204" pitchFamily="34" charset="0"/>
                <a:cs typeface="Times New Roman" panose="02020603050405020304" pitchFamily="18" charset="0"/>
              </a:rPr>
              <a:t>Στο πλαίσιο της </a:t>
            </a:r>
            <a:r>
              <a:rPr lang="el-GR" sz="2100" b="1" dirty="0">
                <a:effectLst/>
                <a:latin typeface="CF Asty Pro" pitchFamily="50" charset="0"/>
                <a:ea typeface="Calibri" panose="020F0502020204030204" pitchFamily="34" charset="0"/>
                <a:cs typeface="Times New Roman" panose="02020603050405020304" pitchFamily="18" charset="0"/>
              </a:rPr>
              <a:t>διαδικασίας συμπλήρωσης ελλείψεων πριν από την δικάσιμο:</a:t>
            </a:r>
            <a:endParaRPr lang="el-GR" sz="2100" dirty="0">
              <a:effectLst/>
              <a:latin typeface="CF Asty Pro" pitchFamily="50"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Times New Roman" panose="02020603050405020304" pitchFamily="18" charset="0"/>
              <a:buChar char="-"/>
            </a:pPr>
            <a:r>
              <a:rPr lang="el-GR" sz="2100" dirty="0">
                <a:effectLst/>
                <a:latin typeface="CF Asty Pro" pitchFamily="50" charset="0"/>
                <a:ea typeface="Calibri" panose="020F0502020204030204" pitchFamily="34" charset="0"/>
                <a:cs typeface="Times New Roman" panose="02020603050405020304" pitchFamily="18" charset="0"/>
              </a:rPr>
              <a:t>Το </a:t>
            </a:r>
            <a:r>
              <a:rPr lang="el-GR" sz="2100" b="1" dirty="0">
                <a:effectLst/>
                <a:latin typeface="CF Asty Pro" pitchFamily="50" charset="0"/>
                <a:ea typeface="Calibri" panose="020F0502020204030204" pitchFamily="34" charset="0"/>
                <a:cs typeface="Times New Roman" panose="02020603050405020304" pitchFamily="18" charset="0"/>
              </a:rPr>
              <a:t>χρονικό όριο</a:t>
            </a:r>
            <a:r>
              <a:rPr lang="el-GR" sz="2100" dirty="0">
                <a:effectLst/>
                <a:latin typeface="CF Asty Pro" pitchFamily="50" charset="0"/>
                <a:ea typeface="Calibri" panose="020F0502020204030204" pitchFamily="34" charset="0"/>
                <a:cs typeface="Times New Roman" panose="02020603050405020304" pitchFamily="18" charset="0"/>
              </a:rPr>
              <a:t> της έκδοσης σχετικής πράξης μετατίθεται στην συζήτηση της αγωγής, καθώς απαλείφεται το χρονικό όριο της λήξης της προθεσμίας κατάθεσης των προτάσεων,</a:t>
            </a:r>
            <a:endParaRPr lang="el-GR" sz="2100" dirty="0">
              <a:latin typeface="CF Asty Pro" pitchFamily="50"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Times New Roman" panose="02020603050405020304" pitchFamily="18" charset="0"/>
              <a:buChar char="-"/>
            </a:pPr>
            <a:r>
              <a:rPr lang="el-GR" sz="2100" dirty="0">
                <a:effectLst/>
                <a:latin typeface="CF Asty Pro" pitchFamily="50" charset="0"/>
                <a:ea typeface="Calibri" panose="020F0502020204030204" pitchFamily="34" charset="0"/>
              </a:rPr>
              <a:t>Καταργείται η (γενικής εφαρμογής) εξουσία/ευχέρεια του Δικαστηρίου: </a:t>
            </a:r>
            <a:r>
              <a:rPr lang="el-GR" sz="2100" i="1" dirty="0">
                <a:effectLst/>
                <a:latin typeface="CF Asty Pro" pitchFamily="50" charset="0"/>
                <a:ea typeface="Calibri" panose="020F0502020204030204" pitchFamily="34" charset="0"/>
              </a:rPr>
              <a:t>«</a:t>
            </a:r>
            <a:r>
              <a:rPr lang="el-GR" sz="2100" i="1" u="sng" dirty="0">
                <a:effectLst/>
                <a:latin typeface="CF Asty Pro" pitchFamily="50" charset="0"/>
                <a:ea typeface="Calibri" panose="020F0502020204030204" pitchFamily="34" charset="0"/>
              </a:rPr>
              <a:t>να καλέσει εγγράφως τους διαδίκους ή τους νόμιμους αντιπροσώπους τους να εμφανιστούν αυτοπροσώπως κατά τη συζήτηση για να τους υποβληθούν ερωτήσεις και να δώσουν διασαφήσεις για την υπόθεση»: </a:t>
            </a:r>
          </a:p>
          <a:p>
            <a:pPr marL="0" lvl="0" indent="0" algn="just">
              <a:lnSpc>
                <a:spcPct val="100000"/>
              </a:lnSpc>
              <a:spcAft>
                <a:spcPts val="800"/>
              </a:spcAft>
              <a:buNone/>
            </a:pPr>
            <a:r>
              <a:rPr lang="el-GR" sz="2100" dirty="0">
                <a:latin typeface="CF Asty Pro" pitchFamily="50" charset="0"/>
                <a:ea typeface="Calibri" panose="020F0502020204030204" pitchFamily="34" charset="0"/>
              </a:rPr>
              <a:t>	</a:t>
            </a:r>
            <a:r>
              <a:rPr lang="el-GR" sz="2100" i="1" u="sng" dirty="0">
                <a:effectLst/>
                <a:latin typeface="CF Asty Pro" pitchFamily="50" charset="0"/>
                <a:ea typeface="Calibri" panose="020F0502020204030204" pitchFamily="34" charset="0"/>
              </a:rPr>
              <a:t>Η εξουσία αυτή περιορίζεται στο πλαίσιο της νέας τακτικής (βλ. νέο άρθρο 237 παρ. 5 ΚΠολΔ).</a:t>
            </a:r>
          </a:p>
          <a:p>
            <a:pPr marL="0" indent="0" algn="just">
              <a:lnSpc>
                <a:spcPct val="115000"/>
              </a:lnSpc>
              <a:spcAft>
                <a:spcPts val="800"/>
              </a:spcAft>
              <a:buNone/>
            </a:pPr>
            <a:r>
              <a:rPr lang="el-GR" sz="2100" b="1" i="1" dirty="0">
                <a:latin typeface="CF Asty Pro" pitchFamily="50" charset="0"/>
                <a:ea typeface="Calibri" panose="020F0502020204030204" pitchFamily="34" charset="0"/>
                <a:cs typeface="Times New Roman" panose="02020603050405020304" pitchFamily="18" charset="0"/>
              </a:rPr>
              <a:t>Σχόλιο: </a:t>
            </a:r>
            <a:r>
              <a:rPr lang="el-GR" sz="2100" b="1" i="1" dirty="0">
                <a:effectLst/>
                <a:latin typeface="CF Asty Pro" pitchFamily="50" charset="0"/>
                <a:ea typeface="Calibri" panose="020F0502020204030204" pitchFamily="34" charset="0"/>
                <a:cs typeface="Times New Roman" panose="02020603050405020304" pitchFamily="18" charset="0"/>
              </a:rPr>
              <a:t>Μικρή η πρακτική εφαρμογή </a:t>
            </a:r>
            <a:r>
              <a:rPr lang="el-GR" sz="2100" i="1" dirty="0">
                <a:effectLst/>
                <a:latin typeface="CF Asty Pro" pitchFamily="50" charset="0"/>
                <a:ea typeface="Calibri" panose="020F0502020204030204" pitchFamily="34" charset="0"/>
                <a:cs typeface="Times New Roman" panose="02020603050405020304" pitchFamily="18" charset="0"/>
              </a:rPr>
              <a:t>της διάταξης ούτως ή άλλως (δυστυχώς, δεν γινόταν χρήση της δυνατότητας στην πράξη)</a:t>
            </a:r>
          </a:p>
          <a:p>
            <a:pPr marL="0" indent="0" algn="just">
              <a:lnSpc>
                <a:spcPct val="115000"/>
              </a:lnSpc>
              <a:spcAft>
                <a:spcPts val="800"/>
              </a:spcAft>
              <a:buNone/>
            </a:pPr>
            <a:r>
              <a:rPr lang="el-GR" sz="2100" i="1" dirty="0">
                <a:effectLst/>
                <a:latin typeface="CF Asty Pro" pitchFamily="50" charset="0"/>
                <a:ea typeface="Calibri" panose="020F0502020204030204" pitchFamily="34" charset="0"/>
                <a:cs typeface="Times New Roman" panose="02020603050405020304" pitchFamily="18" charset="0"/>
              </a:rPr>
              <a:t>Η μετάθεση του χρονικού ορίου στην συζήτηση της αγωγής σχετίζεται με την δυνατότητα κατάθεσης συμπληρωματικών προτάσεων στην τακτική διαδικασία.</a:t>
            </a:r>
          </a:p>
          <a:p>
            <a:pPr marL="0" indent="0" algn="just">
              <a:lnSpc>
                <a:spcPct val="115000"/>
              </a:lnSpc>
              <a:spcAft>
                <a:spcPts val="800"/>
              </a:spcAft>
              <a:buNone/>
            </a:pPr>
            <a:r>
              <a:rPr lang="el-GR" sz="2100" i="1" u="sng" dirty="0">
                <a:latin typeface="CF Asty Pro" pitchFamily="50" charset="0"/>
                <a:ea typeface="Calibri" panose="020F0502020204030204" pitchFamily="34" charset="0"/>
                <a:cs typeface="Times New Roman" panose="02020603050405020304" pitchFamily="18" charset="0"/>
              </a:rPr>
              <a:t>Εφαρμογή και επί εκκρεμών δικών</a:t>
            </a:r>
            <a:endParaRPr lang="el-GR" sz="2100" i="1" u="sng" dirty="0">
              <a:effectLst/>
              <a:latin typeface="CF Asty Pro" pitchFamily="50" charset="0"/>
              <a:ea typeface="Calibri" panose="020F0502020204030204" pitchFamily="34" charset="0"/>
              <a:cs typeface="Times New Roman" panose="02020603050405020304" pitchFamily="18" charset="0"/>
            </a:endParaRPr>
          </a:p>
          <a:p>
            <a:pPr marL="0" lvl="0" indent="0" algn="just">
              <a:lnSpc>
                <a:spcPct val="100000"/>
              </a:lnSpc>
              <a:spcAft>
                <a:spcPts val="800"/>
              </a:spcAft>
              <a:buNone/>
            </a:pPr>
            <a:endParaRPr lang="el-GR" sz="1800" i="1" u="sng"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16015A61-3084-45C2-981D-A4376F21467B}"/>
              </a:ext>
            </a:extLst>
          </p:cNvPr>
          <p:cNvSpPr>
            <a:spLocks noGrp="1"/>
          </p:cNvSpPr>
          <p:nvPr>
            <p:ph type="ftr" sz="quarter" idx="11"/>
          </p:nvPr>
        </p:nvSpPr>
        <p:spPr>
          <a:xfrm>
            <a:off x="4038600" y="6611256"/>
            <a:ext cx="4114800" cy="110219"/>
          </a:xfrm>
        </p:spPr>
        <p:txBody>
          <a:bodyPr/>
          <a:lstStyle/>
          <a:p>
            <a:endParaRPr lang="el-GR" dirty="0"/>
          </a:p>
        </p:txBody>
      </p:sp>
    </p:spTree>
    <p:extLst>
      <p:ext uri="{BB962C8B-B14F-4D97-AF65-F5344CB8AC3E}">
        <p14:creationId xmlns:p14="http://schemas.microsoft.com/office/powerpoint/2010/main" val="1210538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B8A0AF6044174FBAF94000323EE362" ma:contentTypeVersion="13" ma:contentTypeDescription="Create a new document." ma:contentTypeScope="" ma:versionID="26ceca1521dabcd9716b58c5ca8d94cf">
  <xsd:schema xmlns:xsd="http://www.w3.org/2001/XMLSchema" xmlns:xs="http://www.w3.org/2001/XMLSchema" xmlns:p="http://schemas.microsoft.com/office/2006/metadata/properties" xmlns:ns3="08309709-a80a-4491-85d1-2e3d824dcc59" xmlns:ns4="4d491eca-0d91-4028-8cd4-03c0f75eceac" targetNamespace="http://schemas.microsoft.com/office/2006/metadata/properties" ma:root="true" ma:fieldsID="14de18b67bf3e7451c3c1f762b4a4e05" ns3:_="" ns4:_="">
    <xsd:import namespace="08309709-a80a-4491-85d1-2e3d824dcc59"/>
    <xsd:import namespace="4d491eca-0d91-4028-8cd4-03c0f75ece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09709-a80a-4491-85d1-2e3d824dcc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91eca-0d91-4028-8cd4-03c0f75ecea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0F29ED-C182-416B-8E2A-2B759A6E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09709-a80a-4491-85d1-2e3d824dcc59"/>
    <ds:schemaRef ds:uri="4d491eca-0d91-4028-8cd4-03c0f75e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18286-E226-41DF-8BE4-2B75C4257B8E}">
  <ds:schemaRefs>
    <ds:schemaRef ds:uri="08309709-a80a-4491-85d1-2e3d824dcc59"/>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4d491eca-0d91-4028-8cd4-03c0f75eceac"/>
  </ds:schemaRefs>
</ds:datastoreItem>
</file>

<file path=customXml/itemProps3.xml><?xml version="1.0" encoding="utf-8"?>
<ds:datastoreItem xmlns:ds="http://schemas.openxmlformats.org/officeDocument/2006/customXml" ds:itemID="{D49DE6F5-1B08-428B-BFA9-8C0F508765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1816</TotalTime>
  <Words>6524</Words>
  <Application>Microsoft Office PowerPoint</Application>
  <PresentationFormat>Widescreen</PresentationFormat>
  <Paragraphs>342</Paragraphs>
  <Slides>40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Microsoft JhengHei</vt:lpstr>
      <vt:lpstr>Arial</vt:lpstr>
      <vt:lpstr>Bookman Old Style</vt:lpstr>
      <vt:lpstr>Calibri</vt:lpstr>
      <vt:lpstr>Calibri Light</vt:lpstr>
      <vt:lpstr>Century Gothic</vt:lpstr>
      <vt:lpstr>CF Asty Pro</vt:lpstr>
      <vt:lpstr>Franklin Gothic Book</vt:lpstr>
      <vt:lpstr>Times New Roman</vt:lpstr>
      <vt:lpstr>Wingdings</vt:lpstr>
      <vt:lpstr>Office Theme</vt:lpstr>
      <vt:lpstr>1_RetrospectVTI</vt:lpstr>
      <vt:lpstr>Οι  ΤΡΟΠΟΠΟΙΗΣΕΙΣ  ΤΟΥ Κωδικα  Πολιτικης Δικονομιας με τους ν. 4842/2021 &amp; 4855/2021</vt:lpstr>
      <vt:lpstr>Α. ΓΕΝΙΚΑ: Η νέα προφορικότητα: Η παράσταση με δήλωση μετά το Ν. 4842/2021 (άρθρο 115 ΚΠολΔ &amp; 242 ΚΠολΔ κλπ.) </vt:lpstr>
      <vt:lpstr>Β. ΤΑΚΤΙΚΗ ΔΙΑΔΙΚΑΣΙΑ Β.1. Τα νέα άρθρα 237-238 ΚΠολΔ</vt:lpstr>
      <vt:lpstr>(237 ΚΠολΔ συνέχεια)</vt:lpstr>
      <vt:lpstr>PowerPoint Presentation</vt:lpstr>
      <vt:lpstr>ΚΠολΔ 238</vt:lpstr>
      <vt:lpstr>Β.2. Οι λοιπές αλλαγές στην τακτική διαδικασία</vt:lpstr>
      <vt:lpstr>PowerPoint Presentation</vt:lpstr>
      <vt:lpstr>Λοιπές αλλαγές τακτικής (συνέχεια)</vt:lpstr>
      <vt:lpstr>Λοιπές αλλαγές τακτικής (συνέχεια)</vt:lpstr>
      <vt:lpstr>Λοιπές αλλαγές τακτικής (συνέχεια)</vt:lpstr>
      <vt:lpstr>Λοιπές αλλαγές τακτικής (συνέχεια – Οι ένορκες βεβαιώσεις)</vt:lpstr>
      <vt:lpstr>Λοιπές αλλαγές τακτικής (συνέχεια – Οι ένορκες βεβαιώσεις)</vt:lpstr>
      <vt:lpstr>Γ. Η αναμόρφωση της διαδικασίας των μικροδιαφορών (ΚΠολΔ 466-467)</vt:lpstr>
      <vt:lpstr>PowerPoint Presentation</vt:lpstr>
      <vt:lpstr>Σημεία κριτικής</vt:lpstr>
      <vt:lpstr>Δ. Οι σημαντικότερες τροποποιήσεις στις διατάξεις περί ειδικών διαδικασιών </vt:lpstr>
      <vt:lpstr>Δ.2. Ειδικά θέματα επί του άρθρου 260 ΚΠολΔ</vt:lpstr>
      <vt:lpstr>Ειδικές διαδικασίες (συνέχεια)</vt:lpstr>
      <vt:lpstr>Ε. Οι σημαντικότερες τροποποιήσεις στις διατάξεις περί ασφαλιστικών μέτρων</vt:lpstr>
      <vt:lpstr>Ασφαλιστικά μέτρα (συνέχεια)</vt:lpstr>
      <vt:lpstr>ΣΤ. Οι σημειακές αλλαγές στις διατάξεις περί ενδίκων μέσων </vt:lpstr>
      <vt:lpstr>PowerPoint Presentation</vt:lpstr>
      <vt:lpstr>Ζ. Οι σημαντικότερες αλλαγές στις διατάξεις περί αναγκαστικής εκτέλεσης</vt:lpstr>
      <vt:lpstr>PowerPoint Presentation</vt:lpstr>
      <vt:lpstr>PowerPoint Presentation</vt:lpstr>
      <vt:lpstr>(Αναγκαστική Εκτέλεση συνέχεια)</vt:lpstr>
      <vt:lpstr>(Αναγκαστική Εκτέλεση συνέχεια)</vt:lpstr>
      <vt:lpstr>(Αναγκαστική Εκτέλεση συνέχεια)</vt:lpstr>
      <vt:lpstr>(Αναγκαστική Εκτέλεση συνέχεια)</vt:lpstr>
      <vt:lpstr>(Αναγκαστική Εκτέλεση συνέχεια)</vt:lpstr>
      <vt:lpstr>(Αναγκαστική Εκτέλεση συνέχεια)</vt:lpstr>
      <vt:lpstr>(Αναγκαστική Εκτέλεση συνέχεια)</vt:lpstr>
      <vt:lpstr>(Αναγκαστική Εκτέλεση συνέχεια)</vt:lpstr>
      <vt:lpstr>Η. Η πιλοτική δίκη στην πολιτική δίκη (άρθρο 20Α ΚΠολΔ)</vt:lpstr>
      <vt:lpstr>PowerPoint Presentation</vt:lpstr>
      <vt:lpstr>Ερμηνευτικά και δικαιοπολιτικά ζητήματα επί του θεσμού της πιλοτικής δίκης</vt:lpstr>
      <vt:lpstr>PowerPoint Presentation</vt:lpstr>
      <vt:lpstr>Θ. Σημεία κριτικής στο Ν. 4842/2021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11ο Πανελλήνιο Συνέδριο Ένωση Ελλήνων Νομικών e-Θέμις   Οι σημαντικότερες νομοθετικές εξελίξεις κατά την υγειονομική κρίση   Οι τροποποιήσεις στον Κώδικα Πολιτικής Δικονομίας</dc:title>
  <dc:creator>Fotis Giannoulas | Giannoulas &amp; Associates Law Firm</dc:creator>
  <cp:lastModifiedBy>Fotis Giannoulas | Giannoulas &amp; Associates Law Firm</cp:lastModifiedBy>
  <cp:revision>7</cp:revision>
  <dcterms:created xsi:type="dcterms:W3CDTF">2021-10-22T20:27:27Z</dcterms:created>
  <dcterms:modified xsi:type="dcterms:W3CDTF">2022-03-23T07:06:19Z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0x0101003FB8A0AF6044174FBAF94000323EE362</vt:lpwstr>
  </property>
</Properties>
</file>