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50" r:id="rId2"/>
    <p:sldId id="344" r:id="rId3"/>
    <p:sldId id="346" r:id="rId4"/>
    <p:sldId id="347" r:id="rId5"/>
    <p:sldId id="339" r:id="rId6"/>
    <p:sldId id="338" r:id="rId7"/>
    <p:sldId id="340" r:id="rId8"/>
    <p:sldId id="299" r:id="rId9"/>
    <p:sldId id="302" r:id="rId10"/>
    <p:sldId id="305" r:id="rId11"/>
    <p:sldId id="359" r:id="rId12"/>
    <p:sldId id="358" r:id="rId13"/>
    <p:sldId id="351" r:id="rId14"/>
    <p:sldId id="336" r:id="rId15"/>
    <p:sldId id="317" r:id="rId16"/>
    <p:sldId id="318" r:id="rId17"/>
    <p:sldId id="360" r:id="rId18"/>
    <p:sldId id="357" r:id="rId19"/>
    <p:sldId id="319" r:id="rId20"/>
    <p:sldId id="337" r:id="rId21"/>
    <p:sldId id="367" r:id="rId22"/>
    <p:sldId id="322" r:id="rId23"/>
    <p:sldId id="327" r:id="rId24"/>
    <p:sldId id="328" r:id="rId25"/>
    <p:sldId id="329" r:id="rId26"/>
    <p:sldId id="330" r:id="rId27"/>
    <p:sldId id="256" r:id="rId28"/>
    <p:sldId id="258" r:id="rId29"/>
    <p:sldId id="259" r:id="rId30"/>
    <p:sldId id="260" r:id="rId31"/>
    <p:sldId id="261" r:id="rId32"/>
    <p:sldId id="368" r:id="rId33"/>
    <p:sldId id="369" r:id="rId34"/>
    <p:sldId id="370" r:id="rId35"/>
    <p:sldId id="371" r:id="rId36"/>
    <p:sldId id="373" r:id="rId37"/>
    <p:sldId id="374" r:id="rId38"/>
    <p:sldId id="375" r:id="rId39"/>
    <p:sldId id="376" r:id="rId40"/>
    <p:sldId id="377" r:id="rId41"/>
    <p:sldId id="31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0066"/>
    <a:srgbClr val="FDD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p:cViewPr varScale="1">
        <p:scale>
          <a:sx n="127" d="100"/>
          <a:sy n="127" d="100"/>
        </p:scale>
        <p:origin x="12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584F6-8AC9-4D99-AC19-08732AE695C4}" type="datetimeFigureOut">
              <a:rPr lang="el-GR" smtClean="0"/>
              <a:t>20/1/2022</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A539F-D31A-4013-A31D-96B9E93B6E1B}" type="slidenum">
              <a:rPr lang="el-GR" smtClean="0"/>
              <a:t>‹#›</a:t>
            </a:fld>
            <a:endParaRPr lang="el-GR"/>
          </a:p>
        </p:txBody>
      </p:sp>
    </p:spTree>
    <p:extLst>
      <p:ext uri="{BB962C8B-B14F-4D97-AF65-F5344CB8AC3E}">
        <p14:creationId xmlns:p14="http://schemas.microsoft.com/office/powerpoint/2010/main" val="363106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584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32772"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48E57B-0EA1-4F04-8F9F-7B913004DD58}" type="slidenum">
              <a:rPr lang="el-GR" smtClean="0"/>
              <a:pPr fontAlgn="base">
                <a:spcBef>
                  <a:spcPct val="0"/>
                </a:spcBef>
                <a:spcAft>
                  <a:spcPct val="0"/>
                </a:spcAft>
                <a:defRPr/>
              </a:pPr>
              <a:t>41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32DC418-246A-4643-BF5F-35E3986B18E4}" type="datetimeFigureOut">
              <a:rPr lang="el-GR" smtClean="0"/>
              <a:t>20/1/2022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94321D-0E8A-44FA-8602-5043E2C429CD}" type="slidenum">
              <a:rPr lang="el-GR" smtClean="0"/>
              <a:t>‹#›</a:t>
            </a:fld>
            <a:endParaRPr lang="el-GR"/>
          </a:p>
        </p:txBody>
      </p:sp>
    </p:spTree>
    <p:extLst>
      <p:ext uri="{BB962C8B-B14F-4D97-AF65-F5344CB8AC3E}">
        <p14:creationId xmlns:p14="http://schemas.microsoft.com/office/powerpoint/2010/main" val="261268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32DC418-246A-4643-BF5F-35E3986B18E4}" type="datetimeFigureOut">
              <a:rPr lang="el-GR" smtClean="0"/>
              <a:t>20/1/2022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94321D-0E8A-44FA-8602-5043E2C429CD}" type="slidenum">
              <a:rPr lang="el-GR" smtClean="0"/>
              <a:t>‹#›</a:t>
            </a:fld>
            <a:endParaRPr lang="el-GR"/>
          </a:p>
        </p:txBody>
      </p:sp>
    </p:spTree>
    <p:extLst>
      <p:ext uri="{BB962C8B-B14F-4D97-AF65-F5344CB8AC3E}">
        <p14:creationId xmlns:p14="http://schemas.microsoft.com/office/powerpoint/2010/main" val="233142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32DC418-246A-4643-BF5F-35E3986B18E4}" type="datetimeFigureOut">
              <a:rPr lang="el-GR" smtClean="0"/>
              <a:t>20/1/2022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94321D-0E8A-44FA-8602-5043E2C429CD}" type="slidenum">
              <a:rPr lang="el-GR" smtClean="0"/>
              <a:t>‹#›</a:t>
            </a:fld>
            <a:endParaRPr lang="el-GR"/>
          </a:p>
        </p:txBody>
      </p:sp>
    </p:spTree>
    <p:extLst>
      <p:ext uri="{BB962C8B-B14F-4D97-AF65-F5344CB8AC3E}">
        <p14:creationId xmlns:p14="http://schemas.microsoft.com/office/powerpoint/2010/main" val="354898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32DC418-246A-4643-BF5F-35E3986B18E4}" type="datetimeFigureOut">
              <a:rPr lang="el-GR" smtClean="0"/>
              <a:t>20/1/2022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94321D-0E8A-44FA-8602-5043E2C429CD}" type="slidenum">
              <a:rPr lang="el-GR" smtClean="0"/>
              <a:t>‹#›</a:t>
            </a:fld>
            <a:endParaRPr lang="el-GR"/>
          </a:p>
        </p:txBody>
      </p:sp>
    </p:spTree>
    <p:extLst>
      <p:ext uri="{BB962C8B-B14F-4D97-AF65-F5344CB8AC3E}">
        <p14:creationId xmlns:p14="http://schemas.microsoft.com/office/powerpoint/2010/main" val="308871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32DC418-246A-4643-BF5F-35E3986B18E4}" type="datetimeFigureOut">
              <a:rPr lang="el-GR" smtClean="0"/>
              <a:t>20/1/2022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94321D-0E8A-44FA-8602-5043E2C429CD}" type="slidenum">
              <a:rPr lang="el-GR" smtClean="0"/>
              <a:t>‹#›</a:t>
            </a:fld>
            <a:endParaRPr lang="el-GR"/>
          </a:p>
        </p:txBody>
      </p:sp>
    </p:spTree>
    <p:extLst>
      <p:ext uri="{BB962C8B-B14F-4D97-AF65-F5344CB8AC3E}">
        <p14:creationId xmlns:p14="http://schemas.microsoft.com/office/powerpoint/2010/main" val="88886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32DC418-246A-4643-BF5F-35E3986B18E4}" type="datetimeFigureOut">
              <a:rPr lang="el-GR" smtClean="0"/>
              <a:t>20/1/2022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494321D-0E8A-44FA-8602-5043E2C429CD}" type="slidenum">
              <a:rPr lang="el-GR" smtClean="0"/>
              <a:t>‹#›</a:t>
            </a:fld>
            <a:endParaRPr lang="el-GR"/>
          </a:p>
        </p:txBody>
      </p:sp>
    </p:spTree>
    <p:extLst>
      <p:ext uri="{BB962C8B-B14F-4D97-AF65-F5344CB8AC3E}">
        <p14:creationId xmlns:p14="http://schemas.microsoft.com/office/powerpoint/2010/main" val="276281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32DC418-246A-4643-BF5F-35E3986B18E4}" type="datetimeFigureOut">
              <a:rPr lang="el-GR" smtClean="0"/>
              <a:t>20/1/2022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494321D-0E8A-44FA-8602-5043E2C429CD}" type="slidenum">
              <a:rPr lang="el-GR" smtClean="0"/>
              <a:t>‹#›</a:t>
            </a:fld>
            <a:endParaRPr lang="el-GR"/>
          </a:p>
        </p:txBody>
      </p:sp>
    </p:spTree>
    <p:extLst>
      <p:ext uri="{BB962C8B-B14F-4D97-AF65-F5344CB8AC3E}">
        <p14:creationId xmlns:p14="http://schemas.microsoft.com/office/powerpoint/2010/main" val="335189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32DC418-246A-4643-BF5F-35E3986B18E4}" type="datetimeFigureOut">
              <a:rPr lang="el-GR" smtClean="0"/>
              <a:t>20/1/2022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494321D-0E8A-44FA-8602-5043E2C429CD}" type="slidenum">
              <a:rPr lang="el-GR" smtClean="0"/>
              <a:t>‹#›</a:t>
            </a:fld>
            <a:endParaRPr lang="el-GR"/>
          </a:p>
        </p:txBody>
      </p:sp>
    </p:spTree>
    <p:extLst>
      <p:ext uri="{BB962C8B-B14F-4D97-AF65-F5344CB8AC3E}">
        <p14:creationId xmlns:p14="http://schemas.microsoft.com/office/powerpoint/2010/main" val="40355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DC418-246A-4643-BF5F-35E3986B18E4}" type="datetimeFigureOut">
              <a:rPr lang="el-GR" smtClean="0"/>
              <a:t>20/1/2022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494321D-0E8A-44FA-8602-5043E2C429CD}" type="slidenum">
              <a:rPr lang="el-GR" smtClean="0"/>
              <a:t>‹#›</a:t>
            </a:fld>
            <a:endParaRPr lang="el-GR"/>
          </a:p>
        </p:txBody>
      </p:sp>
    </p:spTree>
    <p:extLst>
      <p:ext uri="{BB962C8B-B14F-4D97-AF65-F5344CB8AC3E}">
        <p14:creationId xmlns:p14="http://schemas.microsoft.com/office/powerpoint/2010/main" val="20455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32DC418-246A-4643-BF5F-35E3986B18E4}" type="datetimeFigureOut">
              <a:rPr lang="el-GR" smtClean="0"/>
              <a:t>20/1/2022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494321D-0E8A-44FA-8602-5043E2C429CD}" type="slidenum">
              <a:rPr lang="el-GR" smtClean="0"/>
              <a:t>‹#›</a:t>
            </a:fld>
            <a:endParaRPr lang="el-GR"/>
          </a:p>
        </p:txBody>
      </p:sp>
    </p:spTree>
    <p:extLst>
      <p:ext uri="{BB962C8B-B14F-4D97-AF65-F5344CB8AC3E}">
        <p14:creationId xmlns:p14="http://schemas.microsoft.com/office/powerpoint/2010/main" val="16045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32DC418-246A-4643-BF5F-35E3986B18E4}" type="datetimeFigureOut">
              <a:rPr lang="el-GR" smtClean="0"/>
              <a:t>20/1/2022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494321D-0E8A-44FA-8602-5043E2C429CD}" type="slidenum">
              <a:rPr lang="el-GR" smtClean="0"/>
              <a:t>‹#›</a:t>
            </a:fld>
            <a:endParaRPr lang="el-GR"/>
          </a:p>
        </p:txBody>
      </p:sp>
    </p:spTree>
    <p:extLst>
      <p:ext uri="{BB962C8B-B14F-4D97-AF65-F5344CB8AC3E}">
        <p14:creationId xmlns:p14="http://schemas.microsoft.com/office/powerpoint/2010/main" val="278156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DC418-246A-4643-BF5F-35E3986B18E4}" type="datetimeFigureOut">
              <a:rPr lang="el-GR" smtClean="0"/>
              <a:t>20/1/2022</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4321D-0E8A-44FA-8602-5043E2C429CD}" type="slidenum">
              <a:rPr lang="el-GR" smtClean="0"/>
              <a:t>‹#›</a:t>
            </a:fld>
            <a:endParaRPr lang="el-GR"/>
          </a:p>
        </p:txBody>
      </p:sp>
    </p:spTree>
    <p:extLst>
      <p:ext uri="{BB962C8B-B14F-4D97-AF65-F5344CB8AC3E}">
        <p14:creationId xmlns:p14="http://schemas.microsoft.com/office/powerpoint/2010/main" val="3979085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axheaven.gr/laws/law/index/law/528" TargetMode="External"/><Relationship Id="rId2" Type="http://schemas.openxmlformats.org/officeDocument/2006/relationships/hyperlink" Target="https://www.taxheaven.gr/laws/view/index/law/4172/year/2013/article/8"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file:///\\192.168.100.2\Data\KnK\C.Krigkas\&#922;&#929;&#921;&#915;&#922;&#913;&#931;%20&#935;&#929;&#919;&#931;&#932;&#927;&#931;\&#916;&#921;&#922;&#919;&#915;&#927;&#929;&#927;&#921;\ODHGOS_PARASTATIKWN_DIKHGOROI_v1.pdf"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forologia.gr/lawbank/document.aspx?digest=A0AA2C86196C92C0.1D031AEA53&amp;&amp;version=2015/06/0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axheaven.gr/laws/law/index/law/58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4">
            <a:extLst>
              <a:ext uri="{FF2B5EF4-FFF2-40B4-BE49-F238E27FC236}">
                <a16:creationId xmlns:a16="http://schemas.microsoft.com/office/drawing/2014/main" id="{1A02C352-325C-49B2-86E3-6797A144B021}"/>
              </a:ext>
            </a:extLst>
          </p:cNvPr>
          <p:cNvPicPr>
            <a:picLocks noChangeAspect="1"/>
          </p:cNvPicPr>
          <p:nvPr/>
        </p:nvPicPr>
        <p:blipFill>
          <a:blip r:embed="rId2"/>
          <a:srcRect/>
          <a:stretch>
            <a:fillRect/>
          </a:stretch>
        </p:blipFill>
        <p:spPr bwMode="auto">
          <a:xfrm>
            <a:off x="-107950" y="5178425"/>
            <a:ext cx="9358313" cy="179388"/>
          </a:xfrm>
          <a:prstGeom prst="rect">
            <a:avLst/>
          </a:prstGeom>
          <a:noFill/>
          <a:ln w="9525">
            <a:noFill/>
            <a:miter lim="800000"/>
            <a:headEnd/>
            <a:tailEnd/>
          </a:ln>
        </p:spPr>
      </p:pic>
      <p:grpSp>
        <p:nvGrpSpPr>
          <p:cNvPr id="9" name="Ομάδα 8">
            <a:extLst>
              <a:ext uri="{FF2B5EF4-FFF2-40B4-BE49-F238E27FC236}">
                <a16:creationId xmlns:a16="http://schemas.microsoft.com/office/drawing/2014/main" id="{A317B4A6-CC5E-4792-B397-8BD76AF5F269}"/>
              </a:ext>
            </a:extLst>
          </p:cNvPr>
          <p:cNvGrpSpPr/>
          <p:nvPr/>
        </p:nvGrpSpPr>
        <p:grpSpPr>
          <a:xfrm>
            <a:off x="5722017" y="5667523"/>
            <a:ext cx="3279139" cy="785813"/>
            <a:chOff x="5722017" y="5572140"/>
            <a:chExt cx="3279139" cy="785813"/>
          </a:xfrm>
        </p:grpSpPr>
        <p:pic>
          <p:nvPicPr>
            <p:cNvPr id="10" name="Εικόνα 7">
              <a:extLst>
                <a:ext uri="{FF2B5EF4-FFF2-40B4-BE49-F238E27FC236}">
                  <a16:creationId xmlns:a16="http://schemas.microsoft.com/office/drawing/2014/main" id="{237C607D-2202-4210-920B-8AD8D8897099}"/>
                </a:ext>
              </a:extLst>
            </p:cNvPr>
            <p:cNvPicPr>
              <a:picLocks noChangeAspect="1"/>
            </p:cNvPicPr>
            <p:nvPr/>
          </p:nvPicPr>
          <p:blipFill>
            <a:blip r:embed="rId3"/>
            <a:srcRect/>
            <a:stretch>
              <a:fillRect/>
            </a:stretch>
          </p:blipFill>
          <p:spPr bwMode="auto">
            <a:xfrm>
              <a:off x="5722017" y="5572141"/>
              <a:ext cx="1459864" cy="785812"/>
            </a:xfrm>
            <a:prstGeom prst="rect">
              <a:avLst/>
            </a:prstGeom>
            <a:noFill/>
            <a:ln w="9525">
              <a:noFill/>
              <a:miter lim="800000"/>
              <a:headEnd/>
              <a:tailEnd/>
            </a:ln>
          </p:spPr>
        </p:pic>
        <p:sp>
          <p:nvSpPr>
            <p:cNvPr id="11" name="Υπότιτλος 2">
              <a:extLst>
                <a:ext uri="{FF2B5EF4-FFF2-40B4-BE49-F238E27FC236}">
                  <a16:creationId xmlns:a16="http://schemas.microsoft.com/office/drawing/2014/main" id="{5E631732-D091-4E3C-904E-50DE6BF44CED}"/>
                </a:ext>
              </a:extLst>
            </p:cNvPr>
            <p:cNvSpPr txBox="1">
              <a:spLocks/>
            </p:cNvSpPr>
            <p:nvPr/>
          </p:nvSpPr>
          <p:spPr>
            <a:xfrm>
              <a:off x="7191406" y="5572140"/>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grpSp>
      <p:sp>
        <p:nvSpPr>
          <p:cNvPr id="12" name="Τίτλος 2">
            <a:extLst>
              <a:ext uri="{FF2B5EF4-FFF2-40B4-BE49-F238E27FC236}">
                <a16:creationId xmlns:a16="http://schemas.microsoft.com/office/drawing/2014/main" id="{6D2000F4-C650-47E7-B846-016CAEAAFEA0}"/>
              </a:ext>
            </a:extLst>
          </p:cNvPr>
          <p:cNvSpPr txBox="1">
            <a:spLocks/>
          </p:cNvSpPr>
          <p:nvPr/>
        </p:nvSpPr>
        <p:spPr>
          <a:xfrm>
            <a:off x="926022" y="2137407"/>
            <a:ext cx="7680325"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4000" b="1" spc="300" dirty="0">
                <a:solidFill>
                  <a:schemeClr val="accent1">
                    <a:lumMod val="75000"/>
                  </a:schemeClr>
                </a:solidFill>
                <a:effectLst>
                  <a:outerShdw blurRad="38100" dist="38100" dir="2700000" algn="tl">
                    <a:srgbClr val="000000">
                      <a:alpha val="43137"/>
                    </a:srgbClr>
                  </a:outerShdw>
                </a:effectLst>
              </a:rPr>
              <a:t>«             </a:t>
            </a:r>
            <a:r>
              <a:rPr lang="en-US" sz="4000" b="1" spc="300" dirty="0">
                <a:solidFill>
                  <a:schemeClr val="accent1">
                    <a:lumMod val="75000"/>
                  </a:schemeClr>
                </a:solidFill>
                <a:effectLst>
                  <a:outerShdw blurRad="38100" dist="38100" dir="2700000" algn="tl">
                    <a:srgbClr val="000000">
                      <a:alpha val="43137"/>
                    </a:srgbClr>
                  </a:outerShdw>
                </a:effectLst>
              </a:rPr>
              <a:t>…</a:t>
            </a:r>
            <a:r>
              <a:rPr lang="el-GR" sz="4000" b="1" spc="300" dirty="0">
                <a:solidFill>
                  <a:schemeClr val="accent1">
                    <a:lumMod val="75000"/>
                  </a:schemeClr>
                </a:solidFill>
                <a:effectLst>
                  <a:outerShdw blurRad="38100" dist="38100" dir="2700000" algn="tl">
                    <a:srgbClr val="000000">
                      <a:alpha val="43137"/>
                    </a:srgbClr>
                  </a:outerShdw>
                </a:effectLst>
              </a:rPr>
              <a:t> για δικηγόρους»</a:t>
            </a:r>
          </a:p>
        </p:txBody>
      </p:sp>
      <p:pic>
        <p:nvPicPr>
          <p:cNvPr id="13" name="8 - Εικόνα" descr="mydata_logo_0.png">
            <a:extLst>
              <a:ext uri="{FF2B5EF4-FFF2-40B4-BE49-F238E27FC236}">
                <a16:creationId xmlns:a16="http://schemas.microsoft.com/office/drawing/2014/main" id="{2FCB52F3-A89E-4B2C-9613-3A2052B40A6D}"/>
              </a:ext>
            </a:extLst>
          </p:cNvPr>
          <p:cNvPicPr>
            <a:picLocks noChangeAspect="1"/>
          </p:cNvPicPr>
          <p:nvPr/>
        </p:nvPicPr>
        <p:blipFill rotWithShape="1">
          <a:blip r:embed="rId4"/>
          <a:srcRect r="27962"/>
          <a:stretch/>
        </p:blipFill>
        <p:spPr>
          <a:xfrm>
            <a:off x="2147580" y="2179352"/>
            <a:ext cx="1919348" cy="766379"/>
          </a:xfrm>
          <a:prstGeom prst="rect">
            <a:avLst/>
          </a:prstGeom>
        </p:spPr>
      </p:pic>
      <p:pic>
        <p:nvPicPr>
          <p:cNvPr id="2" name="Εικόνα 1">
            <a:extLst>
              <a:ext uri="{FF2B5EF4-FFF2-40B4-BE49-F238E27FC236}">
                <a16:creationId xmlns:a16="http://schemas.microsoft.com/office/drawing/2014/main" id="{020C2DFB-3EE2-4DB6-9160-E69EE9425861}"/>
              </a:ext>
            </a:extLst>
          </p:cNvPr>
          <p:cNvPicPr>
            <a:picLocks noChangeAspect="1"/>
          </p:cNvPicPr>
          <p:nvPr/>
        </p:nvPicPr>
        <p:blipFill>
          <a:blip r:embed="rId5"/>
          <a:stretch>
            <a:fillRect/>
          </a:stretch>
        </p:blipFill>
        <p:spPr>
          <a:xfrm>
            <a:off x="602666" y="5728451"/>
            <a:ext cx="3968540" cy="884417"/>
          </a:xfrm>
          <a:prstGeom prst="rect">
            <a:avLst/>
          </a:prstGeom>
          <a:effectLst>
            <a:outerShdw blurRad="50800" dist="38100" dir="10800000" algn="r" rotWithShape="0">
              <a:schemeClr val="accent1">
                <a:lumMod val="75000"/>
                <a:alpha val="40000"/>
              </a:schemeClr>
            </a:outerShdw>
          </a:effectLst>
        </p:spPr>
      </p:pic>
    </p:spTree>
    <p:extLst>
      <p:ext uri="{BB962C8B-B14F-4D97-AF65-F5344CB8AC3E}">
        <p14:creationId xmlns:p14="http://schemas.microsoft.com/office/powerpoint/2010/main" val="3153957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A0968698-D079-4389-9513-04FABFE93146}" type="slidenum">
              <a:rPr lang="el-GR"/>
              <a:pPr>
                <a:defRPr/>
              </a:pPr>
              <a:t>10</a:t>
            </a:fld>
            <a:endParaRPr lang="el-GR"/>
          </a:p>
        </p:txBody>
      </p:sp>
      <p:pic>
        <p:nvPicPr>
          <p:cNvPr id="7" name="Picture 2">
            <a:extLst>
              <a:ext uri="{FF2B5EF4-FFF2-40B4-BE49-F238E27FC236}">
                <a16:creationId xmlns:a16="http://schemas.microsoft.com/office/drawing/2014/main" id="{E9B8C8E6-DFE1-400D-B2A4-24836FC3C7F1}"/>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9" name="Τίτλος 2">
            <a:extLst>
              <a:ext uri="{FF2B5EF4-FFF2-40B4-BE49-F238E27FC236}">
                <a16:creationId xmlns:a16="http://schemas.microsoft.com/office/drawing/2014/main" id="{DF28A09F-F4D9-4FDA-A638-33BA4A93822E}"/>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1EDAC45A-5A80-43F6-885C-851D7DBD16D6}"/>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
        <p:nvSpPr>
          <p:cNvPr id="12" name="Θέση περιεχομένου 1">
            <a:extLst>
              <a:ext uri="{FF2B5EF4-FFF2-40B4-BE49-F238E27FC236}">
                <a16:creationId xmlns:a16="http://schemas.microsoft.com/office/drawing/2014/main" id="{387D14D2-43F8-4918-ADBE-3B15608CA694}"/>
              </a:ext>
            </a:extLst>
          </p:cNvPr>
          <p:cNvSpPr>
            <a:spLocks noGrp="1"/>
          </p:cNvSpPr>
          <p:nvPr>
            <p:ph idx="1"/>
          </p:nvPr>
        </p:nvSpPr>
        <p:spPr>
          <a:xfrm>
            <a:off x="900113" y="1428736"/>
            <a:ext cx="7775575" cy="5313377"/>
          </a:xfrm>
        </p:spPr>
        <p:txBody>
          <a:bodyPr rtlCol="0">
            <a:noAutofit/>
          </a:bodyPr>
          <a:lstStyle/>
          <a:p>
            <a:pPr>
              <a:buNone/>
            </a:pPr>
            <a:r>
              <a:rPr lang="el-GR" sz="1800" i="1" dirty="0">
                <a:solidFill>
                  <a:schemeClr val="tx1">
                    <a:lumMod val="75000"/>
                    <a:lumOff val="25000"/>
                  </a:schemeClr>
                </a:solidFill>
                <a:effectLst>
                  <a:outerShdw blurRad="38100" dist="38100" dir="2700000" algn="tl">
                    <a:srgbClr val="000000">
                      <a:alpha val="43137"/>
                    </a:srgbClr>
                  </a:outerShdw>
                </a:effectLst>
              </a:rPr>
              <a:t>Τι διαβιβάζουμε στο </a:t>
            </a:r>
            <a:r>
              <a:rPr lang="en-US" sz="1800" i="1" dirty="0">
                <a:solidFill>
                  <a:schemeClr val="tx1">
                    <a:lumMod val="75000"/>
                    <a:lumOff val="25000"/>
                  </a:schemeClr>
                </a:solidFill>
                <a:effectLst>
                  <a:outerShdw blurRad="38100" dist="38100" dir="2700000" algn="tl">
                    <a:srgbClr val="000000">
                      <a:alpha val="43137"/>
                    </a:srgbClr>
                  </a:outerShdw>
                </a:effectLst>
              </a:rPr>
              <a:t>MyData</a:t>
            </a:r>
            <a:endParaRPr lang="el-GR" sz="1800" i="1" dirty="0">
              <a:solidFill>
                <a:schemeClr val="tx1">
                  <a:lumMod val="75000"/>
                  <a:lumOff val="25000"/>
                </a:schemeClr>
              </a:solidFill>
              <a:effectLst>
                <a:outerShdw blurRad="38100" dist="38100" dir="2700000" algn="tl">
                  <a:srgbClr val="000000">
                    <a:alpha val="43137"/>
                  </a:srgbClr>
                </a:outerShdw>
              </a:effectLst>
            </a:endParaRPr>
          </a:p>
          <a:p>
            <a:pPr>
              <a:buNone/>
            </a:pPr>
            <a:endParaRPr lang="el-GR" sz="1800" i="1" dirty="0">
              <a:solidFill>
                <a:schemeClr val="tx1">
                  <a:lumMod val="75000"/>
                  <a:lumOff val="25000"/>
                </a:schemeClr>
              </a:solidFill>
              <a:effectLst>
                <a:outerShdw blurRad="38100" dist="38100" dir="2700000" algn="tl">
                  <a:srgbClr val="000000">
                    <a:alpha val="43137"/>
                  </a:srgbClr>
                </a:outerShdw>
              </a:effectLst>
            </a:endParaRPr>
          </a:p>
          <a:p>
            <a:pPr>
              <a:buClr>
                <a:srgbClr val="FDD903"/>
              </a:buClr>
              <a:buFont typeface="Wingdings" panose="05000000000000000000" pitchFamily="2" charset="2"/>
              <a:buChar char="ü"/>
            </a:pPr>
            <a:r>
              <a:rPr lang="el-GR" sz="1800" spc="100" dirty="0">
                <a:solidFill>
                  <a:schemeClr val="tx1">
                    <a:lumMod val="75000"/>
                    <a:lumOff val="25000"/>
                  </a:schemeClr>
                </a:solidFill>
                <a:effectLst>
                  <a:outerShdw blurRad="38100" dist="38100" dir="2700000" algn="tl">
                    <a:srgbClr val="000000">
                      <a:alpha val="43137"/>
                    </a:srgbClr>
                  </a:outerShdw>
                </a:effectLst>
              </a:rPr>
              <a:t>ό</a:t>
            </a:r>
            <a:r>
              <a:rPr lang="el-GR" sz="1600" spc="100" dirty="0">
                <a:solidFill>
                  <a:schemeClr val="tx1">
                    <a:lumMod val="75000"/>
                    <a:lumOff val="25000"/>
                  </a:schemeClr>
                </a:solidFill>
                <a:effectLst>
                  <a:outerShdw blurRad="38100" dist="38100" dir="2700000" algn="tl">
                    <a:srgbClr val="000000">
                      <a:alpha val="43137"/>
                    </a:srgbClr>
                  </a:outerShdw>
                </a:effectLst>
              </a:rPr>
              <a:t>λα τα παραστατικά που εκδίδουν </a:t>
            </a:r>
            <a:r>
              <a:rPr lang="el-GR" sz="1600" dirty="0">
                <a:solidFill>
                  <a:schemeClr val="tx1">
                    <a:lumMod val="75000"/>
                    <a:lumOff val="25000"/>
                  </a:schemeClr>
                </a:solidFill>
                <a:effectLst>
                  <a:outerShdw blurRad="38100" dist="38100" dir="2700000" algn="tl">
                    <a:srgbClr val="000000">
                      <a:alpha val="43137"/>
                    </a:srgbClr>
                  </a:outerShdw>
                </a:effectLst>
              </a:rPr>
              <a:t>(χονδρικής, λιανικής, εξωτερικού, κλπ.) </a:t>
            </a:r>
            <a:r>
              <a:rPr lang="el-GR" sz="1600" spc="100" dirty="0">
                <a:solidFill>
                  <a:schemeClr val="tx1">
                    <a:lumMod val="75000"/>
                    <a:lumOff val="25000"/>
                  </a:schemeClr>
                </a:solidFill>
                <a:effectLst>
                  <a:outerShdw blurRad="38100" dist="38100" dir="2700000" algn="tl">
                    <a:srgbClr val="000000">
                      <a:alpha val="43137"/>
                    </a:srgbClr>
                  </a:outerShdw>
                </a:effectLst>
              </a:rPr>
              <a:t>τιμολόγια και αποδείξεις λιανικής πώλησης ή αποδείξεις παροχής</a:t>
            </a:r>
            <a:r>
              <a:rPr lang="en-US" sz="1600" spc="100" dirty="0">
                <a:solidFill>
                  <a:schemeClr val="tx1">
                    <a:lumMod val="75000"/>
                    <a:lumOff val="25000"/>
                  </a:schemeClr>
                </a:solidFill>
                <a:effectLst>
                  <a:outerShdw blurRad="38100" dist="38100" dir="2700000" algn="tl">
                    <a:srgbClr val="000000">
                      <a:alpha val="43137"/>
                    </a:srgbClr>
                  </a:outerShdw>
                </a:effectLst>
              </a:rPr>
              <a:t> </a:t>
            </a:r>
            <a:r>
              <a:rPr lang="el-GR" sz="1600" spc="100" dirty="0">
                <a:solidFill>
                  <a:schemeClr val="tx1">
                    <a:lumMod val="75000"/>
                    <a:lumOff val="25000"/>
                  </a:schemeClr>
                </a:solidFill>
                <a:effectLst>
                  <a:outerShdw blurRad="38100" dist="38100" dir="2700000" algn="tl">
                    <a:srgbClr val="000000">
                      <a:alpha val="43137"/>
                    </a:srgbClr>
                  </a:outerShdw>
                </a:effectLst>
              </a:rPr>
              <a:t>υπηρεσιών,</a:t>
            </a:r>
          </a:p>
          <a:p>
            <a:pPr>
              <a:buClr>
                <a:srgbClr val="FDD903"/>
              </a:buClr>
              <a:buFont typeface="Wingdings" panose="05000000000000000000" pitchFamily="2" charset="2"/>
              <a:buChar char="ü"/>
            </a:pPr>
            <a:r>
              <a:rPr lang="el-GR" sz="1800" dirty="0">
                <a:solidFill>
                  <a:schemeClr val="tx1">
                    <a:lumMod val="75000"/>
                    <a:lumOff val="25000"/>
                  </a:schemeClr>
                </a:solidFill>
                <a:effectLst>
                  <a:outerShdw blurRad="38100" dist="38100" dir="2700000" algn="tl">
                    <a:srgbClr val="000000">
                      <a:alpha val="43137"/>
                    </a:srgbClr>
                  </a:outerShdw>
                </a:effectLst>
              </a:rPr>
              <a:t>τ</a:t>
            </a:r>
            <a:r>
              <a:rPr lang="el-GR" sz="1600" dirty="0">
                <a:solidFill>
                  <a:schemeClr val="tx1">
                    <a:lumMod val="75000"/>
                    <a:lumOff val="25000"/>
                  </a:schemeClr>
                </a:solidFill>
                <a:effectLst>
                  <a:outerShdw blurRad="38100" dist="38100" dir="2700000" algn="tl">
                    <a:srgbClr val="000000">
                      <a:alpha val="43137"/>
                    </a:srgbClr>
                  </a:outerShdw>
                </a:effectLst>
              </a:rPr>
              <a:t>α παραστατικά </a:t>
            </a:r>
            <a:r>
              <a:rPr lang="el-GR" sz="1600" spc="100" dirty="0">
                <a:solidFill>
                  <a:schemeClr val="tx1">
                    <a:lumMod val="75000"/>
                    <a:lumOff val="25000"/>
                  </a:schemeClr>
                </a:solidFill>
                <a:effectLst>
                  <a:outerShdw blurRad="38100" dist="38100" dir="2700000" algn="tl">
                    <a:srgbClr val="000000">
                      <a:alpha val="43137"/>
                    </a:srgbClr>
                  </a:outerShdw>
                </a:effectLst>
              </a:rPr>
              <a:t>αγορών και εξόδων </a:t>
            </a:r>
            <a:r>
              <a:rPr lang="el-GR" sz="1600" dirty="0">
                <a:solidFill>
                  <a:schemeClr val="tx1">
                    <a:lumMod val="75000"/>
                    <a:lumOff val="25000"/>
                  </a:schemeClr>
                </a:solidFill>
                <a:effectLst>
                  <a:outerShdw blurRad="38100" dist="38100" dir="2700000" algn="tl">
                    <a:srgbClr val="000000">
                      <a:alpha val="43137"/>
                    </a:srgbClr>
                  </a:outerShdw>
                </a:effectLst>
              </a:rPr>
              <a:t>που λαμβάνουν από εκδότες που δεν είναι υπόχρεοι να τα διαβιβάζουν για λογαριασμό τους (αγορές &amp; έξοδα λιανικής, ενδοκοινοτικές αποκτήσεις, εισαγωγές, ΕΦΚΑ, κλπ.) Εξαιρετικά, για τα φορολογικά έτη 2020, 2021 και 2022, οι οντότητες παροχής</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ηλεκτρικής ενέργειας και φυσικού αερίου (Δ.Ε.Η. και λοιποί </a:t>
            </a:r>
            <a:r>
              <a:rPr lang="el-GR" sz="1600" dirty="0" err="1">
                <a:solidFill>
                  <a:schemeClr val="tx1">
                    <a:lumMod val="75000"/>
                    <a:lumOff val="25000"/>
                  </a:schemeClr>
                </a:solidFill>
                <a:effectLst>
                  <a:outerShdw blurRad="38100" dist="38100" dir="2700000" algn="tl">
                    <a:srgbClr val="000000">
                      <a:alpha val="43137"/>
                    </a:srgbClr>
                  </a:outerShdw>
                </a:effectLst>
              </a:rPr>
              <a:t>πάροχοι</a:t>
            </a:r>
            <a:r>
              <a:rPr lang="el-GR" sz="1600" dirty="0">
                <a:solidFill>
                  <a:schemeClr val="tx1">
                    <a:lumMod val="75000"/>
                    <a:lumOff val="25000"/>
                  </a:schemeClr>
                </a:solidFill>
                <a:effectLst>
                  <a:outerShdw blurRad="38100" dist="38100" dir="2700000" algn="tl">
                    <a:srgbClr val="000000">
                      <a:alpha val="43137"/>
                    </a:srgbClr>
                  </a:outerShdw>
                </a:effectLst>
              </a:rPr>
              <a:t>), </a:t>
            </a:r>
            <a:r>
              <a:rPr lang="el-GR" sz="1600" dirty="0" err="1">
                <a:solidFill>
                  <a:schemeClr val="tx1">
                    <a:lumMod val="75000"/>
                    <a:lumOff val="25000"/>
                  </a:schemeClr>
                </a:solidFill>
                <a:effectLst>
                  <a:outerShdw blurRad="38100" dist="38100" dir="2700000" algn="tl">
                    <a:srgbClr val="000000">
                      <a:alpha val="43137"/>
                    </a:srgbClr>
                  </a:outerShdw>
                </a:effectLst>
              </a:rPr>
              <a:t>ηΕ.Υ.Δ.Α.Π</a:t>
            </a:r>
            <a:r>
              <a:rPr lang="el-GR" sz="1600" dirty="0">
                <a:solidFill>
                  <a:schemeClr val="tx1">
                    <a:lumMod val="75000"/>
                    <a:lumOff val="25000"/>
                  </a:schemeClr>
                </a:solidFill>
                <a:effectLst>
                  <a:outerShdw blurRad="38100" dist="38100" dir="2700000" algn="tl">
                    <a:srgbClr val="000000">
                      <a:alpha val="43137"/>
                    </a:srgbClr>
                  </a:outerShdw>
                </a:effectLst>
              </a:rPr>
              <a:t>., οι λοιπές οντότητες πώλησης ύδατος μη ιαματικού, οι οντότητες</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παροχής τηλεπικοινωνιακών υπηρεσιών και συνδρομητικής τηλεόρασης, οι</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οντότητες εκμεταλλευτές διοδίων, τα πιστωτικά ιδρύματα, καθώς και η Τράπεζα</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της Ελλάδος διαβιβάζουν τα συγκεκριμένα δεδομένα, συγκεντρωτικά, στον ίδιο,</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ως άνω, οριζόμενο χρόνο, ανά περίπτωση (επομένως δεν τα διαβιβάζει ο ίδιος ο Δικηγόρος).</a:t>
            </a:r>
          </a:p>
          <a:p>
            <a:pPr>
              <a:buClr>
                <a:srgbClr val="FEDB06"/>
              </a:buClr>
              <a:buFont typeface="Wingdings" pitchFamily="2" charset="2"/>
              <a:buChar char="ü"/>
            </a:pPr>
            <a:r>
              <a:rPr lang="el-GR" sz="1800" dirty="0">
                <a:solidFill>
                  <a:schemeClr val="tx1">
                    <a:lumMod val="75000"/>
                    <a:lumOff val="25000"/>
                  </a:schemeClr>
                </a:solidFill>
                <a:effectLst>
                  <a:outerShdw blurRad="38100" dist="38100" dir="2700000" algn="tl">
                    <a:srgbClr val="000000">
                      <a:alpha val="43137"/>
                    </a:srgbClr>
                  </a:outerShdw>
                </a:effectLst>
              </a:rPr>
              <a:t>τ</a:t>
            </a:r>
            <a:r>
              <a:rPr lang="el-GR" sz="1600" dirty="0">
                <a:solidFill>
                  <a:schemeClr val="tx1">
                    <a:lumMod val="75000"/>
                    <a:lumOff val="25000"/>
                  </a:schemeClr>
                </a:solidFill>
                <a:effectLst>
                  <a:outerShdw blurRad="38100" dist="38100" dir="2700000" algn="tl">
                    <a:srgbClr val="000000">
                      <a:alpha val="43137"/>
                    </a:srgbClr>
                  </a:outerShdw>
                </a:effectLst>
              </a:rPr>
              <a:t>α παραστατικά </a:t>
            </a:r>
            <a:r>
              <a:rPr lang="el-GR" sz="1600" spc="100" dirty="0">
                <a:solidFill>
                  <a:schemeClr val="tx1">
                    <a:lumMod val="75000"/>
                    <a:lumOff val="25000"/>
                  </a:schemeClr>
                </a:solidFill>
                <a:effectLst>
                  <a:outerShdw blurRad="38100" dist="38100" dir="2700000" algn="tl">
                    <a:srgbClr val="000000">
                      <a:alpha val="43137"/>
                    </a:srgbClr>
                  </a:outerShdw>
                </a:effectLst>
              </a:rPr>
              <a:t>τακτοποίησης εσόδων &amp; εξόδων </a:t>
            </a:r>
            <a:r>
              <a:rPr lang="el-GR" sz="1600" dirty="0">
                <a:solidFill>
                  <a:schemeClr val="tx1">
                    <a:lumMod val="75000"/>
                    <a:lumOff val="25000"/>
                  </a:schemeClr>
                </a:solidFill>
                <a:effectLst>
                  <a:outerShdw blurRad="38100" dist="38100" dir="2700000" algn="tl">
                    <a:srgbClr val="000000">
                      <a:alpha val="43137"/>
                    </a:srgbClr>
                  </a:outerShdw>
                </a:effectLst>
              </a:rPr>
              <a:t>που προσδιορίζουν  το λογιστικό και φορολογικό αποτέλεσμα κάθε έτους (μισθοδοσία, αποσβέσεις, αναμορφώσεις εσόδων-εξόδων, κλπ.)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A0968698-D079-4389-9513-04FABFE93146}" type="slidenum">
              <a:rPr lang="el-GR"/>
              <a:pPr>
                <a:defRPr/>
              </a:pPr>
              <a:t>11</a:t>
            </a:fld>
            <a:endParaRPr lang="el-GR"/>
          </a:p>
        </p:txBody>
      </p:sp>
      <p:pic>
        <p:nvPicPr>
          <p:cNvPr id="7" name="Picture 2">
            <a:extLst>
              <a:ext uri="{FF2B5EF4-FFF2-40B4-BE49-F238E27FC236}">
                <a16:creationId xmlns:a16="http://schemas.microsoft.com/office/drawing/2014/main" id="{E9B8C8E6-DFE1-400D-B2A4-24836FC3C7F1}"/>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9" name="Τίτλος 2">
            <a:extLst>
              <a:ext uri="{FF2B5EF4-FFF2-40B4-BE49-F238E27FC236}">
                <a16:creationId xmlns:a16="http://schemas.microsoft.com/office/drawing/2014/main" id="{DF28A09F-F4D9-4FDA-A638-33BA4A93822E}"/>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1EDAC45A-5A80-43F6-885C-851D7DBD16D6}"/>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
        <p:nvSpPr>
          <p:cNvPr id="12" name="Θέση περιεχομένου 1">
            <a:extLst>
              <a:ext uri="{FF2B5EF4-FFF2-40B4-BE49-F238E27FC236}">
                <a16:creationId xmlns:a16="http://schemas.microsoft.com/office/drawing/2014/main" id="{387D14D2-43F8-4918-ADBE-3B15608CA694}"/>
              </a:ext>
            </a:extLst>
          </p:cNvPr>
          <p:cNvSpPr>
            <a:spLocks noGrp="1"/>
          </p:cNvSpPr>
          <p:nvPr>
            <p:ph idx="1"/>
          </p:nvPr>
        </p:nvSpPr>
        <p:spPr>
          <a:xfrm>
            <a:off x="900113" y="1428736"/>
            <a:ext cx="7775575" cy="5313377"/>
          </a:xfrm>
        </p:spPr>
        <p:txBody>
          <a:bodyPr rtlCol="0">
            <a:noAutofit/>
          </a:bodyPr>
          <a:lstStyle/>
          <a:p>
            <a:pPr>
              <a:buNone/>
            </a:pPr>
            <a:r>
              <a:rPr lang="el-GR" sz="1800" i="1" dirty="0">
                <a:solidFill>
                  <a:schemeClr val="tx1">
                    <a:lumMod val="75000"/>
                    <a:lumOff val="25000"/>
                  </a:schemeClr>
                </a:solidFill>
                <a:effectLst>
                  <a:outerShdw blurRad="38100" dist="38100" dir="2700000" algn="tl">
                    <a:srgbClr val="000000">
                      <a:alpha val="43137"/>
                    </a:srgbClr>
                  </a:outerShdw>
                </a:effectLst>
              </a:rPr>
              <a:t>Τι διαβιβάζουμε στο </a:t>
            </a:r>
            <a:r>
              <a:rPr lang="en-US" sz="1800" i="1" dirty="0">
                <a:solidFill>
                  <a:schemeClr val="tx1">
                    <a:lumMod val="75000"/>
                    <a:lumOff val="25000"/>
                  </a:schemeClr>
                </a:solidFill>
                <a:effectLst>
                  <a:outerShdw blurRad="38100" dist="38100" dir="2700000" algn="tl">
                    <a:srgbClr val="000000">
                      <a:alpha val="43137"/>
                    </a:srgbClr>
                  </a:outerShdw>
                </a:effectLst>
              </a:rPr>
              <a:t>MyData</a:t>
            </a:r>
            <a:endParaRPr lang="el-GR" sz="1800" i="1" dirty="0">
              <a:solidFill>
                <a:schemeClr val="tx1">
                  <a:lumMod val="75000"/>
                  <a:lumOff val="25000"/>
                </a:schemeClr>
              </a:solidFill>
              <a:effectLst>
                <a:outerShdw blurRad="38100" dist="38100" dir="2700000" algn="tl">
                  <a:srgbClr val="000000">
                    <a:alpha val="43137"/>
                  </a:srgbClr>
                </a:outerShdw>
              </a:effectLst>
            </a:endParaRPr>
          </a:p>
          <a:p>
            <a:pPr>
              <a:buNone/>
            </a:pPr>
            <a:endParaRPr lang="el-GR" sz="1800" i="1" dirty="0">
              <a:solidFill>
                <a:schemeClr val="tx1">
                  <a:lumMod val="75000"/>
                  <a:lumOff val="25000"/>
                </a:schemeClr>
              </a:solidFill>
              <a:effectLst>
                <a:outerShdw blurRad="38100" dist="38100" dir="2700000" algn="tl">
                  <a:srgbClr val="000000">
                    <a:alpha val="43137"/>
                  </a:srgbClr>
                </a:outerShdw>
              </a:effectLst>
            </a:endParaRPr>
          </a:p>
          <a:p>
            <a:pPr>
              <a:buClr>
                <a:srgbClr val="FEDB06"/>
              </a:buClr>
              <a:buFont typeface="Wingdings" pitchFamily="2" charset="2"/>
              <a:buChar char="ü"/>
            </a:pPr>
            <a:r>
              <a:rPr lang="el-GR" sz="1800" dirty="0">
                <a:solidFill>
                  <a:schemeClr val="tx1">
                    <a:lumMod val="75000"/>
                    <a:lumOff val="25000"/>
                  </a:schemeClr>
                </a:solidFill>
                <a:effectLst>
                  <a:outerShdw blurRad="38100" dist="38100" dir="2700000" algn="tl">
                    <a:srgbClr val="000000">
                      <a:alpha val="43137"/>
                    </a:srgbClr>
                  </a:outerShdw>
                </a:effectLst>
              </a:rPr>
              <a:t>χ</a:t>
            </a:r>
            <a:r>
              <a:rPr lang="el-GR" sz="1600" spc="100" dirty="0">
                <a:solidFill>
                  <a:schemeClr val="tx1">
                    <a:lumMod val="75000"/>
                    <a:lumOff val="25000"/>
                  </a:schemeClr>
                </a:solidFill>
                <a:effectLst>
                  <a:outerShdw blurRad="38100" dist="38100" dir="2700000" algn="tl">
                    <a:srgbClr val="000000">
                      <a:alpha val="43137"/>
                    </a:srgbClr>
                  </a:outerShdw>
                </a:effectLst>
              </a:rPr>
              <a:t>αρακτηρισμούς</a:t>
            </a:r>
            <a:r>
              <a:rPr lang="el-GR" sz="1600" dirty="0">
                <a:solidFill>
                  <a:schemeClr val="tx1">
                    <a:lumMod val="75000"/>
                    <a:lumOff val="25000"/>
                  </a:schemeClr>
                </a:solidFill>
                <a:effectLst>
                  <a:outerShdw blurRad="38100" dist="38100" dir="2700000" algn="tl">
                    <a:srgbClr val="000000">
                      <a:alpha val="43137"/>
                    </a:srgbClr>
                  </a:outerShdw>
                </a:effectLst>
              </a:rPr>
              <a:t> για τα παραστατικά αγορών &amp; εξόδων που αποστέλλουν οι προμηθευτές τους . Ο χαρακτηρισμός διαβιβάζεται στην Α.Α.Δ.Ε. υποχρεωτικά μέσω λογιστή φοροτεχνικού κατόχου άδειας που χορηγείται από το Ο.Ε.Ε. </a:t>
            </a:r>
            <a:r>
              <a:rPr lang="el-GR" sz="1400" dirty="0">
                <a:solidFill>
                  <a:schemeClr val="tx1">
                    <a:lumMod val="75000"/>
                    <a:lumOff val="25000"/>
                  </a:schemeClr>
                </a:solidFill>
                <a:effectLst>
                  <a:outerShdw blurRad="38100" dist="38100" dir="2700000" algn="tl">
                    <a:srgbClr val="000000">
                      <a:alpha val="43137"/>
                    </a:srgbClr>
                  </a:outerShdw>
                </a:effectLst>
              </a:rPr>
              <a:t>(παρ.2 του άρθρου 38 του ν. 2873/2000)</a:t>
            </a:r>
            <a:r>
              <a:rPr lang="el-GR" sz="1600" dirty="0">
                <a:solidFill>
                  <a:schemeClr val="tx1">
                    <a:lumMod val="75000"/>
                    <a:lumOff val="25000"/>
                  </a:schemeClr>
                </a:solidFill>
                <a:effectLst>
                  <a:outerShdw blurRad="38100" dist="38100" dir="2700000" algn="tl">
                    <a:srgbClr val="000000">
                      <a:alpha val="43137"/>
                    </a:srgbClr>
                  </a:outerShdw>
                </a:effectLst>
              </a:rPr>
              <a:t>. </a:t>
            </a:r>
          </a:p>
          <a:p>
            <a:pPr marL="468000" indent="-396000">
              <a:spcBef>
                <a:spcPts val="600"/>
              </a:spcBef>
              <a:buNone/>
            </a:pPr>
            <a:r>
              <a:rPr lang="el-GR" sz="1600" dirty="0">
                <a:solidFill>
                  <a:schemeClr val="tx1">
                    <a:lumMod val="75000"/>
                    <a:lumOff val="25000"/>
                  </a:schemeClr>
                </a:solidFill>
                <a:effectLst>
                  <a:outerShdw blurRad="38100" dist="38100" dir="2700000" algn="tl">
                    <a:srgbClr val="000000">
                      <a:alpha val="43137"/>
                    </a:srgbClr>
                  </a:outerShdw>
                </a:effectLst>
              </a:rPr>
              <a:t>	- με επιτυχημένη διαβίβαση, χορηγείται από την </a:t>
            </a:r>
            <a:r>
              <a:rPr lang="el-GR" sz="1600" dirty="0">
                <a:solidFill>
                  <a:srgbClr val="008E40"/>
                </a:solidFill>
                <a:effectLst>
                  <a:outerShdw blurRad="38100" dist="38100" dir="2700000" algn="tl">
                    <a:srgbClr val="000000">
                      <a:alpha val="43137"/>
                    </a:srgbClr>
                  </a:outerShdw>
                </a:effectLst>
              </a:rPr>
              <a:t>ΑΑΔΕ Μοναδικός Αριθμός </a:t>
            </a:r>
            <a:r>
              <a:rPr lang="el-GR" sz="1600" spc="100" dirty="0">
                <a:solidFill>
                  <a:srgbClr val="008E40"/>
                </a:solidFill>
                <a:effectLst>
                  <a:outerShdw blurRad="38100" dist="38100" dir="2700000" algn="tl">
                    <a:srgbClr val="000000">
                      <a:alpha val="43137"/>
                    </a:srgbClr>
                  </a:outerShdw>
                </a:effectLst>
              </a:rPr>
              <a:t>Καταχώρησης (ΜΑΡΚ) </a:t>
            </a:r>
            <a:r>
              <a:rPr lang="el-GR" sz="1600" dirty="0">
                <a:solidFill>
                  <a:schemeClr val="tx1">
                    <a:lumMod val="75000"/>
                    <a:lumOff val="25000"/>
                  </a:schemeClr>
                </a:solidFill>
                <a:effectLst>
                  <a:outerShdw blurRad="38100" dist="38100" dir="2700000" algn="tl">
                    <a:srgbClr val="000000">
                      <a:alpha val="43137"/>
                    </a:srgbClr>
                  </a:outerShdw>
                </a:effectLst>
              </a:rPr>
              <a:t>, στη συνέχεια ενημερώνονται αυτόματα το Αναλυτικό και το Συνοπτικό Βιβλίο της επιχείρησης (απλογραφικό – διπλογραφικό).</a:t>
            </a:r>
          </a:p>
          <a:p>
            <a:pPr marL="468000" indent="-396000">
              <a:spcBef>
                <a:spcPts val="600"/>
              </a:spcBef>
              <a:buNone/>
            </a:pPr>
            <a:r>
              <a:rPr lang="el-GR" sz="1600" dirty="0">
                <a:solidFill>
                  <a:schemeClr val="tx1">
                    <a:lumMod val="75000"/>
                    <a:lumOff val="25000"/>
                  </a:schemeClr>
                </a:solidFill>
                <a:effectLst>
                  <a:outerShdw blurRad="38100" dist="38100" dir="2700000" algn="tl">
                    <a:srgbClr val="000000">
                      <a:alpha val="43137"/>
                    </a:srgbClr>
                  </a:outerShdw>
                </a:effectLst>
              </a:rPr>
              <a:t>	-μέσα από την πλατφόρμα μπορείτε να δείτε το Συνοπτικό Βιβλίο της επιχείρησής σας, να επιλέξετε την Αναζήτηση Παραστατικών και να προβάλετε τα στοιχεία των τιμολογίων που έχουν διαβιβαστεί στην ΑΑΔΕ και αφορούν την επιχείρησή σας. </a:t>
            </a:r>
          </a:p>
        </p:txBody>
      </p:sp>
    </p:spTree>
    <p:extLst>
      <p:ext uri="{BB962C8B-B14F-4D97-AF65-F5344CB8AC3E}">
        <p14:creationId xmlns:p14="http://schemas.microsoft.com/office/powerpoint/2010/main" val="83101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8B66DA-7170-4A57-8CB7-96B34979D053}"/>
              </a:ext>
            </a:extLst>
          </p:cNvPr>
          <p:cNvSpPr>
            <a:spLocks noGrp="1"/>
          </p:cNvSpPr>
          <p:nvPr>
            <p:ph type="title"/>
          </p:nvPr>
        </p:nvSpPr>
        <p:spPr>
          <a:xfrm>
            <a:off x="428596" y="1262749"/>
            <a:ext cx="7886700" cy="1325563"/>
          </a:xfrm>
        </p:spPr>
        <p:txBody>
          <a:bodyPr>
            <a:normAutofit/>
          </a:bodyPr>
          <a:lstStyle/>
          <a:p>
            <a:r>
              <a:rPr lang="el-GR" sz="2000" i="1"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        Έναρξη Παραγωγικής Λειτουργίας της Πλατφόρμας</a:t>
            </a:r>
            <a:br>
              <a:rPr lang="el-GR" b="1" dirty="0"/>
            </a:br>
            <a:endParaRPr lang="el-GR" dirty="0"/>
          </a:p>
        </p:txBody>
      </p:sp>
      <p:sp>
        <p:nvSpPr>
          <p:cNvPr id="3" name="Θέση περιεχομένου 2">
            <a:extLst>
              <a:ext uri="{FF2B5EF4-FFF2-40B4-BE49-F238E27FC236}">
                <a16:creationId xmlns:a16="http://schemas.microsoft.com/office/drawing/2014/main" id="{F459ACBE-447F-42A1-A18E-15CA5F6112EB}"/>
              </a:ext>
            </a:extLst>
          </p:cNvPr>
          <p:cNvSpPr>
            <a:spLocks noGrp="1"/>
          </p:cNvSpPr>
          <p:nvPr>
            <p:ph idx="1"/>
          </p:nvPr>
        </p:nvSpPr>
        <p:spPr/>
        <p:txBody>
          <a:bodyPr>
            <a:normAutofit/>
          </a:bodyPr>
          <a:lstStyle/>
          <a:p>
            <a:pPr marL="216000" indent="0">
              <a:buNone/>
            </a:pPr>
            <a:r>
              <a:rPr lang="el-GR" sz="1600" dirty="0">
                <a:solidFill>
                  <a:schemeClr val="tx1">
                    <a:lumMod val="75000"/>
                    <a:lumOff val="25000"/>
                  </a:schemeClr>
                </a:solidFill>
                <a:effectLst>
                  <a:outerShdw blurRad="38100" dist="38100" dir="2700000" algn="tl">
                    <a:srgbClr val="000000">
                      <a:alpha val="43137"/>
                    </a:srgbClr>
                  </a:outerShdw>
                </a:effectLst>
              </a:rPr>
              <a:t>α) Από την 01.01.2022 και εφεξής, διαβιβάζονται υποχρεωτικά στην ψηφιακή Πλατφόρμα myDATA τα δεδομένα, όπως αυτά ορίζονται με τις διατάξεις του άρθρου 15Α του ν. 4174/2013.</a:t>
            </a:r>
          </a:p>
          <a:p>
            <a:pPr marL="216000" indent="0">
              <a:buNone/>
            </a:pPr>
            <a:r>
              <a:rPr lang="el-GR" sz="1600" dirty="0">
                <a:solidFill>
                  <a:schemeClr val="tx1">
                    <a:lumMod val="75000"/>
                    <a:lumOff val="25000"/>
                  </a:schemeClr>
                </a:solidFill>
                <a:effectLst>
                  <a:outerShdw blurRad="38100" dist="38100" dir="2700000" algn="tl">
                    <a:srgbClr val="000000">
                      <a:alpha val="43137"/>
                    </a:srgbClr>
                  </a:outerShdw>
                </a:effectLst>
              </a:rPr>
              <a:t>β) Εξαιρετικά για το φορολογικό έτος 2021, τα δεδομένα διαβιβάζονται υποχρεωτικά:</a:t>
            </a:r>
          </a:p>
          <a:p>
            <a:pPr marL="432000" indent="0">
              <a:buNone/>
            </a:pPr>
            <a:r>
              <a:rPr lang="el-GR" sz="1600" dirty="0">
                <a:solidFill>
                  <a:schemeClr val="tx1">
                    <a:lumMod val="75000"/>
                    <a:lumOff val="25000"/>
                  </a:schemeClr>
                </a:solidFill>
                <a:effectLst>
                  <a:outerShdw blurRad="38100" dist="38100" dir="2700000" algn="tl">
                    <a:srgbClr val="000000">
                      <a:alpha val="43137"/>
                    </a:srgbClr>
                  </a:outerShdw>
                </a:effectLst>
              </a:rPr>
              <a:t>i) από την 01.10.2021, από τις οντότητες, που τηρούν απλογραφικό λογιστικό σύστημα </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και το σύνολο των ακαθαρίστων εσόδων τους για το φορολογικό έτος 2019 υπερβαίνει τις εκατό χιλιάδες ευρώ (€ 100.000), καθώς και από τις οντότητες, που τηρούν διπλογραφικό λογιστικό σύστημα και το σύνολο των</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ακαθαρίστων εσόδων τους για το φορολογικό έτος 2019 υπερβαίνει τις πενήντα</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χιλιάδες ευρώ (€ 50.000) και</a:t>
            </a:r>
          </a:p>
          <a:p>
            <a:pPr marL="432000" indent="0">
              <a:buNone/>
            </a:pPr>
            <a:r>
              <a:rPr lang="el-GR" sz="1600" dirty="0" err="1">
                <a:solidFill>
                  <a:schemeClr val="tx1">
                    <a:lumMod val="75000"/>
                    <a:lumOff val="25000"/>
                  </a:schemeClr>
                </a:solidFill>
                <a:effectLst>
                  <a:outerShdw blurRad="38100" dist="38100" dir="2700000" algn="tl">
                    <a:srgbClr val="000000">
                      <a:alpha val="43137"/>
                    </a:srgbClr>
                  </a:outerShdw>
                </a:effectLst>
              </a:rPr>
              <a:t>ii</a:t>
            </a:r>
            <a:r>
              <a:rPr lang="el-GR" sz="1600" dirty="0">
                <a:solidFill>
                  <a:schemeClr val="tx1">
                    <a:lumMod val="75000"/>
                    <a:lumOff val="25000"/>
                  </a:schemeClr>
                </a:solidFill>
                <a:effectLst>
                  <a:outerShdw blurRad="38100" dist="38100" dir="2700000" algn="tl">
                    <a:srgbClr val="000000">
                      <a:alpha val="43137"/>
                    </a:srgbClr>
                  </a:outerShdw>
                </a:effectLst>
              </a:rPr>
              <a:t>) από την 01.11.2021, από τις λοιπές οντότητες.</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Έως και την 31.03.2022, διαβιβάζονται τα δεδομένα, που αφορούν σε</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λογιστικά αρχεία για το χρονικό διάστημα από την 01.01.2021 έως και την30.09.2021, καθώς και την 31.10.2021 αντίστοιχα, για τις κατηγορίες</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οντοτήτων της παραπάνω παραγράφου.</a:t>
            </a:r>
          </a:p>
        </p:txBody>
      </p:sp>
      <p:pic>
        <p:nvPicPr>
          <p:cNvPr id="4" name="Picture 2">
            <a:extLst>
              <a:ext uri="{FF2B5EF4-FFF2-40B4-BE49-F238E27FC236}">
                <a16:creationId xmlns:a16="http://schemas.microsoft.com/office/drawing/2014/main" id="{65B1DE8D-EFC9-4E16-BB9D-9CBF7C4AE1DF}"/>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5" name="Τίτλος 2">
            <a:extLst>
              <a:ext uri="{FF2B5EF4-FFF2-40B4-BE49-F238E27FC236}">
                <a16:creationId xmlns:a16="http://schemas.microsoft.com/office/drawing/2014/main" id="{17D95929-F6B5-4CED-ABE1-E0E6036159DE}"/>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6" name="Υπότιτλος 2">
            <a:extLst>
              <a:ext uri="{FF2B5EF4-FFF2-40B4-BE49-F238E27FC236}">
                <a16:creationId xmlns:a16="http://schemas.microsoft.com/office/drawing/2014/main" id="{E6C3F60F-80DB-449D-9DF0-0D41DC1B4845}"/>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105654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B2E2A0-359E-452A-BD94-13CF4CA24F75}"/>
              </a:ext>
            </a:extLst>
          </p:cNvPr>
          <p:cNvSpPr>
            <a:spLocks noGrp="1"/>
          </p:cNvSpPr>
          <p:nvPr>
            <p:ph type="title"/>
          </p:nvPr>
        </p:nvSpPr>
        <p:spPr>
          <a:xfrm>
            <a:off x="435703" y="1174459"/>
            <a:ext cx="7886700" cy="516230"/>
          </a:xfrm>
        </p:spPr>
        <p:txBody>
          <a:bodyPr>
            <a:normAutofit/>
          </a:bodyPr>
          <a:lstStyle/>
          <a:p>
            <a:r>
              <a:rPr lang="en-US" sz="16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H </a:t>
            </a:r>
            <a:r>
              <a:rPr lang="el-GR" sz="16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αχρείαστη..</a:t>
            </a:r>
            <a:r>
              <a:rPr lang="en-US" sz="16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 </a:t>
            </a:r>
            <a:r>
              <a:rPr lang="el-GR" sz="16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πληροφορία για τον δικηγόρο</a:t>
            </a:r>
          </a:p>
        </p:txBody>
      </p:sp>
      <p:pic>
        <p:nvPicPr>
          <p:cNvPr id="4" name="Θέση περιεχομένου 3">
            <a:extLst>
              <a:ext uri="{FF2B5EF4-FFF2-40B4-BE49-F238E27FC236}">
                <a16:creationId xmlns:a16="http://schemas.microsoft.com/office/drawing/2014/main" id="{8897BA02-1D77-464E-AA36-9EB5F9556A03}"/>
              </a:ext>
            </a:extLst>
          </p:cNvPr>
          <p:cNvPicPr>
            <a:picLocks noGrp="1" noChangeAspect="1"/>
          </p:cNvPicPr>
          <p:nvPr>
            <p:ph idx="1"/>
          </p:nvPr>
        </p:nvPicPr>
        <p:blipFill>
          <a:blip r:embed="rId2">
            <a:duotone>
              <a:prstClr val="black"/>
              <a:schemeClr val="accent6">
                <a:tint val="45000"/>
                <a:satMod val="400000"/>
              </a:schemeClr>
            </a:duotone>
          </a:blip>
          <a:stretch>
            <a:fillRect/>
          </a:stretch>
        </p:blipFill>
        <p:spPr>
          <a:xfrm>
            <a:off x="507738" y="1818603"/>
            <a:ext cx="7886700" cy="1690193"/>
          </a:xfrm>
          <a:prstGeom prst="rect">
            <a:avLst/>
          </a:prstGeom>
        </p:spPr>
      </p:pic>
      <p:pic>
        <p:nvPicPr>
          <p:cNvPr id="5" name="Εικόνα 4">
            <a:extLst>
              <a:ext uri="{FF2B5EF4-FFF2-40B4-BE49-F238E27FC236}">
                <a16:creationId xmlns:a16="http://schemas.microsoft.com/office/drawing/2014/main" id="{1DA7337A-F022-4516-BC49-D66AA1EBB6AB}"/>
              </a:ext>
            </a:extLst>
          </p:cNvPr>
          <p:cNvPicPr>
            <a:picLocks noChangeAspect="1"/>
          </p:cNvPicPr>
          <p:nvPr/>
        </p:nvPicPr>
        <p:blipFill>
          <a:blip r:embed="rId3">
            <a:duotone>
              <a:prstClr val="black"/>
              <a:schemeClr val="accent1">
                <a:tint val="45000"/>
                <a:satMod val="400000"/>
              </a:schemeClr>
            </a:duotone>
          </a:blip>
          <a:stretch>
            <a:fillRect/>
          </a:stretch>
        </p:blipFill>
        <p:spPr>
          <a:xfrm>
            <a:off x="241532" y="3754104"/>
            <a:ext cx="8692743" cy="2261425"/>
          </a:xfrm>
          <a:prstGeom prst="rect">
            <a:avLst/>
          </a:prstGeom>
        </p:spPr>
      </p:pic>
      <p:pic>
        <p:nvPicPr>
          <p:cNvPr id="6" name="Picture 2">
            <a:extLst>
              <a:ext uri="{FF2B5EF4-FFF2-40B4-BE49-F238E27FC236}">
                <a16:creationId xmlns:a16="http://schemas.microsoft.com/office/drawing/2014/main" id="{01362F3F-DDCC-4CCA-8A06-DB6E7675923D}"/>
              </a:ext>
            </a:extLst>
          </p:cNvPr>
          <p:cNvPicPr>
            <a:picLocks noChangeAspect="1" noChangeArrowheads="1"/>
          </p:cNvPicPr>
          <p:nvPr/>
        </p:nvPicPr>
        <p:blipFill>
          <a:blip r:embed="rId4"/>
          <a:srcRect/>
          <a:stretch>
            <a:fillRect/>
          </a:stretch>
        </p:blipFill>
        <p:spPr bwMode="auto">
          <a:xfrm>
            <a:off x="-109538" y="836613"/>
            <a:ext cx="9364663" cy="182562"/>
          </a:xfrm>
          <a:prstGeom prst="rect">
            <a:avLst/>
          </a:prstGeom>
          <a:noFill/>
          <a:ln w="9525">
            <a:noFill/>
            <a:miter lim="800000"/>
            <a:headEnd/>
            <a:tailEnd/>
          </a:ln>
        </p:spPr>
      </p:pic>
      <p:sp>
        <p:nvSpPr>
          <p:cNvPr id="7" name="Τίτλος 2">
            <a:extLst>
              <a:ext uri="{FF2B5EF4-FFF2-40B4-BE49-F238E27FC236}">
                <a16:creationId xmlns:a16="http://schemas.microsoft.com/office/drawing/2014/main" id="{1918D6E5-9FEA-4F2B-B37F-135B4970816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8" name="Υπότιτλος 2">
            <a:extLst>
              <a:ext uri="{FF2B5EF4-FFF2-40B4-BE49-F238E27FC236}">
                <a16:creationId xmlns:a16="http://schemas.microsoft.com/office/drawing/2014/main" id="{DF15A83F-D49C-4357-A6D2-21B832B5EF56}"/>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71863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14</a:t>
            </a:fld>
            <a:endParaRPr lang="el-GR"/>
          </a:p>
        </p:txBody>
      </p:sp>
      <p:grpSp>
        <p:nvGrpSpPr>
          <p:cNvPr id="33" name="Ομάδα 32">
            <a:extLst>
              <a:ext uri="{FF2B5EF4-FFF2-40B4-BE49-F238E27FC236}">
                <a16:creationId xmlns:a16="http://schemas.microsoft.com/office/drawing/2014/main" id="{94DD5199-051D-48BE-B719-F56F8EE5E065}"/>
              </a:ext>
            </a:extLst>
          </p:cNvPr>
          <p:cNvGrpSpPr/>
          <p:nvPr/>
        </p:nvGrpSpPr>
        <p:grpSpPr>
          <a:xfrm>
            <a:off x="1153239" y="1966072"/>
            <a:ext cx="5504618" cy="5436213"/>
            <a:chOff x="1959818" y="1473696"/>
            <a:chExt cx="4222962" cy="4036129"/>
          </a:xfrm>
        </p:grpSpPr>
        <p:sp>
          <p:nvSpPr>
            <p:cNvPr id="34" name="Ελεύθερη σχεδίαση: Σχήμα 33">
              <a:extLst>
                <a:ext uri="{FF2B5EF4-FFF2-40B4-BE49-F238E27FC236}">
                  <a16:creationId xmlns:a16="http://schemas.microsoft.com/office/drawing/2014/main" id="{C3B02595-51D9-4978-BFB8-BC1CEABF82FD}"/>
                </a:ext>
              </a:extLst>
            </p:cNvPr>
            <p:cNvSpPr/>
            <p:nvPr/>
          </p:nvSpPr>
          <p:spPr>
            <a:xfrm>
              <a:off x="4005198" y="1473696"/>
              <a:ext cx="1371519" cy="1460505"/>
            </a:xfrm>
            <a:custGeom>
              <a:avLst/>
              <a:gdLst>
                <a:gd name="connsiteX0" fmla="*/ 0 w 1144322"/>
                <a:gd name="connsiteY0" fmla="*/ 497780 h 995560"/>
                <a:gd name="connsiteX1" fmla="*/ 248890 w 1144322"/>
                <a:gd name="connsiteY1" fmla="*/ 0 h 995560"/>
                <a:gd name="connsiteX2" fmla="*/ 895432 w 1144322"/>
                <a:gd name="connsiteY2" fmla="*/ 0 h 995560"/>
                <a:gd name="connsiteX3" fmla="*/ 1144322 w 1144322"/>
                <a:gd name="connsiteY3" fmla="*/ 497780 h 995560"/>
                <a:gd name="connsiteX4" fmla="*/ 895432 w 1144322"/>
                <a:gd name="connsiteY4" fmla="*/ 995560 h 995560"/>
                <a:gd name="connsiteX5" fmla="*/ 248890 w 1144322"/>
                <a:gd name="connsiteY5" fmla="*/ 995560 h 995560"/>
                <a:gd name="connsiteX6" fmla="*/ 0 w 1144322"/>
                <a:gd name="connsiteY6" fmla="*/ 497780 h 9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322" h="995560">
                  <a:moveTo>
                    <a:pt x="572161" y="0"/>
                  </a:moveTo>
                  <a:lnTo>
                    <a:pt x="1144322" y="216534"/>
                  </a:lnTo>
                  <a:lnTo>
                    <a:pt x="1144322" y="779026"/>
                  </a:lnTo>
                  <a:lnTo>
                    <a:pt x="572161" y="995560"/>
                  </a:lnTo>
                  <a:lnTo>
                    <a:pt x="0" y="779026"/>
                  </a:lnTo>
                  <a:lnTo>
                    <a:pt x="0" y="216534"/>
                  </a:lnTo>
                  <a:lnTo>
                    <a:pt x="572161" y="0"/>
                  </a:lnTo>
                  <a:close/>
                </a:path>
              </a:pathLst>
            </a:custGeom>
            <a:solidFill>
              <a:srgbClr val="CC00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43" tIns="148031" rIns="130643" bIns="148029" numCol="1" spcCol="1270" anchor="ctr" anchorCtr="0">
              <a:noAutofit/>
            </a:bodyPr>
            <a:lstStyle/>
            <a:p>
              <a:pPr algn="ctr" defTabSz="166688">
                <a:lnSpc>
                  <a:spcPct val="90000"/>
                </a:lnSpc>
                <a:spcBef>
                  <a:spcPct val="0"/>
                </a:spcBef>
                <a:spcAft>
                  <a:spcPct val="35000"/>
                </a:spcAft>
              </a:pPr>
              <a:r>
                <a:rPr lang="el-GR" sz="1350" dirty="0">
                  <a:solidFill>
                    <a:schemeClr val="bg1"/>
                  </a:solidFill>
                  <a:effectLst>
                    <a:outerShdw blurRad="38100" dist="38100" dir="2700000" algn="tl">
                      <a:srgbClr val="000000">
                        <a:alpha val="43137"/>
                      </a:srgbClr>
                    </a:outerShdw>
                  </a:effectLst>
                </a:rPr>
                <a:t>Λογιστικό  Εμπορικό Πρόγραμμα Επιχ. </a:t>
              </a:r>
              <a:r>
                <a:rPr lang="en-US" sz="1350" dirty="0">
                  <a:solidFill>
                    <a:schemeClr val="bg1"/>
                  </a:solidFill>
                  <a:effectLst>
                    <a:outerShdw blurRad="38100" dist="38100" dir="2700000" algn="tl">
                      <a:srgbClr val="000000">
                        <a:alpha val="43137"/>
                      </a:srgbClr>
                    </a:outerShdw>
                  </a:effectLst>
                </a:rPr>
                <a:t>ERP</a:t>
              </a:r>
              <a:endParaRPr lang="el-GR" sz="1350" dirty="0">
                <a:solidFill>
                  <a:schemeClr val="bg1"/>
                </a:solidFill>
              </a:endParaRPr>
            </a:p>
          </p:txBody>
        </p:sp>
        <p:sp>
          <p:nvSpPr>
            <p:cNvPr id="35" name="Ορθογώνιο 34">
              <a:extLst>
                <a:ext uri="{FF2B5EF4-FFF2-40B4-BE49-F238E27FC236}">
                  <a16:creationId xmlns:a16="http://schemas.microsoft.com/office/drawing/2014/main" id="{48205BF7-8098-4D44-8F14-FA074BA851B0}"/>
                </a:ext>
              </a:extLst>
            </p:cNvPr>
            <p:cNvSpPr/>
            <p:nvPr/>
          </p:nvSpPr>
          <p:spPr>
            <a:xfrm>
              <a:off x="4802316" y="1909328"/>
              <a:ext cx="1277064" cy="6865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Ελεύθερη σχεδίαση: Σχήμα 36">
              <a:extLst>
                <a:ext uri="{FF2B5EF4-FFF2-40B4-BE49-F238E27FC236}">
                  <a16:creationId xmlns:a16="http://schemas.microsoft.com/office/drawing/2014/main" id="{C1D657EE-00D5-4DFC-BB01-34CFD77738BC}"/>
                </a:ext>
              </a:extLst>
            </p:cNvPr>
            <p:cNvSpPr/>
            <p:nvPr/>
          </p:nvSpPr>
          <p:spPr>
            <a:xfrm>
              <a:off x="3195196" y="2719805"/>
              <a:ext cx="1371600" cy="1461600"/>
            </a:xfrm>
            <a:custGeom>
              <a:avLst/>
              <a:gdLst>
                <a:gd name="connsiteX0" fmla="*/ 0 w 1144322"/>
                <a:gd name="connsiteY0" fmla="*/ 497780 h 995560"/>
                <a:gd name="connsiteX1" fmla="*/ 248890 w 1144322"/>
                <a:gd name="connsiteY1" fmla="*/ 0 h 995560"/>
                <a:gd name="connsiteX2" fmla="*/ 895432 w 1144322"/>
                <a:gd name="connsiteY2" fmla="*/ 0 h 995560"/>
                <a:gd name="connsiteX3" fmla="*/ 1144322 w 1144322"/>
                <a:gd name="connsiteY3" fmla="*/ 497780 h 995560"/>
                <a:gd name="connsiteX4" fmla="*/ 895432 w 1144322"/>
                <a:gd name="connsiteY4" fmla="*/ 995560 h 995560"/>
                <a:gd name="connsiteX5" fmla="*/ 248890 w 1144322"/>
                <a:gd name="connsiteY5" fmla="*/ 995560 h 995560"/>
                <a:gd name="connsiteX6" fmla="*/ 0 w 1144322"/>
                <a:gd name="connsiteY6" fmla="*/ 497780 h 9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322" h="995560">
                  <a:moveTo>
                    <a:pt x="572161" y="0"/>
                  </a:moveTo>
                  <a:lnTo>
                    <a:pt x="1144322" y="216534"/>
                  </a:lnTo>
                  <a:lnTo>
                    <a:pt x="1144322" y="779026"/>
                  </a:lnTo>
                  <a:lnTo>
                    <a:pt x="572161" y="995560"/>
                  </a:lnTo>
                  <a:lnTo>
                    <a:pt x="0" y="779026"/>
                  </a:lnTo>
                  <a:lnTo>
                    <a:pt x="0" y="216534"/>
                  </a:lnTo>
                  <a:lnTo>
                    <a:pt x="572161" y="0"/>
                  </a:lnTo>
                  <a:close/>
                </a:path>
              </a:pathLst>
            </a:custGeom>
            <a:solidFill>
              <a:srgbClr val="0033C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43" tIns="148031" rIns="130643" bIns="148029" numCol="1" spcCol="1270" anchor="ctr" anchorCtr="0">
              <a:noAutofit/>
            </a:bodyPr>
            <a:lstStyle/>
            <a:p>
              <a:pPr algn="ctr" defTabSz="166688">
                <a:lnSpc>
                  <a:spcPct val="90000"/>
                </a:lnSpc>
                <a:spcAft>
                  <a:spcPct val="35000"/>
                </a:spcAft>
              </a:pPr>
              <a:endParaRPr lang="el-GR" sz="825" dirty="0">
                <a:solidFill>
                  <a:schemeClr val="bg1"/>
                </a:solidFill>
                <a:effectLst>
                  <a:outerShdw blurRad="38100" dist="38100" dir="2700000" algn="tl">
                    <a:srgbClr val="000000">
                      <a:alpha val="43137"/>
                    </a:srgbClr>
                  </a:outerShdw>
                </a:effectLst>
              </a:endParaRPr>
            </a:p>
            <a:p>
              <a:pPr algn="ctr" defTabSz="166688">
                <a:lnSpc>
                  <a:spcPct val="90000"/>
                </a:lnSpc>
                <a:spcAft>
                  <a:spcPct val="35000"/>
                </a:spcAft>
              </a:pPr>
              <a:r>
                <a:rPr lang="el-GR" sz="1350" dirty="0">
                  <a:solidFill>
                    <a:schemeClr val="bg1"/>
                  </a:solidFill>
                  <a:effectLst>
                    <a:outerShdw blurRad="38100" dist="38100" dir="2700000" algn="tl">
                      <a:srgbClr val="000000">
                        <a:alpha val="43137"/>
                      </a:srgbClr>
                    </a:outerShdw>
                  </a:effectLst>
                </a:rPr>
                <a:t>Συνδεδεμένοι Φορολογικοί  Ηλεκτρ.</a:t>
              </a:r>
              <a:r>
                <a:rPr lang="en-US" sz="1350" dirty="0">
                  <a:solidFill>
                    <a:schemeClr val="bg1"/>
                  </a:solidFill>
                  <a:effectLst>
                    <a:outerShdw blurRad="38100" dist="38100" dir="2700000" algn="tl">
                      <a:srgbClr val="000000">
                        <a:alpha val="43137"/>
                      </a:srgbClr>
                    </a:outerShdw>
                  </a:effectLst>
                </a:rPr>
                <a:t> </a:t>
              </a:r>
              <a:r>
                <a:rPr lang="el-GR" sz="1350" dirty="0">
                  <a:solidFill>
                    <a:schemeClr val="bg1"/>
                  </a:solidFill>
                  <a:effectLst>
                    <a:outerShdw blurRad="38100" dist="38100" dir="2700000" algn="tl">
                      <a:srgbClr val="000000">
                        <a:alpha val="43137"/>
                      </a:srgbClr>
                    </a:outerShdw>
                  </a:effectLst>
                </a:rPr>
                <a:t> Μηχ. (ΦΗΜ) συναλλαγές λιανικής</a:t>
              </a:r>
              <a:endParaRPr lang="el-GR" sz="1350" dirty="0">
                <a:solidFill>
                  <a:schemeClr val="bg1"/>
                </a:solidFill>
              </a:endParaRPr>
            </a:p>
          </p:txBody>
        </p:sp>
        <p:sp>
          <p:nvSpPr>
            <p:cNvPr id="38" name="Ορθογώνιο 37">
              <a:extLst>
                <a:ext uri="{FF2B5EF4-FFF2-40B4-BE49-F238E27FC236}">
                  <a16:creationId xmlns:a16="http://schemas.microsoft.com/office/drawing/2014/main" id="{991A5784-37E3-468F-BF66-2AB58090B829}"/>
                </a:ext>
              </a:extLst>
            </p:cNvPr>
            <p:cNvSpPr/>
            <p:nvPr/>
          </p:nvSpPr>
          <p:spPr>
            <a:xfrm>
              <a:off x="1959818" y="2880629"/>
              <a:ext cx="1235868" cy="6865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Ελεύθερη σχεδίαση: Σχήμα 39">
              <a:extLst>
                <a:ext uri="{FF2B5EF4-FFF2-40B4-BE49-F238E27FC236}">
                  <a16:creationId xmlns:a16="http://schemas.microsoft.com/office/drawing/2014/main" id="{16EF98C1-1B28-4D54-B3C1-A31345DF5338}"/>
                </a:ext>
              </a:extLst>
            </p:cNvPr>
            <p:cNvSpPr/>
            <p:nvPr/>
          </p:nvSpPr>
          <p:spPr>
            <a:xfrm>
              <a:off x="2404944" y="1484883"/>
              <a:ext cx="1371600" cy="1461600"/>
            </a:xfrm>
            <a:custGeom>
              <a:avLst/>
              <a:gdLst>
                <a:gd name="connsiteX0" fmla="*/ 0 w 1144322"/>
                <a:gd name="connsiteY0" fmla="*/ 497780 h 995560"/>
                <a:gd name="connsiteX1" fmla="*/ 248890 w 1144322"/>
                <a:gd name="connsiteY1" fmla="*/ 0 h 995560"/>
                <a:gd name="connsiteX2" fmla="*/ 895432 w 1144322"/>
                <a:gd name="connsiteY2" fmla="*/ 0 h 995560"/>
                <a:gd name="connsiteX3" fmla="*/ 1144322 w 1144322"/>
                <a:gd name="connsiteY3" fmla="*/ 497780 h 995560"/>
                <a:gd name="connsiteX4" fmla="*/ 895432 w 1144322"/>
                <a:gd name="connsiteY4" fmla="*/ 995560 h 995560"/>
                <a:gd name="connsiteX5" fmla="*/ 248890 w 1144322"/>
                <a:gd name="connsiteY5" fmla="*/ 995560 h 995560"/>
                <a:gd name="connsiteX6" fmla="*/ 0 w 1144322"/>
                <a:gd name="connsiteY6" fmla="*/ 497780 h 9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322" h="995560">
                  <a:moveTo>
                    <a:pt x="572161" y="0"/>
                  </a:moveTo>
                  <a:lnTo>
                    <a:pt x="1144322" y="216534"/>
                  </a:lnTo>
                  <a:lnTo>
                    <a:pt x="1144322" y="779026"/>
                  </a:lnTo>
                  <a:lnTo>
                    <a:pt x="572161" y="995560"/>
                  </a:lnTo>
                  <a:lnTo>
                    <a:pt x="0" y="779026"/>
                  </a:lnTo>
                  <a:lnTo>
                    <a:pt x="0" y="216534"/>
                  </a:lnTo>
                  <a:lnTo>
                    <a:pt x="572161" y="0"/>
                  </a:lnTo>
                  <a:close/>
                </a:path>
              </a:pathLst>
            </a:cu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43" tIns="148031" rIns="130643" bIns="148029" numCol="1" spcCol="1270" anchor="ctr" anchorCtr="0">
              <a:noAutofit/>
            </a:bodyPr>
            <a:lstStyle/>
            <a:p>
              <a:pPr algn="ctr" defTabSz="166688">
                <a:lnSpc>
                  <a:spcPct val="90000"/>
                </a:lnSpc>
                <a:spcAft>
                  <a:spcPct val="35000"/>
                </a:spcAft>
              </a:pPr>
              <a:r>
                <a:rPr lang="el-GR" sz="1350" i="1" dirty="0">
                  <a:solidFill>
                    <a:schemeClr val="bg1"/>
                  </a:solidFill>
                  <a:effectLst>
                    <a:outerShdw blurRad="38100" dist="38100" dir="2700000" algn="tl">
                      <a:srgbClr val="000000">
                        <a:alpha val="43137"/>
                      </a:srgbClr>
                    </a:outerShdw>
                  </a:effectLst>
                </a:rPr>
                <a:t>Πάροχοι Υπηρεσιών Ηλεκτρονικής Έκδοσης Στοιχείων</a:t>
              </a:r>
              <a:endParaRPr lang="el-GR" sz="1350" dirty="0">
                <a:solidFill>
                  <a:schemeClr val="bg1"/>
                </a:solidFill>
              </a:endParaRPr>
            </a:p>
          </p:txBody>
        </p:sp>
        <p:sp>
          <p:nvSpPr>
            <p:cNvPr id="41" name="Ορθογώνιο 40">
              <a:extLst>
                <a:ext uri="{FF2B5EF4-FFF2-40B4-BE49-F238E27FC236}">
                  <a16:creationId xmlns:a16="http://schemas.microsoft.com/office/drawing/2014/main" id="{C1C8B64A-819D-4627-BAB9-C3520EBE1EBF}"/>
                </a:ext>
              </a:extLst>
            </p:cNvPr>
            <p:cNvSpPr/>
            <p:nvPr/>
          </p:nvSpPr>
          <p:spPr>
            <a:xfrm>
              <a:off x="4802316" y="3851930"/>
              <a:ext cx="1277064" cy="6865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Ελεύθερη σχεδίαση: Σχήμα 42">
              <a:extLst>
                <a:ext uri="{FF2B5EF4-FFF2-40B4-BE49-F238E27FC236}">
                  <a16:creationId xmlns:a16="http://schemas.microsoft.com/office/drawing/2014/main" id="{88318E9D-6A70-42C3-9C59-640D67FC010D}"/>
                </a:ext>
              </a:extLst>
            </p:cNvPr>
            <p:cNvSpPr/>
            <p:nvPr/>
          </p:nvSpPr>
          <p:spPr>
            <a:xfrm>
              <a:off x="4811180" y="2728610"/>
              <a:ext cx="1371600" cy="1461600"/>
            </a:xfrm>
            <a:custGeom>
              <a:avLst/>
              <a:gdLst>
                <a:gd name="connsiteX0" fmla="*/ 0 w 1144322"/>
                <a:gd name="connsiteY0" fmla="*/ 497780 h 995560"/>
                <a:gd name="connsiteX1" fmla="*/ 248890 w 1144322"/>
                <a:gd name="connsiteY1" fmla="*/ 0 h 995560"/>
                <a:gd name="connsiteX2" fmla="*/ 895432 w 1144322"/>
                <a:gd name="connsiteY2" fmla="*/ 0 h 995560"/>
                <a:gd name="connsiteX3" fmla="*/ 1144322 w 1144322"/>
                <a:gd name="connsiteY3" fmla="*/ 497780 h 995560"/>
                <a:gd name="connsiteX4" fmla="*/ 895432 w 1144322"/>
                <a:gd name="connsiteY4" fmla="*/ 995560 h 995560"/>
                <a:gd name="connsiteX5" fmla="*/ 248890 w 1144322"/>
                <a:gd name="connsiteY5" fmla="*/ 995560 h 995560"/>
                <a:gd name="connsiteX6" fmla="*/ 0 w 1144322"/>
                <a:gd name="connsiteY6" fmla="*/ 497780 h 9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322" h="995560">
                  <a:moveTo>
                    <a:pt x="572161" y="0"/>
                  </a:moveTo>
                  <a:lnTo>
                    <a:pt x="1144322" y="216534"/>
                  </a:lnTo>
                  <a:lnTo>
                    <a:pt x="1144322" y="779026"/>
                  </a:lnTo>
                  <a:lnTo>
                    <a:pt x="572161" y="995560"/>
                  </a:lnTo>
                  <a:lnTo>
                    <a:pt x="0" y="779026"/>
                  </a:lnTo>
                  <a:lnTo>
                    <a:pt x="0" y="216534"/>
                  </a:lnTo>
                  <a:lnTo>
                    <a:pt x="572161"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43" tIns="148031" rIns="130643" bIns="148030" numCol="1" spcCol="1270" anchor="ctr" anchorCtr="0">
              <a:noAutofit/>
            </a:bodyPr>
            <a:lstStyle/>
            <a:p>
              <a:pPr algn="ctr" defTabSz="166688">
                <a:lnSpc>
                  <a:spcPct val="90000"/>
                </a:lnSpc>
                <a:spcAft>
                  <a:spcPct val="35000"/>
                </a:spcAft>
              </a:pPr>
              <a:r>
                <a:rPr lang="el-GR" sz="1350" dirty="0">
                  <a:solidFill>
                    <a:schemeClr val="bg1"/>
                  </a:solidFill>
                  <a:effectLst>
                    <a:outerShdw blurRad="38100" dist="38100" dir="2700000" algn="tl">
                      <a:srgbClr val="000000">
                        <a:alpha val="43137"/>
                      </a:srgbClr>
                    </a:outerShdw>
                  </a:effectLst>
                </a:rPr>
                <a:t>Πλατφόρμα έκδοσης και διαβίβασης των τιμολογίων στην πλατφόρμα     </a:t>
              </a:r>
              <a:r>
                <a:rPr lang="en-US" sz="1350" i="1" dirty="0">
                  <a:solidFill>
                    <a:srgbClr val="0033CC"/>
                  </a:solidFill>
                  <a:effectLst>
                    <a:outerShdw blurRad="38100" dist="38100" dir="2700000" algn="tl">
                      <a:srgbClr val="000000">
                        <a:alpha val="43137"/>
                      </a:srgbClr>
                    </a:outerShdw>
                  </a:effectLst>
                </a:rPr>
                <a:t>myDATA</a:t>
              </a:r>
              <a:endParaRPr lang="el-GR" sz="1350" i="1" dirty="0">
                <a:solidFill>
                  <a:srgbClr val="0033CC"/>
                </a:solidFill>
                <a:effectLst>
                  <a:outerShdw blurRad="38100" dist="38100" dir="2700000" algn="tl">
                    <a:srgbClr val="000000">
                      <a:alpha val="43137"/>
                    </a:srgbClr>
                  </a:outerShdw>
                </a:effectLst>
              </a:endParaRPr>
            </a:p>
            <a:p>
              <a:pPr algn="ctr" defTabSz="166688">
                <a:lnSpc>
                  <a:spcPct val="90000"/>
                </a:lnSpc>
                <a:spcAft>
                  <a:spcPct val="35000"/>
                </a:spcAft>
              </a:pPr>
              <a:r>
                <a:rPr lang="en-US" sz="1350" i="1" dirty="0">
                  <a:solidFill>
                    <a:srgbClr val="0033CC"/>
                  </a:solidFill>
                  <a:effectLst>
                    <a:outerShdw blurRad="38100" dist="38100" dir="2700000" algn="tl">
                      <a:srgbClr val="000000">
                        <a:alpha val="43137"/>
                      </a:srgbClr>
                    </a:outerShdw>
                  </a:effectLst>
                </a:rPr>
                <a:t>timologio</a:t>
              </a:r>
              <a:r>
                <a:rPr lang="el-GR" sz="1350" i="1" dirty="0">
                  <a:solidFill>
                    <a:srgbClr val="0033CC"/>
                  </a:solidFill>
                  <a:effectLst>
                    <a:outerShdw blurRad="38100" dist="38100" dir="2700000" algn="tl">
                      <a:srgbClr val="000000">
                        <a:alpha val="43137"/>
                      </a:srgbClr>
                    </a:outerShdw>
                  </a:effectLst>
                </a:rPr>
                <a:t> </a:t>
              </a:r>
              <a:endParaRPr lang="el-GR" sz="1350" i="1" dirty="0">
                <a:solidFill>
                  <a:srgbClr val="0033CC"/>
                </a:solidFill>
              </a:endParaRPr>
            </a:p>
          </p:txBody>
        </p:sp>
        <p:sp>
          <p:nvSpPr>
            <p:cNvPr id="44" name="Ορθογώνιο 43">
              <a:extLst>
                <a:ext uri="{FF2B5EF4-FFF2-40B4-BE49-F238E27FC236}">
                  <a16:creationId xmlns:a16="http://schemas.microsoft.com/office/drawing/2014/main" id="{5D766CE6-557E-4821-9E68-A0BDD154BC40}"/>
                </a:ext>
              </a:extLst>
            </p:cNvPr>
            <p:cNvSpPr/>
            <p:nvPr/>
          </p:nvSpPr>
          <p:spPr>
            <a:xfrm>
              <a:off x="1959818" y="4823232"/>
              <a:ext cx="1235868" cy="6865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5" name="Ελεύθερη σχεδίαση: Σχήμα 14">
            <a:extLst>
              <a:ext uri="{FF2B5EF4-FFF2-40B4-BE49-F238E27FC236}">
                <a16:creationId xmlns:a16="http://schemas.microsoft.com/office/drawing/2014/main" id="{D45A5DA4-4510-437D-9C04-1D23DC43C5D3}"/>
              </a:ext>
            </a:extLst>
          </p:cNvPr>
          <p:cNvSpPr/>
          <p:nvPr/>
        </p:nvSpPr>
        <p:spPr>
          <a:xfrm>
            <a:off x="5936927" y="2005673"/>
            <a:ext cx="1787771" cy="1890214"/>
          </a:xfrm>
          <a:custGeom>
            <a:avLst/>
            <a:gdLst>
              <a:gd name="connsiteX0" fmla="*/ 0 w 1144322"/>
              <a:gd name="connsiteY0" fmla="*/ 497780 h 995560"/>
              <a:gd name="connsiteX1" fmla="*/ 248890 w 1144322"/>
              <a:gd name="connsiteY1" fmla="*/ 0 h 995560"/>
              <a:gd name="connsiteX2" fmla="*/ 895432 w 1144322"/>
              <a:gd name="connsiteY2" fmla="*/ 0 h 995560"/>
              <a:gd name="connsiteX3" fmla="*/ 1144322 w 1144322"/>
              <a:gd name="connsiteY3" fmla="*/ 497780 h 995560"/>
              <a:gd name="connsiteX4" fmla="*/ 895432 w 1144322"/>
              <a:gd name="connsiteY4" fmla="*/ 995560 h 995560"/>
              <a:gd name="connsiteX5" fmla="*/ 248890 w 1144322"/>
              <a:gd name="connsiteY5" fmla="*/ 995560 h 995560"/>
              <a:gd name="connsiteX6" fmla="*/ 0 w 1144322"/>
              <a:gd name="connsiteY6" fmla="*/ 497780 h 9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322" h="995560">
                <a:moveTo>
                  <a:pt x="572161" y="0"/>
                </a:moveTo>
                <a:lnTo>
                  <a:pt x="1144322" y="216534"/>
                </a:lnTo>
                <a:lnTo>
                  <a:pt x="1144322" y="779026"/>
                </a:lnTo>
                <a:lnTo>
                  <a:pt x="572161" y="995560"/>
                </a:lnTo>
                <a:lnTo>
                  <a:pt x="0" y="779026"/>
                </a:lnTo>
                <a:lnTo>
                  <a:pt x="0" y="216534"/>
                </a:lnTo>
                <a:lnTo>
                  <a:pt x="572161" y="0"/>
                </a:lnTo>
                <a:close/>
              </a:path>
            </a:pathLst>
          </a:custGeom>
          <a:solidFill>
            <a:srgbClr val="008E4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43" tIns="148031" rIns="130643" bIns="148029" numCol="1" spcCol="1270" anchor="ctr" anchorCtr="0">
            <a:noAutofit/>
          </a:bodyPr>
          <a:lstStyle/>
          <a:p>
            <a:pPr algn="ctr" defTabSz="166688">
              <a:lnSpc>
                <a:spcPct val="90000"/>
              </a:lnSpc>
              <a:spcBef>
                <a:spcPct val="0"/>
              </a:spcBef>
              <a:spcAft>
                <a:spcPct val="35000"/>
              </a:spcAft>
            </a:pPr>
            <a:r>
              <a:rPr lang="el-GR" sz="1350" dirty="0">
                <a:solidFill>
                  <a:schemeClr val="bg1"/>
                </a:solidFill>
                <a:effectLst>
                  <a:outerShdw blurRad="38100" dist="38100" dir="2700000" algn="tl">
                    <a:srgbClr val="000000">
                      <a:alpha val="43137"/>
                    </a:srgbClr>
                  </a:outerShdw>
                </a:effectLst>
              </a:rPr>
              <a:t>Ειδική Φόρμα Καταχώρησης στο </a:t>
            </a:r>
            <a:r>
              <a:rPr lang="en-US" sz="900" dirty="0">
                <a:solidFill>
                  <a:schemeClr val="bg1"/>
                </a:solidFill>
                <a:effectLst>
                  <a:outerShdw blurRad="38100" dist="38100" dir="2700000" algn="tl">
                    <a:srgbClr val="000000">
                      <a:alpha val="43137"/>
                    </a:srgbClr>
                  </a:outerShdw>
                </a:effectLst>
              </a:rPr>
              <a:t>www.aade.gr/myDATA</a:t>
            </a:r>
            <a:endParaRPr lang="el-GR" sz="1125" dirty="0">
              <a:solidFill>
                <a:schemeClr val="bg1"/>
              </a:solidFill>
            </a:endParaRPr>
          </a:p>
        </p:txBody>
      </p:sp>
      <p:pic>
        <p:nvPicPr>
          <p:cNvPr id="16" name="Picture 2">
            <a:extLst>
              <a:ext uri="{FF2B5EF4-FFF2-40B4-BE49-F238E27FC236}">
                <a16:creationId xmlns:a16="http://schemas.microsoft.com/office/drawing/2014/main" id="{04BD8561-7110-473D-B139-8A20B2E374D8}"/>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7" name="Τίτλος 2">
            <a:extLst>
              <a:ext uri="{FF2B5EF4-FFF2-40B4-BE49-F238E27FC236}">
                <a16:creationId xmlns:a16="http://schemas.microsoft.com/office/drawing/2014/main" id="{26A53C58-E040-43CE-854B-598FC6D99965}"/>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8" name="Υπότιτλος 2">
            <a:extLst>
              <a:ext uri="{FF2B5EF4-FFF2-40B4-BE49-F238E27FC236}">
                <a16:creationId xmlns:a16="http://schemas.microsoft.com/office/drawing/2014/main" id="{EC890D28-7F08-4D84-B549-5A2F7273125E}"/>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399707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15</a:t>
            </a:fld>
            <a:endParaRPr lang="el-GR"/>
          </a:p>
        </p:txBody>
      </p:sp>
      <p:pic>
        <p:nvPicPr>
          <p:cNvPr id="11" name="Picture 2">
            <a:extLst>
              <a:ext uri="{FF2B5EF4-FFF2-40B4-BE49-F238E27FC236}">
                <a16:creationId xmlns:a16="http://schemas.microsoft.com/office/drawing/2014/main" id="{7A237463-A556-47D8-805B-64DC6B91AFBC}"/>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2" name="Τίτλος 2">
            <a:extLst>
              <a:ext uri="{FF2B5EF4-FFF2-40B4-BE49-F238E27FC236}">
                <a16:creationId xmlns:a16="http://schemas.microsoft.com/office/drawing/2014/main" id="{8C00AB79-C9A9-444C-AAD9-44052C023B4A}"/>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3" name="Υπότιτλος 2">
            <a:extLst>
              <a:ext uri="{FF2B5EF4-FFF2-40B4-BE49-F238E27FC236}">
                <a16:creationId xmlns:a16="http://schemas.microsoft.com/office/drawing/2014/main" id="{A74FDD73-594F-45E7-833A-59A8C0A7EA75}"/>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
        <p:nvSpPr>
          <p:cNvPr id="14" name="Θέση περιεχομένου 1">
            <a:extLst>
              <a:ext uri="{FF2B5EF4-FFF2-40B4-BE49-F238E27FC236}">
                <a16:creationId xmlns:a16="http://schemas.microsoft.com/office/drawing/2014/main" id="{6D94B04D-258C-4FFF-890F-CD92F0C1B8E1}"/>
              </a:ext>
            </a:extLst>
          </p:cNvPr>
          <p:cNvSpPr>
            <a:spLocks noGrp="1"/>
          </p:cNvSpPr>
          <p:nvPr>
            <p:ph idx="1"/>
          </p:nvPr>
        </p:nvSpPr>
        <p:spPr>
          <a:xfrm>
            <a:off x="900113" y="1470248"/>
            <a:ext cx="7775575" cy="5184775"/>
          </a:xfrm>
        </p:spPr>
        <p:txBody>
          <a:bodyPr rtlCol="0">
            <a:noAutofit/>
          </a:bodyPr>
          <a:lstStyle/>
          <a:p>
            <a:pPr>
              <a:buNone/>
            </a:pPr>
            <a:r>
              <a:rPr lang="el-GR" sz="1800" i="1" spc="300" dirty="0">
                <a:solidFill>
                  <a:schemeClr val="tx1">
                    <a:lumMod val="75000"/>
                    <a:lumOff val="25000"/>
                  </a:schemeClr>
                </a:solidFill>
                <a:effectLst>
                  <a:outerShdw blurRad="38100" dist="38100" dir="2700000" algn="tl">
                    <a:srgbClr val="000000">
                      <a:alpha val="43137"/>
                    </a:srgbClr>
                  </a:outerShdw>
                </a:effectLst>
              </a:rPr>
              <a:t>Πάροχοι - Μέσο διαβίβασης </a:t>
            </a:r>
            <a:r>
              <a:rPr lang="el-GR" sz="1800" i="1" spc="300" dirty="0" err="1">
                <a:solidFill>
                  <a:schemeClr val="tx1">
                    <a:lumMod val="75000"/>
                    <a:lumOff val="25000"/>
                  </a:schemeClr>
                </a:solidFill>
                <a:effectLst>
                  <a:outerShdw blurRad="38100" dist="38100" dir="2700000" algn="tl">
                    <a:srgbClr val="000000">
                      <a:alpha val="43137"/>
                    </a:srgbClr>
                  </a:outerShdw>
                </a:effectLst>
              </a:rPr>
              <a:t>my</a:t>
            </a:r>
            <a:r>
              <a:rPr lang="en-US" sz="1800" i="1" spc="300" dirty="0">
                <a:solidFill>
                  <a:schemeClr val="tx1">
                    <a:lumMod val="75000"/>
                    <a:lumOff val="25000"/>
                  </a:schemeClr>
                </a:solidFill>
                <a:effectLst>
                  <a:outerShdw blurRad="38100" dist="38100" dir="2700000" algn="tl">
                    <a:srgbClr val="000000">
                      <a:alpha val="43137"/>
                    </a:srgbClr>
                  </a:outerShdw>
                </a:effectLst>
              </a:rPr>
              <a:t>D</a:t>
            </a:r>
            <a:r>
              <a:rPr lang="el-GR" sz="1800" i="1" spc="300" dirty="0" err="1">
                <a:solidFill>
                  <a:schemeClr val="tx1">
                    <a:lumMod val="75000"/>
                    <a:lumOff val="25000"/>
                  </a:schemeClr>
                </a:solidFill>
                <a:effectLst>
                  <a:outerShdw blurRad="38100" dist="38100" dir="2700000" algn="tl">
                    <a:srgbClr val="000000">
                      <a:alpha val="43137"/>
                    </a:srgbClr>
                  </a:outerShdw>
                </a:effectLst>
              </a:rPr>
              <a:t>ata</a:t>
            </a:r>
            <a:r>
              <a:rPr lang="el-GR" sz="1600" i="1" spc="300" dirty="0">
                <a:solidFill>
                  <a:schemeClr val="tx1">
                    <a:lumMod val="75000"/>
                    <a:lumOff val="25000"/>
                  </a:schemeClr>
                </a:solidFill>
                <a:effectLst>
                  <a:outerShdw blurRad="38100" dist="38100" dir="2700000" algn="tl">
                    <a:srgbClr val="000000">
                      <a:alpha val="43137"/>
                    </a:srgbClr>
                  </a:outerShdw>
                </a:effectLst>
              </a:rPr>
              <a:t> </a:t>
            </a:r>
          </a:p>
          <a:p>
            <a:pPr>
              <a:buNone/>
            </a:pPr>
            <a:endParaRPr lang="el-GR" sz="1600" dirty="0">
              <a:solidFill>
                <a:schemeClr val="tx1">
                  <a:lumMod val="75000"/>
                  <a:lumOff val="25000"/>
                </a:schemeClr>
              </a:solidFill>
              <a:effectLst>
                <a:outerShdw blurRad="38100" dist="38100" dir="2700000" algn="tl">
                  <a:srgbClr val="000000">
                    <a:alpha val="43137"/>
                  </a:srgbClr>
                </a:outerShdw>
              </a:effectLst>
            </a:endParaRPr>
          </a:p>
          <a:p>
            <a:pPr>
              <a:lnSpc>
                <a:spcPct val="150000"/>
              </a:lnSpc>
              <a:buNone/>
            </a:pPr>
            <a:r>
              <a:rPr lang="el-GR" sz="1600" dirty="0">
                <a:solidFill>
                  <a:schemeClr val="tx1">
                    <a:lumMod val="75000"/>
                    <a:lumOff val="25000"/>
                  </a:schemeClr>
                </a:solidFill>
                <a:effectLst>
                  <a:outerShdw blurRad="38100" dist="38100" dir="2700000" algn="tl">
                    <a:srgbClr val="000000">
                      <a:alpha val="43137"/>
                    </a:srgbClr>
                  </a:outerShdw>
                </a:effectLst>
              </a:rPr>
              <a:t>	</a:t>
            </a:r>
            <a:r>
              <a:rPr lang="el-GR" sz="1600" i="1" dirty="0">
                <a:solidFill>
                  <a:schemeClr val="tx1">
                    <a:lumMod val="75000"/>
                    <a:lumOff val="25000"/>
                  </a:schemeClr>
                </a:solidFill>
                <a:effectLst>
                  <a:outerShdw blurRad="38100" dist="38100" dir="2700000" algn="tl">
                    <a:srgbClr val="000000">
                      <a:alpha val="43137"/>
                    </a:srgbClr>
                  </a:outerShdw>
                </a:effectLst>
              </a:rPr>
              <a:t>1 .Πάροχοι Υπηρεσιών Ηλεκτρονικής Έκδοσης Στοιχείων</a:t>
            </a:r>
            <a:br>
              <a:rPr lang="el-GR" sz="1600" dirty="0">
                <a:solidFill>
                  <a:schemeClr val="tx1">
                    <a:lumMod val="75000"/>
                    <a:lumOff val="25000"/>
                  </a:schemeClr>
                </a:solidFill>
                <a:effectLst>
                  <a:outerShdw blurRad="38100" dist="38100" dir="2700000" algn="tl">
                    <a:srgbClr val="000000">
                      <a:alpha val="43137"/>
                    </a:srgbClr>
                  </a:outerShdw>
                </a:effectLst>
              </a:rPr>
            </a:br>
            <a:r>
              <a:rPr lang="el-GR" sz="1600" dirty="0">
                <a:solidFill>
                  <a:schemeClr val="tx1">
                    <a:lumMod val="75000"/>
                    <a:lumOff val="25000"/>
                  </a:schemeClr>
                </a:solidFill>
                <a:effectLst>
                  <a:outerShdw blurRad="38100" dist="38100" dir="2700000" algn="tl">
                    <a:srgbClr val="000000">
                      <a:alpha val="43137"/>
                    </a:srgbClr>
                  </a:outerShdw>
                </a:effectLst>
              </a:rPr>
              <a:t>Πάροχος είναι η επιχείρηση που έχει λάβει άδεια από την Επιτροπή Ελέγχου Καταλληλότητας για την πιστοποίηση λογισμικού υπηρεσιών </a:t>
            </a:r>
            <a:r>
              <a:rPr lang="el-GR" sz="1600" dirty="0" err="1">
                <a:solidFill>
                  <a:schemeClr val="tx1">
                    <a:lumMod val="75000"/>
                    <a:lumOff val="25000"/>
                  </a:schemeClr>
                </a:solidFill>
                <a:effectLst>
                  <a:outerShdw blurRad="38100" dist="38100" dir="2700000" algn="tl">
                    <a:srgbClr val="000000">
                      <a:alpha val="43137"/>
                    </a:srgbClr>
                  </a:outerShdw>
                </a:effectLst>
              </a:rPr>
              <a:t>παρόχου</a:t>
            </a:r>
            <a:r>
              <a:rPr lang="el-GR" sz="1600" dirty="0">
                <a:solidFill>
                  <a:schemeClr val="tx1">
                    <a:lumMod val="75000"/>
                    <a:lumOff val="25000"/>
                  </a:schemeClr>
                </a:solidFill>
                <a:effectLst>
                  <a:outerShdw blurRad="38100" dist="38100" dir="2700000" algn="tl">
                    <a:srgbClr val="000000">
                      <a:alpha val="43137"/>
                    </a:srgbClr>
                  </a:outerShdw>
                </a:effectLst>
              </a:rPr>
              <a:t> ηλεκτρονικής έκδοσης στοιχείων (σχετική η Α.1035/2020)</a:t>
            </a:r>
          </a:p>
          <a:p>
            <a:pPr>
              <a:lnSpc>
                <a:spcPct val="150000"/>
              </a:lnSpc>
              <a:buNone/>
            </a:pPr>
            <a:r>
              <a:rPr lang="el-GR" sz="1600" dirty="0">
                <a:solidFill>
                  <a:schemeClr val="tx1">
                    <a:lumMod val="75000"/>
                    <a:lumOff val="25000"/>
                  </a:schemeClr>
                </a:solidFill>
                <a:effectLst>
                  <a:outerShdw blurRad="38100" dist="38100" dir="2700000" algn="tl">
                    <a:srgbClr val="000000">
                      <a:alpha val="43137"/>
                    </a:srgbClr>
                  </a:outerShdw>
                </a:effectLst>
              </a:rPr>
              <a:t>	</a:t>
            </a:r>
            <a:r>
              <a:rPr lang="el-GR" sz="1600" i="1" dirty="0">
                <a:solidFill>
                  <a:schemeClr val="tx1">
                    <a:lumMod val="75000"/>
                    <a:lumOff val="25000"/>
                  </a:schemeClr>
                </a:solidFill>
                <a:effectLst>
                  <a:outerShdw blurRad="38100" dist="38100" dir="2700000" algn="tl">
                    <a:srgbClr val="000000">
                      <a:alpha val="43137"/>
                    </a:srgbClr>
                  </a:outerShdw>
                </a:effectLst>
              </a:rPr>
              <a:t>2 .Επιχειρήσεις Λογισμικού – ERP (Εμπορικό – Λογιστικό) και το πρόγραμμα του ΛΟΓΙΣΤΗ</a:t>
            </a:r>
            <a:br>
              <a:rPr lang="el-GR" sz="1600" dirty="0">
                <a:solidFill>
                  <a:schemeClr val="tx1">
                    <a:lumMod val="75000"/>
                    <a:lumOff val="25000"/>
                  </a:schemeClr>
                </a:solidFill>
                <a:effectLst>
                  <a:outerShdw blurRad="38100" dist="38100" dir="2700000" algn="tl">
                    <a:srgbClr val="000000">
                      <a:alpha val="43137"/>
                    </a:srgbClr>
                  </a:outerShdw>
                </a:effectLst>
              </a:rPr>
            </a:br>
            <a:r>
              <a:rPr lang="el-GR" sz="1600" dirty="0">
                <a:solidFill>
                  <a:schemeClr val="tx1">
                    <a:lumMod val="75000"/>
                    <a:lumOff val="25000"/>
                  </a:schemeClr>
                </a:solidFill>
                <a:effectLst>
                  <a:outerShdw blurRad="38100" dist="38100" dir="2700000" algn="tl">
                    <a:srgbClr val="000000">
                      <a:alpha val="43137"/>
                    </a:srgbClr>
                  </a:outerShdw>
                </a:effectLst>
              </a:rPr>
              <a:t>Είναι τα προγράμματα που έχουν οι μηχανογραφημένες επιχειρήσεις για την έκδοση παραστατικών σχετικών με τη συναλλακτική τους δραστηριότητα και για τη λογιστικοποίηση των δεδομένων τους και την ενημέρωση των τηρούμενων βιβλίων τους. Τα ERP μπορούν να διαβιβάζουν το σύνολο των Τύπων Παραστατικών του παραρτήματος της Α.1138/2020 υποχρεωτικά για σύνοψη και χαρακτηρισμό ανά διαβίβαση Τύπου Παραστατικού. </a:t>
            </a:r>
          </a:p>
        </p:txBody>
      </p:sp>
      <p:sp>
        <p:nvSpPr>
          <p:cNvPr id="15" name="Ελεύθερη σχεδίαση: Σχήμα 14">
            <a:extLst>
              <a:ext uri="{FF2B5EF4-FFF2-40B4-BE49-F238E27FC236}">
                <a16:creationId xmlns:a16="http://schemas.microsoft.com/office/drawing/2014/main" id="{75B366EC-00E3-44F7-BF24-364EBC4BF250}"/>
              </a:ext>
            </a:extLst>
          </p:cNvPr>
          <p:cNvSpPr/>
          <p:nvPr/>
        </p:nvSpPr>
        <p:spPr>
          <a:xfrm>
            <a:off x="696949" y="2117774"/>
            <a:ext cx="436386" cy="463988"/>
          </a:xfrm>
          <a:custGeom>
            <a:avLst/>
            <a:gdLst>
              <a:gd name="connsiteX0" fmla="*/ 0 w 1144322"/>
              <a:gd name="connsiteY0" fmla="*/ 497780 h 995560"/>
              <a:gd name="connsiteX1" fmla="*/ 248890 w 1144322"/>
              <a:gd name="connsiteY1" fmla="*/ 0 h 995560"/>
              <a:gd name="connsiteX2" fmla="*/ 895432 w 1144322"/>
              <a:gd name="connsiteY2" fmla="*/ 0 h 995560"/>
              <a:gd name="connsiteX3" fmla="*/ 1144322 w 1144322"/>
              <a:gd name="connsiteY3" fmla="*/ 497780 h 995560"/>
              <a:gd name="connsiteX4" fmla="*/ 895432 w 1144322"/>
              <a:gd name="connsiteY4" fmla="*/ 995560 h 995560"/>
              <a:gd name="connsiteX5" fmla="*/ 248890 w 1144322"/>
              <a:gd name="connsiteY5" fmla="*/ 995560 h 995560"/>
              <a:gd name="connsiteX6" fmla="*/ 0 w 1144322"/>
              <a:gd name="connsiteY6" fmla="*/ 497780 h 9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322" h="995560">
                <a:moveTo>
                  <a:pt x="572161" y="0"/>
                </a:moveTo>
                <a:lnTo>
                  <a:pt x="1144322" y="216534"/>
                </a:lnTo>
                <a:lnTo>
                  <a:pt x="1144322" y="779026"/>
                </a:lnTo>
                <a:lnTo>
                  <a:pt x="572161" y="995560"/>
                </a:lnTo>
                <a:lnTo>
                  <a:pt x="0" y="779026"/>
                </a:lnTo>
                <a:lnTo>
                  <a:pt x="0" y="216534"/>
                </a:lnTo>
                <a:lnTo>
                  <a:pt x="572161" y="0"/>
                </a:lnTo>
                <a:close/>
              </a:path>
            </a:pathLst>
          </a:custGeom>
          <a:solidFill>
            <a:schemeClr val="accent5">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191" tIns="197375" rIns="174191" bIns="197372" numCol="1" spcCol="1270" anchor="ctr" anchorCtr="0">
            <a:noAutofit/>
          </a:bodyPr>
          <a:lstStyle/>
          <a:p>
            <a:pPr lvl="0" algn="ctr" defTabSz="222250">
              <a:lnSpc>
                <a:spcPct val="90000"/>
              </a:lnSpc>
              <a:spcAft>
                <a:spcPct val="35000"/>
              </a:spcAft>
            </a:pPr>
            <a:endParaRPr lang="el-GR" kern="1200" dirty="0">
              <a:solidFill>
                <a:schemeClr val="bg1"/>
              </a:solidFill>
            </a:endParaRPr>
          </a:p>
        </p:txBody>
      </p:sp>
      <p:sp>
        <p:nvSpPr>
          <p:cNvPr id="16" name="Ελεύθερη σχεδίαση: Σχήμα 15">
            <a:extLst>
              <a:ext uri="{FF2B5EF4-FFF2-40B4-BE49-F238E27FC236}">
                <a16:creationId xmlns:a16="http://schemas.microsoft.com/office/drawing/2014/main" id="{42C0AA0B-AC9F-4975-943E-6BF63F96B298}"/>
              </a:ext>
            </a:extLst>
          </p:cNvPr>
          <p:cNvSpPr/>
          <p:nvPr/>
        </p:nvSpPr>
        <p:spPr>
          <a:xfrm>
            <a:off x="714544" y="3693882"/>
            <a:ext cx="435600" cy="464400"/>
          </a:xfrm>
          <a:custGeom>
            <a:avLst/>
            <a:gdLst>
              <a:gd name="connsiteX0" fmla="*/ 0 w 1144322"/>
              <a:gd name="connsiteY0" fmla="*/ 497780 h 995560"/>
              <a:gd name="connsiteX1" fmla="*/ 248890 w 1144322"/>
              <a:gd name="connsiteY1" fmla="*/ 0 h 995560"/>
              <a:gd name="connsiteX2" fmla="*/ 895432 w 1144322"/>
              <a:gd name="connsiteY2" fmla="*/ 0 h 995560"/>
              <a:gd name="connsiteX3" fmla="*/ 1144322 w 1144322"/>
              <a:gd name="connsiteY3" fmla="*/ 497780 h 995560"/>
              <a:gd name="connsiteX4" fmla="*/ 895432 w 1144322"/>
              <a:gd name="connsiteY4" fmla="*/ 995560 h 995560"/>
              <a:gd name="connsiteX5" fmla="*/ 248890 w 1144322"/>
              <a:gd name="connsiteY5" fmla="*/ 995560 h 995560"/>
              <a:gd name="connsiteX6" fmla="*/ 0 w 1144322"/>
              <a:gd name="connsiteY6" fmla="*/ 497780 h 9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322" h="995560">
                <a:moveTo>
                  <a:pt x="572161" y="0"/>
                </a:moveTo>
                <a:lnTo>
                  <a:pt x="1144322" y="216534"/>
                </a:lnTo>
                <a:lnTo>
                  <a:pt x="1144322" y="779026"/>
                </a:lnTo>
                <a:lnTo>
                  <a:pt x="572161" y="995560"/>
                </a:lnTo>
                <a:lnTo>
                  <a:pt x="0" y="779026"/>
                </a:lnTo>
                <a:lnTo>
                  <a:pt x="0" y="216534"/>
                </a:lnTo>
                <a:lnTo>
                  <a:pt x="572161" y="0"/>
                </a:lnTo>
                <a:close/>
              </a:path>
            </a:pathLst>
          </a:custGeom>
          <a:solidFill>
            <a:srgbClr val="CC00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191" tIns="197375" rIns="174191" bIns="197372" numCol="1" spcCol="1270" anchor="ctr" anchorCtr="0">
            <a:noAutofit/>
          </a:bodyPr>
          <a:lstStyle/>
          <a:p>
            <a:pPr marL="0" lvl="0" indent="0" algn="ctr" defTabSz="222250">
              <a:lnSpc>
                <a:spcPct val="90000"/>
              </a:lnSpc>
              <a:spcBef>
                <a:spcPct val="0"/>
              </a:spcBef>
              <a:spcAft>
                <a:spcPct val="35000"/>
              </a:spcAft>
              <a:buNone/>
            </a:pPr>
            <a:endParaRPr lang="el-GR" kern="12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16</a:t>
            </a:fld>
            <a:endParaRPr lang="el-GR"/>
          </a:p>
        </p:txBody>
      </p:sp>
      <p:pic>
        <p:nvPicPr>
          <p:cNvPr id="10" name="Picture 2">
            <a:extLst>
              <a:ext uri="{FF2B5EF4-FFF2-40B4-BE49-F238E27FC236}">
                <a16:creationId xmlns:a16="http://schemas.microsoft.com/office/drawing/2014/main" id="{3AF54B35-E6D8-431C-9163-15D1F322013F}"/>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1" name="Τίτλος 2">
            <a:extLst>
              <a:ext uri="{FF2B5EF4-FFF2-40B4-BE49-F238E27FC236}">
                <a16:creationId xmlns:a16="http://schemas.microsoft.com/office/drawing/2014/main" id="{C42F9B01-6BCE-4BDE-BB6E-ED9910EDA309}"/>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2" name="Υπότιτλος 2">
            <a:extLst>
              <a:ext uri="{FF2B5EF4-FFF2-40B4-BE49-F238E27FC236}">
                <a16:creationId xmlns:a16="http://schemas.microsoft.com/office/drawing/2014/main" id="{3434DA8D-0D68-4A11-91FE-60FB083AF01E}"/>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
        <p:nvSpPr>
          <p:cNvPr id="13" name="Θέση περιεχομένου 1">
            <a:extLst>
              <a:ext uri="{FF2B5EF4-FFF2-40B4-BE49-F238E27FC236}">
                <a16:creationId xmlns:a16="http://schemas.microsoft.com/office/drawing/2014/main" id="{57387C1E-50C4-412F-9606-0B883330F819}"/>
              </a:ext>
            </a:extLst>
          </p:cNvPr>
          <p:cNvSpPr>
            <a:spLocks noGrp="1"/>
          </p:cNvSpPr>
          <p:nvPr>
            <p:ph idx="1"/>
          </p:nvPr>
        </p:nvSpPr>
        <p:spPr>
          <a:xfrm>
            <a:off x="847859" y="1496375"/>
            <a:ext cx="7775575" cy="5184775"/>
          </a:xfrm>
        </p:spPr>
        <p:txBody>
          <a:bodyPr rtlCol="0">
            <a:noAutofit/>
          </a:bodyPr>
          <a:lstStyle/>
          <a:p>
            <a:pPr>
              <a:buNone/>
            </a:pPr>
            <a:r>
              <a:rPr lang="el-GR" sz="1800" i="1" spc="300" dirty="0">
                <a:solidFill>
                  <a:schemeClr val="tx1">
                    <a:lumMod val="75000"/>
                    <a:lumOff val="25000"/>
                  </a:schemeClr>
                </a:solidFill>
                <a:effectLst>
                  <a:outerShdw blurRad="38100" dist="38100" dir="2700000" algn="tl">
                    <a:srgbClr val="000000">
                      <a:alpha val="43137"/>
                    </a:srgbClr>
                  </a:outerShdw>
                </a:effectLst>
              </a:rPr>
              <a:t>Πάροχοι - Μέσο διαβίβασης </a:t>
            </a:r>
            <a:r>
              <a:rPr lang="en-US" sz="1800" i="1" spc="300" dirty="0">
                <a:solidFill>
                  <a:schemeClr val="tx1">
                    <a:lumMod val="75000"/>
                    <a:lumOff val="25000"/>
                  </a:schemeClr>
                </a:solidFill>
                <a:effectLst>
                  <a:outerShdw blurRad="38100" dist="38100" dir="2700000" algn="tl">
                    <a:srgbClr val="000000">
                      <a:alpha val="43137"/>
                    </a:srgbClr>
                  </a:outerShdw>
                </a:effectLst>
              </a:rPr>
              <a:t>MyData</a:t>
            </a:r>
            <a:r>
              <a:rPr lang="el-GR" sz="1600" i="1" spc="300" dirty="0">
                <a:solidFill>
                  <a:schemeClr val="tx1">
                    <a:lumMod val="75000"/>
                    <a:lumOff val="25000"/>
                  </a:schemeClr>
                </a:solidFill>
                <a:effectLst>
                  <a:outerShdw blurRad="38100" dist="38100" dir="2700000" algn="tl">
                    <a:srgbClr val="000000">
                      <a:alpha val="43137"/>
                    </a:srgbClr>
                  </a:outerShdw>
                </a:effectLst>
              </a:rPr>
              <a:t> </a:t>
            </a:r>
          </a:p>
          <a:p>
            <a:pPr>
              <a:buNone/>
            </a:pPr>
            <a:endParaRPr lang="el-GR" sz="1600" dirty="0">
              <a:solidFill>
                <a:schemeClr val="tx1">
                  <a:lumMod val="75000"/>
                  <a:lumOff val="25000"/>
                </a:schemeClr>
              </a:solidFill>
              <a:effectLst>
                <a:outerShdw blurRad="38100" dist="38100" dir="2700000" algn="tl">
                  <a:srgbClr val="000000">
                    <a:alpha val="43137"/>
                  </a:srgbClr>
                </a:outerShdw>
              </a:effectLst>
            </a:endParaRPr>
          </a:p>
          <a:p>
            <a:pPr>
              <a:lnSpc>
                <a:spcPct val="150000"/>
              </a:lnSpc>
              <a:buNone/>
            </a:pPr>
            <a:r>
              <a:rPr lang="el-GR" sz="1600" dirty="0">
                <a:solidFill>
                  <a:schemeClr val="tx1">
                    <a:lumMod val="75000"/>
                    <a:lumOff val="25000"/>
                  </a:schemeClr>
                </a:solidFill>
                <a:effectLst>
                  <a:outerShdw blurRad="38100" dist="38100" dir="2700000" algn="tl">
                    <a:srgbClr val="000000">
                      <a:alpha val="43137"/>
                    </a:srgbClr>
                  </a:outerShdw>
                </a:effectLst>
              </a:rPr>
              <a:t>	</a:t>
            </a:r>
            <a:r>
              <a:rPr lang="el-GR" sz="1600" i="1" dirty="0">
                <a:solidFill>
                  <a:schemeClr val="tx1">
                    <a:lumMod val="75000"/>
                    <a:lumOff val="25000"/>
                  </a:schemeClr>
                </a:solidFill>
                <a:effectLst>
                  <a:outerShdw blurRad="38100" dist="38100" dir="2700000" algn="tl">
                    <a:srgbClr val="000000">
                      <a:alpha val="43137"/>
                    </a:srgbClr>
                  </a:outerShdw>
                </a:effectLst>
              </a:rPr>
              <a:t>3. Ειδική Φόρμα Καταχώρησης της Α.Α.Δ.Ε. </a:t>
            </a:r>
            <a:br>
              <a:rPr lang="el-GR" sz="1600" dirty="0">
                <a:solidFill>
                  <a:schemeClr val="tx1">
                    <a:lumMod val="75000"/>
                    <a:lumOff val="25000"/>
                  </a:schemeClr>
                </a:solidFill>
                <a:effectLst>
                  <a:outerShdw blurRad="38100" dist="38100" dir="2700000" algn="tl">
                    <a:srgbClr val="000000">
                      <a:alpha val="43137"/>
                    </a:srgbClr>
                  </a:outerShdw>
                </a:effectLst>
              </a:rPr>
            </a:br>
            <a:r>
              <a:rPr lang="el-GR" sz="1600" dirty="0">
                <a:solidFill>
                  <a:schemeClr val="tx1">
                    <a:lumMod val="75000"/>
                    <a:lumOff val="25000"/>
                  </a:schemeClr>
                </a:solidFill>
                <a:effectLst>
                  <a:outerShdw blurRad="38100" dist="38100" dir="2700000" algn="tl">
                    <a:srgbClr val="000000">
                      <a:alpha val="43137"/>
                    </a:srgbClr>
                  </a:outerShdw>
                </a:effectLst>
              </a:rPr>
              <a:t>Η Ειδική Φόρμα Καταχώρησης είναι η εφαρμογή της Α.Α.Δ.Ε. στην οποία οι επιχειρήσεις δύνανται να καταχωρούν με τη μορφή σύνοψης τα παραστατικά που εκδίδουν (Α1-Α2) καθώς και τους υπόλοιπους Τύπους Παραστατικών του παραρτήματος της Α.1138/2020 (Β1-Β2 και Γ).</a:t>
            </a:r>
          </a:p>
          <a:p>
            <a:pPr>
              <a:lnSpc>
                <a:spcPct val="150000"/>
              </a:lnSpc>
              <a:buNone/>
            </a:pPr>
            <a:r>
              <a:rPr lang="el-GR" sz="1600" dirty="0">
                <a:solidFill>
                  <a:schemeClr val="tx1">
                    <a:lumMod val="75000"/>
                    <a:lumOff val="25000"/>
                  </a:schemeClr>
                </a:solidFill>
                <a:effectLst>
                  <a:outerShdw blurRad="38100" dist="38100" dir="2700000" algn="tl">
                    <a:srgbClr val="000000">
                      <a:alpha val="43137"/>
                    </a:srgbClr>
                  </a:outerShdw>
                </a:effectLst>
              </a:rPr>
              <a:t>        Οι επιχειρήσεις που μπορούν να έχουν πρόσβαση στην Ειδική Φόρμα Καταχώρησης είναι αυτές που εκδίδουν έως πενήντα </a:t>
            </a:r>
            <a:r>
              <a:rPr lang="el-GR" sz="1600" b="1" dirty="0">
                <a:solidFill>
                  <a:schemeClr val="tx1">
                    <a:lumMod val="75000"/>
                    <a:lumOff val="25000"/>
                  </a:schemeClr>
                </a:solidFill>
                <a:effectLst>
                  <a:outerShdw blurRad="38100" dist="38100" dir="2700000" algn="tl">
                    <a:srgbClr val="000000">
                      <a:alpha val="43137"/>
                    </a:srgbClr>
                  </a:outerShdw>
                </a:effectLst>
              </a:rPr>
              <a:t>(50) τιμολόγια </a:t>
            </a:r>
            <a:r>
              <a:rPr lang="en-US" sz="1600" b="1" dirty="0">
                <a:solidFill>
                  <a:schemeClr val="tx1">
                    <a:lumMod val="75000"/>
                    <a:lumOff val="25000"/>
                  </a:schemeClr>
                </a:solidFill>
                <a:effectLst>
                  <a:outerShdw blurRad="38100" dist="38100" dir="2700000" algn="tl">
                    <a:srgbClr val="000000">
                      <a:alpha val="43137"/>
                    </a:srgbClr>
                  </a:outerShdw>
                </a:effectLst>
              </a:rPr>
              <a:t>B2B</a:t>
            </a:r>
            <a:endParaRPr lang="el-GR" sz="1600" b="1" dirty="0">
              <a:solidFill>
                <a:schemeClr val="tx1">
                  <a:lumMod val="75000"/>
                  <a:lumOff val="25000"/>
                </a:schemeClr>
              </a:solidFill>
              <a:effectLst>
                <a:outerShdw blurRad="38100" dist="38100" dir="2700000" algn="tl">
                  <a:srgbClr val="000000">
                    <a:alpha val="43137"/>
                  </a:srgbClr>
                </a:outerShdw>
              </a:effectLst>
            </a:endParaRPr>
          </a:p>
          <a:p>
            <a:pPr>
              <a:lnSpc>
                <a:spcPct val="150000"/>
              </a:lnSpc>
              <a:buNone/>
            </a:pPr>
            <a:r>
              <a:rPr lang="el-GR" sz="1600" b="1"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Επιπλέον, οι επιχειρήσεις που τηρούν απλογραφικό λογιστικό σύστημα </a:t>
            </a:r>
            <a:r>
              <a:rPr lang="el-GR" sz="1600" b="1" u="sng" dirty="0">
                <a:solidFill>
                  <a:schemeClr val="tx1">
                    <a:lumMod val="75000"/>
                    <a:lumOff val="25000"/>
                  </a:schemeClr>
                </a:solidFill>
                <a:effectLst>
                  <a:outerShdw blurRad="38100" dist="38100" dir="2700000" algn="tl">
                    <a:srgbClr val="000000">
                      <a:alpha val="43137"/>
                    </a:srgbClr>
                  </a:outerShdw>
                </a:effectLst>
              </a:rPr>
              <a:t>δεν έχουν </a:t>
            </a:r>
            <a:r>
              <a:rPr lang="el-GR" sz="1600" dirty="0">
                <a:solidFill>
                  <a:schemeClr val="tx1">
                    <a:lumMod val="75000"/>
                    <a:lumOff val="25000"/>
                  </a:schemeClr>
                </a:solidFill>
                <a:effectLst>
                  <a:outerShdw blurRad="38100" dist="38100" dir="2700000" algn="tl">
                    <a:srgbClr val="000000">
                      <a:alpha val="43137"/>
                    </a:srgbClr>
                  </a:outerShdw>
                </a:effectLst>
              </a:rPr>
              <a:t>πρόσβαση στην Ειδική Φόρμα Καταχώρησης στην περίπτωση που </a:t>
            </a:r>
          </a:p>
          <a:p>
            <a:pPr>
              <a:lnSpc>
                <a:spcPct val="150000"/>
              </a:lnSpc>
              <a:buNone/>
            </a:pPr>
            <a:r>
              <a:rPr lang="el-GR" sz="1600" dirty="0">
                <a:solidFill>
                  <a:schemeClr val="tx1">
                    <a:lumMod val="75000"/>
                    <a:lumOff val="25000"/>
                  </a:schemeClr>
                </a:solidFill>
                <a:effectLst>
                  <a:outerShdw blurRad="38100" dist="38100" dir="2700000" algn="tl">
                    <a:srgbClr val="000000">
                      <a:alpha val="43137"/>
                    </a:srgbClr>
                  </a:outerShdw>
                </a:effectLst>
              </a:rPr>
              <a:t>        α) είτε πραγματοποιούν </a:t>
            </a:r>
            <a:r>
              <a:rPr lang="el-GR" sz="1600" b="1" dirty="0">
                <a:solidFill>
                  <a:schemeClr val="tx1">
                    <a:lumMod val="75000"/>
                    <a:lumOff val="25000"/>
                  </a:schemeClr>
                </a:solidFill>
                <a:effectLst>
                  <a:outerShdw blurRad="38100" dist="38100" dir="2700000" algn="tl">
                    <a:srgbClr val="000000">
                      <a:alpha val="43137"/>
                    </a:srgbClr>
                  </a:outerShdw>
                </a:effectLst>
              </a:rPr>
              <a:t>ακαθάριστα έσοδα &gt;50.000€</a:t>
            </a:r>
          </a:p>
          <a:p>
            <a:pPr>
              <a:lnSpc>
                <a:spcPct val="150000"/>
              </a:lnSpc>
              <a:buNone/>
            </a:pPr>
            <a:r>
              <a:rPr lang="el-GR" sz="1600" dirty="0">
                <a:solidFill>
                  <a:schemeClr val="tx1">
                    <a:lumMod val="75000"/>
                    <a:lumOff val="25000"/>
                  </a:schemeClr>
                </a:solidFill>
                <a:effectLst>
                  <a:outerShdw blurRad="38100" dist="38100" dir="2700000" algn="tl">
                    <a:srgbClr val="000000">
                      <a:alpha val="43137"/>
                    </a:srgbClr>
                  </a:outerShdw>
                </a:effectLst>
              </a:rPr>
              <a:t>        β) είτε </a:t>
            </a:r>
            <a:r>
              <a:rPr lang="el-GR" sz="1600" b="1" dirty="0">
                <a:solidFill>
                  <a:schemeClr val="tx1">
                    <a:lumMod val="75000"/>
                    <a:lumOff val="25000"/>
                  </a:schemeClr>
                </a:solidFill>
                <a:effectLst>
                  <a:outerShdw blurRad="38100" dist="38100" dir="2700000" algn="tl">
                    <a:srgbClr val="000000">
                      <a:alpha val="43137"/>
                    </a:srgbClr>
                  </a:outerShdw>
                </a:effectLst>
              </a:rPr>
              <a:t>εκδίδουν &gt; από πενήντα (50) τιμολόγια</a:t>
            </a:r>
            <a:r>
              <a:rPr lang="el-GR" sz="1600" dirty="0">
                <a:solidFill>
                  <a:schemeClr val="tx1">
                    <a:lumMod val="75000"/>
                    <a:lumOff val="25000"/>
                  </a:schemeClr>
                </a:solidFill>
                <a:effectLst>
                  <a:outerShdw blurRad="38100" dist="38100" dir="2700000" algn="tl">
                    <a:srgbClr val="000000">
                      <a:alpha val="43137"/>
                    </a:srgbClr>
                  </a:outerShdw>
                </a:effectLst>
              </a:rPr>
              <a:t>. </a:t>
            </a:r>
          </a:p>
        </p:txBody>
      </p:sp>
      <p:sp>
        <p:nvSpPr>
          <p:cNvPr id="14" name="Ελεύθερη σχεδίαση: Σχήμα 13">
            <a:extLst>
              <a:ext uri="{FF2B5EF4-FFF2-40B4-BE49-F238E27FC236}">
                <a16:creationId xmlns:a16="http://schemas.microsoft.com/office/drawing/2014/main" id="{AB753725-FF5F-4F33-8E80-C17F4C799F6E}"/>
              </a:ext>
            </a:extLst>
          </p:cNvPr>
          <p:cNvSpPr/>
          <p:nvPr/>
        </p:nvSpPr>
        <p:spPr>
          <a:xfrm>
            <a:off x="703322" y="2143901"/>
            <a:ext cx="435600" cy="464400"/>
          </a:xfrm>
          <a:custGeom>
            <a:avLst/>
            <a:gdLst>
              <a:gd name="connsiteX0" fmla="*/ 0 w 1144322"/>
              <a:gd name="connsiteY0" fmla="*/ 497780 h 995560"/>
              <a:gd name="connsiteX1" fmla="*/ 248890 w 1144322"/>
              <a:gd name="connsiteY1" fmla="*/ 0 h 995560"/>
              <a:gd name="connsiteX2" fmla="*/ 895432 w 1144322"/>
              <a:gd name="connsiteY2" fmla="*/ 0 h 995560"/>
              <a:gd name="connsiteX3" fmla="*/ 1144322 w 1144322"/>
              <a:gd name="connsiteY3" fmla="*/ 497780 h 995560"/>
              <a:gd name="connsiteX4" fmla="*/ 895432 w 1144322"/>
              <a:gd name="connsiteY4" fmla="*/ 995560 h 995560"/>
              <a:gd name="connsiteX5" fmla="*/ 248890 w 1144322"/>
              <a:gd name="connsiteY5" fmla="*/ 995560 h 995560"/>
              <a:gd name="connsiteX6" fmla="*/ 0 w 1144322"/>
              <a:gd name="connsiteY6" fmla="*/ 497780 h 9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322" h="995560">
                <a:moveTo>
                  <a:pt x="572161" y="0"/>
                </a:moveTo>
                <a:lnTo>
                  <a:pt x="1144322" y="216534"/>
                </a:lnTo>
                <a:lnTo>
                  <a:pt x="1144322" y="779026"/>
                </a:lnTo>
                <a:lnTo>
                  <a:pt x="572161" y="995560"/>
                </a:lnTo>
                <a:lnTo>
                  <a:pt x="0" y="779026"/>
                </a:lnTo>
                <a:lnTo>
                  <a:pt x="0" y="216534"/>
                </a:lnTo>
                <a:lnTo>
                  <a:pt x="572161" y="0"/>
                </a:lnTo>
                <a:close/>
              </a:path>
            </a:pathLst>
          </a:custGeom>
          <a:solidFill>
            <a:srgbClr val="008E4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191" tIns="197375" rIns="174191" bIns="197372" numCol="1" spcCol="1270" anchor="ctr" anchorCtr="0">
            <a:noAutofit/>
          </a:bodyPr>
          <a:lstStyle/>
          <a:p>
            <a:pPr marL="0" lvl="0" indent="0" algn="ctr" defTabSz="222250">
              <a:lnSpc>
                <a:spcPct val="90000"/>
              </a:lnSpc>
              <a:spcBef>
                <a:spcPct val="0"/>
              </a:spcBef>
              <a:spcAft>
                <a:spcPct val="35000"/>
              </a:spcAft>
              <a:buNone/>
            </a:pPr>
            <a:endParaRPr lang="el-GR" sz="1500" kern="12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4218088-5BED-4FCF-B403-4CC59CAA2DDA}"/>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7" name="Υπότιτλος 2">
            <a:extLst>
              <a:ext uri="{FF2B5EF4-FFF2-40B4-BE49-F238E27FC236}">
                <a16:creationId xmlns:a16="http://schemas.microsoft.com/office/drawing/2014/main" id="{18B8AD0D-6180-4CB7-AB91-35DDF12324D4}"/>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pic>
        <p:nvPicPr>
          <p:cNvPr id="8" name="Θέση περιεχομένου 3" descr="Εικόνα που περιέχει κείμενο&#10;&#10;Περιγραφή που δημιουργήθηκε αυτόματα">
            <a:extLst>
              <a:ext uri="{FF2B5EF4-FFF2-40B4-BE49-F238E27FC236}">
                <a16:creationId xmlns:a16="http://schemas.microsoft.com/office/drawing/2014/main" id="{0DDC59D2-7F23-4FAC-9F3F-325CE92DA35A}"/>
              </a:ext>
            </a:extLst>
          </p:cNvPr>
          <p:cNvPicPr>
            <a:picLocks/>
          </p:cNvPicPr>
          <p:nvPr/>
        </p:nvPicPr>
        <p:blipFill>
          <a:blip r:embed="rId3"/>
          <a:stretch>
            <a:fillRect/>
          </a:stretch>
        </p:blipFill>
        <p:spPr>
          <a:xfrm>
            <a:off x="924660" y="2938588"/>
            <a:ext cx="6955351" cy="3847998"/>
          </a:xfrm>
          <a:prstGeom prst="rect">
            <a:avLst/>
          </a:prstGeom>
        </p:spPr>
      </p:pic>
      <p:sp>
        <p:nvSpPr>
          <p:cNvPr id="9" name="Τίτλος 1">
            <a:extLst>
              <a:ext uri="{FF2B5EF4-FFF2-40B4-BE49-F238E27FC236}">
                <a16:creationId xmlns:a16="http://schemas.microsoft.com/office/drawing/2014/main" id="{403A6305-A5B3-42A4-86B9-6ABEB2929E83}"/>
              </a:ext>
            </a:extLst>
          </p:cNvPr>
          <p:cNvSpPr>
            <a:spLocks noGrp="1"/>
          </p:cNvSpPr>
          <p:nvPr>
            <p:ph type="title"/>
          </p:nvPr>
        </p:nvSpPr>
        <p:spPr>
          <a:xfrm>
            <a:off x="828704" y="1070792"/>
            <a:ext cx="7886700" cy="2290195"/>
          </a:xfrm>
        </p:spPr>
        <p:txBody>
          <a:bodyPr>
            <a:normAutofit fontScale="90000"/>
          </a:bodyPr>
          <a:lstStyle/>
          <a:p>
            <a:pPr>
              <a:lnSpc>
                <a:spcPct val="100000"/>
              </a:lnSpc>
            </a:pPr>
            <a:r>
              <a:rPr lang="el-GR" sz="1600" i="1" spc="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Ειδική Φόρμα Καταχώρησης </a:t>
            </a:r>
            <a:br>
              <a:rPr lang="en-US" sz="1600" b="1" dirty="0"/>
            </a:br>
            <a: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Για να καταχωρήσουμε νέο παραστατικό αρχικά πρέπει να επιλέξουμε είδος και τύπο παραστατικού.                                Αφού επιλέξουμε τον τύπο παραστατικού τον οποίο θέλουμε θα εμφανιστούν οι ενότητες του παραστατικού.                       Οι ενότητες του παραστατικό είναι οι εξής: </a:t>
            </a:r>
            <a:b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br>
            <a: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1. Γενικά στοιχεία παραστατικού </a:t>
            </a:r>
            <a:b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br>
            <a: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2. Στοιχεία εκδότη (σε όσα παραστατικά υπάρχει εκδότης) </a:t>
            </a:r>
            <a:b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br>
            <a: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3. Στοιχεία αντισυμβαλλόμενου (σε όσα παραστατικά υπάρχει αντισυμβαλλόμενος) </a:t>
            </a:r>
            <a:b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br>
            <a: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4. Σύνοψη – Χαρακτηρισμοί παραστατικού </a:t>
            </a:r>
            <a:b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br>
            <a: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5. Φόροι παραστατικού (εφόσον έχουμε επιλέξει να ορίσουμε τους φόρους σε επίπεδο παραστατικού) </a:t>
            </a:r>
            <a:b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br>
            <a:r>
              <a:rPr lang="el-GR" sz="1300"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6. Σύνολα παραστατικού </a:t>
            </a:r>
            <a:br>
              <a:rPr lang="el-GR" dirty="0">
                <a:latin typeface="+mn-lt"/>
              </a:rPr>
            </a:br>
            <a:br>
              <a:rPr lang="el-GR" sz="1600" dirty="0">
                <a:latin typeface="+mn-lt"/>
              </a:rPr>
            </a:br>
            <a:endParaRPr lang="el-GR" sz="1600" dirty="0">
              <a:latin typeface="+mn-lt"/>
            </a:endParaRPr>
          </a:p>
        </p:txBody>
      </p:sp>
    </p:spTree>
    <p:extLst>
      <p:ext uri="{BB962C8B-B14F-4D97-AF65-F5344CB8AC3E}">
        <p14:creationId xmlns:p14="http://schemas.microsoft.com/office/powerpoint/2010/main" val="393873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C5B7745E-9C43-4086-B03D-CB0FD85B4DF8}"/>
              </a:ext>
            </a:extLst>
          </p:cNvPr>
          <p:cNvPicPr>
            <a:picLocks noGrp="1"/>
          </p:cNvPicPr>
          <p:nvPr>
            <p:ph idx="1"/>
          </p:nvPr>
        </p:nvPicPr>
        <p:blipFill>
          <a:blip r:embed="rId2"/>
          <a:stretch>
            <a:fillRect/>
          </a:stretch>
        </p:blipFill>
        <p:spPr>
          <a:xfrm>
            <a:off x="704144" y="1825625"/>
            <a:ext cx="7735712" cy="4351338"/>
          </a:xfrm>
          <a:prstGeom prst="rect">
            <a:avLst/>
          </a:prstGeom>
        </p:spPr>
      </p:pic>
      <p:pic>
        <p:nvPicPr>
          <p:cNvPr id="5" name="Picture 2">
            <a:extLst>
              <a:ext uri="{FF2B5EF4-FFF2-40B4-BE49-F238E27FC236}">
                <a16:creationId xmlns:a16="http://schemas.microsoft.com/office/drawing/2014/main" id="{A4218088-5BED-4FCF-B403-4CC59CAA2DDA}"/>
              </a:ext>
            </a:extLst>
          </p:cNvPr>
          <p:cNvPicPr>
            <a:picLocks noChangeAspect="1" noChangeArrowheads="1"/>
          </p:cNvPicPr>
          <p:nvPr/>
        </p:nvPicPr>
        <p:blipFill>
          <a:blip r:embed="rId3"/>
          <a:srcRect/>
          <a:stretch>
            <a:fillRect/>
          </a:stretch>
        </p:blipFill>
        <p:spPr bwMode="auto">
          <a:xfrm>
            <a:off x="-109538" y="836613"/>
            <a:ext cx="9364663" cy="182562"/>
          </a:xfrm>
          <a:prstGeom prst="rect">
            <a:avLst/>
          </a:prstGeom>
          <a:noFill/>
          <a:ln w="9525">
            <a:noFill/>
            <a:miter lim="800000"/>
            <a:headEnd/>
            <a:tailEnd/>
          </a:ln>
        </p:spPr>
      </p:pic>
      <p:sp>
        <p:nvSpPr>
          <p:cNvPr id="6" name="Τίτλος 2">
            <a:extLst>
              <a:ext uri="{FF2B5EF4-FFF2-40B4-BE49-F238E27FC236}">
                <a16:creationId xmlns:a16="http://schemas.microsoft.com/office/drawing/2014/main" id="{133FDE0A-8F8A-4D60-8C29-2766D6B5DB79}"/>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7" name="Υπότιτλος 2">
            <a:extLst>
              <a:ext uri="{FF2B5EF4-FFF2-40B4-BE49-F238E27FC236}">
                <a16:creationId xmlns:a16="http://schemas.microsoft.com/office/drawing/2014/main" id="{18B8AD0D-6180-4CB7-AB91-35DDF12324D4}"/>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15397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19</a:t>
            </a:fld>
            <a:endParaRPr lang="el-GR"/>
          </a:p>
        </p:txBody>
      </p:sp>
      <p:pic>
        <p:nvPicPr>
          <p:cNvPr id="10" name="Picture 2">
            <a:extLst>
              <a:ext uri="{FF2B5EF4-FFF2-40B4-BE49-F238E27FC236}">
                <a16:creationId xmlns:a16="http://schemas.microsoft.com/office/drawing/2014/main" id="{A708BF50-26E9-43D6-8C99-08A722AAA40F}"/>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1" name="Τίτλος 2">
            <a:extLst>
              <a:ext uri="{FF2B5EF4-FFF2-40B4-BE49-F238E27FC236}">
                <a16:creationId xmlns:a16="http://schemas.microsoft.com/office/drawing/2014/main" id="{2DACD41F-9AE9-4394-BEB2-5FD8DEF1F484}"/>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2" name="Υπότιτλος 2">
            <a:extLst>
              <a:ext uri="{FF2B5EF4-FFF2-40B4-BE49-F238E27FC236}">
                <a16:creationId xmlns:a16="http://schemas.microsoft.com/office/drawing/2014/main" id="{3B5D43DF-9127-4894-A618-FA9529A2D2D7}"/>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
        <p:nvSpPr>
          <p:cNvPr id="13" name="Θέση περιεχομένου 1">
            <a:extLst>
              <a:ext uri="{FF2B5EF4-FFF2-40B4-BE49-F238E27FC236}">
                <a16:creationId xmlns:a16="http://schemas.microsoft.com/office/drawing/2014/main" id="{AF7F252E-1D65-4822-A78B-3B27CD65068C}"/>
              </a:ext>
            </a:extLst>
          </p:cNvPr>
          <p:cNvSpPr>
            <a:spLocks noGrp="1"/>
          </p:cNvSpPr>
          <p:nvPr>
            <p:ph idx="1"/>
          </p:nvPr>
        </p:nvSpPr>
        <p:spPr>
          <a:xfrm>
            <a:off x="900113" y="1478957"/>
            <a:ext cx="7775575" cy="5184775"/>
          </a:xfrm>
        </p:spPr>
        <p:txBody>
          <a:bodyPr rtlCol="0">
            <a:noAutofit/>
          </a:bodyPr>
          <a:lstStyle/>
          <a:p>
            <a:pPr>
              <a:buNone/>
            </a:pPr>
            <a:r>
              <a:rPr lang="el-GR" sz="1800" i="1" spc="300" dirty="0">
                <a:solidFill>
                  <a:schemeClr val="tx1">
                    <a:lumMod val="75000"/>
                    <a:lumOff val="25000"/>
                  </a:schemeClr>
                </a:solidFill>
                <a:effectLst>
                  <a:outerShdw blurRad="38100" dist="38100" dir="2700000" algn="tl">
                    <a:srgbClr val="000000">
                      <a:alpha val="43137"/>
                    </a:srgbClr>
                  </a:outerShdw>
                </a:effectLst>
              </a:rPr>
              <a:t>Πάροχοι - Μέσο διαβίβασης </a:t>
            </a:r>
            <a:r>
              <a:rPr lang="en-US" sz="1800" i="1" spc="300" dirty="0">
                <a:solidFill>
                  <a:schemeClr val="tx1">
                    <a:lumMod val="75000"/>
                    <a:lumOff val="25000"/>
                  </a:schemeClr>
                </a:solidFill>
                <a:effectLst>
                  <a:outerShdw blurRad="38100" dist="38100" dir="2700000" algn="tl">
                    <a:srgbClr val="000000">
                      <a:alpha val="43137"/>
                    </a:srgbClr>
                  </a:outerShdw>
                </a:effectLst>
              </a:rPr>
              <a:t>MyData</a:t>
            </a:r>
            <a:r>
              <a:rPr lang="el-GR" sz="1600" i="1" spc="300" dirty="0">
                <a:solidFill>
                  <a:schemeClr val="tx1">
                    <a:lumMod val="75000"/>
                    <a:lumOff val="25000"/>
                  </a:schemeClr>
                </a:solidFill>
                <a:effectLst>
                  <a:outerShdw blurRad="38100" dist="38100" dir="2700000" algn="tl">
                    <a:srgbClr val="000000">
                      <a:alpha val="43137"/>
                    </a:srgbClr>
                  </a:outerShdw>
                </a:effectLst>
              </a:rPr>
              <a:t> </a:t>
            </a:r>
          </a:p>
          <a:p>
            <a:pPr>
              <a:buNone/>
            </a:pPr>
            <a:r>
              <a:rPr lang="el-GR" sz="1600" i="1" spc="300" dirty="0">
                <a:solidFill>
                  <a:schemeClr val="tx1">
                    <a:lumMod val="75000"/>
                    <a:lumOff val="25000"/>
                  </a:schemeClr>
                </a:solidFill>
                <a:effectLst>
                  <a:outerShdw blurRad="38100" dist="38100" dir="2700000" algn="tl">
                    <a:srgbClr val="000000">
                      <a:alpha val="43137"/>
                    </a:srgbClr>
                  </a:outerShdw>
                </a:effectLst>
              </a:rPr>
              <a:t> </a:t>
            </a:r>
          </a:p>
          <a:p>
            <a:pPr>
              <a:lnSpc>
                <a:spcPct val="150000"/>
              </a:lnSpc>
              <a:buNone/>
            </a:pPr>
            <a:r>
              <a:rPr lang="el-GR" sz="1600" dirty="0">
                <a:solidFill>
                  <a:schemeClr val="tx1">
                    <a:lumMod val="75000"/>
                    <a:lumOff val="25000"/>
                  </a:schemeClr>
                </a:solidFill>
                <a:effectLst>
                  <a:outerShdw blurRad="38100" dist="38100" dir="2700000" algn="tl">
                    <a:srgbClr val="000000">
                      <a:alpha val="43137"/>
                    </a:srgbClr>
                  </a:outerShdw>
                </a:effectLst>
              </a:rPr>
              <a:t>	</a:t>
            </a:r>
            <a:r>
              <a:rPr lang="el-GR" sz="1600" i="1" dirty="0">
                <a:solidFill>
                  <a:schemeClr val="tx1">
                    <a:lumMod val="75000"/>
                    <a:lumOff val="25000"/>
                  </a:schemeClr>
                </a:solidFill>
                <a:effectLst>
                  <a:outerShdw blurRad="38100" dist="38100" dir="2700000" algn="tl">
                    <a:srgbClr val="000000">
                      <a:alpha val="43137"/>
                    </a:srgbClr>
                  </a:outerShdw>
                </a:effectLst>
              </a:rPr>
              <a:t> 4</a:t>
            </a:r>
            <a:r>
              <a:rPr lang="el-GR" sz="1700" i="1" dirty="0">
                <a:solidFill>
                  <a:schemeClr val="tx1">
                    <a:lumMod val="75000"/>
                    <a:lumOff val="25000"/>
                  </a:schemeClr>
                </a:solidFill>
                <a:effectLst>
                  <a:outerShdw blurRad="38100" dist="38100" dir="2700000" algn="tl">
                    <a:srgbClr val="000000">
                      <a:alpha val="43137"/>
                    </a:srgbClr>
                  </a:outerShdw>
                </a:effectLst>
              </a:rPr>
              <a:t>.  Φορολογικοί Ηλεκτρονικοί Μηχανισμοί (Φ.Η.Μ.)</a:t>
            </a:r>
            <a:br>
              <a:rPr lang="el-GR" sz="1600" i="1" dirty="0">
                <a:solidFill>
                  <a:schemeClr val="tx1">
                    <a:lumMod val="75000"/>
                    <a:lumOff val="25000"/>
                  </a:schemeClr>
                </a:solidFill>
                <a:effectLst>
                  <a:outerShdw blurRad="38100" dist="38100" dir="2700000" algn="tl">
                    <a:srgbClr val="000000">
                      <a:alpha val="43137"/>
                    </a:srgbClr>
                  </a:outerShdw>
                </a:effectLst>
              </a:rPr>
            </a:br>
            <a:r>
              <a:rPr lang="el-GR" sz="1600" i="1" dirty="0">
                <a:solidFill>
                  <a:schemeClr val="tx1">
                    <a:lumMod val="75000"/>
                    <a:lumOff val="25000"/>
                  </a:schemeClr>
                </a:solidFill>
                <a:effectLst>
                  <a:outerShdw blurRad="38100" dist="38100" dir="2700000" algn="tl">
                    <a:srgbClr val="000000">
                      <a:alpha val="43137"/>
                    </a:srgbClr>
                  </a:outerShdw>
                </a:effectLst>
              </a:rPr>
              <a:t>Οι Φ.Η.Μ. είναι οι Ταμειακές Μηχανές, οι ΕΑΦΔΣΣ και οι ΑΔΗΜΕ, μέσω των οποίων εκδίδονται και σημαίνονται όλα τα φορολογικά στοιχεία λιανικής, αποκλειστικά για τις επιχειρήσεις που έχουν αυτή την υποχρέωση.</a:t>
            </a:r>
          </a:p>
          <a:p>
            <a:pPr>
              <a:lnSpc>
                <a:spcPct val="150000"/>
              </a:lnSpc>
              <a:buNone/>
            </a:pPr>
            <a:r>
              <a:rPr lang="el-GR" sz="1600" i="1" dirty="0">
                <a:solidFill>
                  <a:schemeClr val="tx1">
                    <a:lumMod val="75000"/>
                    <a:lumOff val="25000"/>
                  </a:schemeClr>
                </a:solidFill>
                <a:effectLst>
                  <a:outerShdw blurRad="38100" dist="38100" dir="2700000" algn="tl">
                    <a:srgbClr val="000000">
                      <a:alpha val="43137"/>
                    </a:srgbClr>
                  </a:outerShdw>
                </a:effectLst>
              </a:rPr>
              <a:t>	Στην συνέχεια τα ERP μπορούν να  διαβιβάσουν τους χαρακτηρισμούς συναλλαγών σε δεύτερο χρόνο και </a:t>
            </a:r>
            <a:r>
              <a:rPr lang="el-GR" sz="1600" i="1" u="sng" dirty="0">
                <a:solidFill>
                  <a:schemeClr val="tx1">
                    <a:lumMod val="75000"/>
                    <a:lumOff val="25000"/>
                  </a:schemeClr>
                </a:solidFill>
                <a:effectLst>
                  <a:outerShdw blurRad="38100" dist="38100" dir="2700000" algn="tl">
                    <a:srgbClr val="000000">
                      <a:alpha val="43137"/>
                    </a:srgbClr>
                  </a:outerShdw>
                </a:effectLst>
              </a:rPr>
              <a:t>έως την υποβολή περιοδικής Φ.Π.Α</a:t>
            </a:r>
            <a:r>
              <a:rPr lang="el-GR" sz="1600" i="1" dirty="0">
                <a:solidFill>
                  <a:schemeClr val="tx1">
                    <a:lumMod val="75000"/>
                    <a:lumOff val="25000"/>
                  </a:schemeClr>
                </a:solidFill>
                <a:effectLst>
                  <a:outerShdw blurRad="38100" dist="38100" dir="2700000" algn="tl">
                    <a:srgbClr val="000000">
                      <a:alpha val="43137"/>
                    </a:srgbClr>
                  </a:outerShdw>
                </a:effectLst>
              </a:rPr>
              <a:t>., </a:t>
            </a:r>
          </a:p>
          <a:p>
            <a:pPr>
              <a:lnSpc>
                <a:spcPct val="150000"/>
              </a:lnSpc>
              <a:buNone/>
            </a:pPr>
            <a:r>
              <a:rPr lang="el-GR" sz="1600" i="1" dirty="0">
                <a:solidFill>
                  <a:schemeClr val="tx1">
                    <a:lumMod val="75000"/>
                    <a:lumOff val="25000"/>
                  </a:schemeClr>
                </a:solidFill>
                <a:effectLst>
                  <a:outerShdw blurRad="38100" dist="38100" dir="2700000" algn="tl">
                    <a:srgbClr val="000000">
                      <a:alpha val="43137"/>
                    </a:srgbClr>
                  </a:outerShdw>
                </a:effectLst>
              </a:rPr>
              <a:t>        -- </a:t>
            </a:r>
            <a:r>
              <a:rPr lang="el-GR" sz="1600" i="1" dirty="0">
                <a:solidFill>
                  <a:srgbClr val="002060"/>
                </a:solidFill>
                <a:effectLst>
                  <a:outerShdw blurRad="38100" dist="38100" dir="2700000" algn="tl">
                    <a:srgbClr val="000000">
                      <a:alpha val="43137"/>
                    </a:srgbClr>
                  </a:outerShdw>
                </a:effectLst>
              </a:rPr>
              <a:t>σε μηνιαία βάση </a:t>
            </a:r>
            <a:r>
              <a:rPr lang="el-GR" sz="1600" i="1" dirty="0">
                <a:solidFill>
                  <a:schemeClr val="tx1">
                    <a:lumMod val="75000"/>
                    <a:lumOff val="25000"/>
                  </a:schemeClr>
                </a:solidFill>
                <a:effectLst>
                  <a:outerShdw blurRad="38100" dist="38100" dir="2700000" algn="tl">
                    <a:srgbClr val="000000">
                      <a:alpha val="43137"/>
                    </a:srgbClr>
                  </a:outerShdw>
                </a:effectLst>
              </a:rPr>
              <a:t>για τις επιχειρήσεις που τηρούν </a:t>
            </a:r>
            <a:r>
              <a:rPr lang="el-GR" sz="1600" i="1" dirty="0">
                <a:solidFill>
                  <a:srgbClr val="002060"/>
                </a:solidFill>
                <a:effectLst>
                  <a:outerShdw blurRad="38100" dist="38100" dir="2700000" algn="tl">
                    <a:srgbClr val="000000">
                      <a:alpha val="43137"/>
                    </a:srgbClr>
                  </a:outerShdw>
                </a:effectLst>
              </a:rPr>
              <a:t>διπλογραφικό </a:t>
            </a:r>
            <a:r>
              <a:rPr lang="el-GR" sz="1600" i="1" dirty="0">
                <a:solidFill>
                  <a:schemeClr val="tx1">
                    <a:lumMod val="75000"/>
                    <a:lumOff val="25000"/>
                  </a:schemeClr>
                </a:solidFill>
                <a:effectLst>
                  <a:outerShdw blurRad="38100" dist="38100" dir="2700000" algn="tl">
                    <a:srgbClr val="000000">
                      <a:alpha val="43137"/>
                    </a:srgbClr>
                  </a:outerShdw>
                </a:effectLst>
              </a:rPr>
              <a:t>σύστημα και </a:t>
            </a:r>
          </a:p>
          <a:p>
            <a:pPr>
              <a:lnSpc>
                <a:spcPct val="150000"/>
              </a:lnSpc>
              <a:buNone/>
            </a:pPr>
            <a:r>
              <a:rPr lang="el-GR" sz="1600" i="1" dirty="0">
                <a:solidFill>
                  <a:schemeClr val="tx1">
                    <a:lumMod val="75000"/>
                    <a:lumOff val="25000"/>
                  </a:schemeClr>
                </a:solidFill>
                <a:effectLst>
                  <a:outerShdw blurRad="38100" dist="38100" dir="2700000" algn="tl">
                    <a:srgbClr val="000000">
                      <a:alpha val="43137"/>
                    </a:srgbClr>
                  </a:outerShdw>
                </a:effectLst>
              </a:rPr>
              <a:t>        -- </a:t>
            </a:r>
            <a:r>
              <a:rPr lang="el-GR" sz="1600" i="1" dirty="0">
                <a:solidFill>
                  <a:srgbClr val="002060"/>
                </a:solidFill>
                <a:effectLst>
                  <a:outerShdw blurRad="38100" dist="38100" dir="2700000" algn="tl">
                    <a:srgbClr val="000000">
                      <a:alpha val="43137"/>
                    </a:srgbClr>
                  </a:outerShdw>
                </a:effectLst>
              </a:rPr>
              <a:t>σε</a:t>
            </a:r>
            <a:r>
              <a:rPr lang="el-GR" sz="1600" i="1" dirty="0">
                <a:solidFill>
                  <a:schemeClr val="tx1">
                    <a:lumMod val="75000"/>
                    <a:lumOff val="25000"/>
                  </a:schemeClr>
                </a:solidFill>
                <a:effectLst>
                  <a:outerShdw blurRad="38100" dist="38100" dir="2700000" algn="tl">
                    <a:srgbClr val="000000">
                      <a:alpha val="43137"/>
                    </a:srgbClr>
                  </a:outerShdw>
                </a:effectLst>
              </a:rPr>
              <a:t> </a:t>
            </a:r>
            <a:r>
              <a:rPr lang="el-GR" sz="1600" i="1" dirty="0">
                <a:solidFill>
                  <a:srgbClr val="002060"/>
                </a:solidFill>
                <a:effectLst>
                  <a:outerShdw blurRad="38100" dist="38100" dir="2700000" algn="tl">
                    <a:srgbClr val="000000">
                      <a:alpha val="43137"/>
                    </a:srgbClr>
                  </a:outerShdw>
                </a:effectLst>
              </a:rPr>
              <a:t>τριμηνιαία βάση </a:t>
            </a:r>
            <a:r>
              <a:rPr lang="el-GR" sz="1600" i="1" dirty="0">
                <a:solidFill>
                  <a:schemeClr val="tx1">
                    <a:lumMod val="75000"/>
                    <a:lumOff val="25000"/>
                  </a:schemeClr>
                </a:solidFill>
                <a:effectLst>
                  <a:outerShdw blurRad="38100" dist="38100" dir="2700000" algn="tl">
                    <a:srgbClr val="000000">
                      <a:alpha val="43137"/>
                    </a:srgbClr>
                  </a:outerShdw>
                </a:effectLst>
              </a:rPr>
              <a:t>για τις επιχειρήσεις που τηρούν </a:t>
            </a:r>
            <a:r>
              <a:rPr lang="el-GR" sz="1600" i="1" dirty="0">
                <a:solidFill>
                  <a:srgbClr val="002060"/>
                </a:solidFill>
                <a:effectLst>
                  <a:outerShdw blurRad="38100" dist="38100" dir="2700000" algn="tl">
                    <a:srgbClr val="000000">
                      <a:alpha val="43137"/>
                    </a:srgbClr>
                  </a:outerShdw>
                </a:effectLst>
              </a:rPr>
              <a:t>απλογραφικό</a:t>
            </a:r>
            <a:r>
              <a:rPr lang="el-GR" sz="1600" i="1" dirty="0">
                <a:solidFill>
                  <a:schemeClr val="tx1">
                    <a:lumMod val="75000"/>
                    <a:lumOff val="25000"/>
                  </a:schemeClr>
                </a:solidFill>
                <a:effectLst>
                  <a:outerShdw blurRad="38100" dist="38100" dir="2700000" algn="tl">
                    <a:srgbClr val="000000">
                      <a:alpha val="43137"/>
                    </a:srgbClr>
                  </a:outerShdw>
                </a:effectLst>
              </a:rPr>
              <a:t>. </a:t>
            </a:r>
          </a:p>
          <a:p>
            <a:pPr>
              <a:lnSpc>
                <a:spcPct val="150000"/>
              </a:lnSpc>
              <a:buNone/>
            </a:pPr>
            <a:r>
              <a:rPr lang="el-GR" sz="1600" i="1" dirty="0">
                <a:solidFill>
                  <a:schemeClr val="tx1">
                    <a:lumMod val="75000"/>
                    <a:lumOff val="25000"/>
                  </a:schemeClr>
                </a:solidFill>
                <a:effectLst>
                  <a:outerShdw blurRad="38100" dist="38100" dir="2700000" algn="tl">
                    <a:srgbClr val="000000">
                      <a:alpha val="43137"/>
                    </a:srgbClr>
                  </a:outerShdw>
                </a:effectLst>
              </a:rPr>
              <a:t>	Οι Φ.Η.Μ. δεν μπορούν να ενημερώνουν το myDATA με τιμολόγια.</a:t>
            </a:r>
            <a:endParaRPr lang="el-GR" sz="1200" i="1" dirty="0">
              <a:solidFill>
                <a:schemeClr val="tx1">
                  <a:lumMod val="75000"/>
                  <a:lumOff val="25000"/>
                </a:schemeClr>
              </a:solidFill>
              <a:effectLst>
                <a:outerShdw blurRad="38100" dist="38100" dir="2700000" algn="tl">
                  <a:srgbClr val="000000">
                    <a:alpha val="43137"/>
                  </a:srgbClr>
                </a:outerShdw>
              </a:effectLst>
            </a:endParaRPr>
          </a:p>
          <a:p>
            <a:pPr>
              <a:lnSpc>
                <a:spcPct val="150000"/>
              </a:lnSpc>
              <a:buNone/>
            </a:pPr>
            <a:r>
              <a:rPr lang="el-GR" sz="1200" i="1" dirty="0">
                <a:solidFill>
                  <a:schemeClr val="tx1">
                    <a:lumMod val="75000"/>
                    <a:lumOff val="25000"/>
                  </a:schemeClr>
                </a:solidFill>
                <a:effectLst>
                  <a:outerShdw blurRad="38100" dist="38100" dir="2700000" algn="tl">
                    <a:srgbClr val="000000">
                      <a:alpha val="43137"/>
                    </a:srgbClr>
                  </a:outerShdw>
                </a:effectLst>
              </a:rPr>
              <a:t>	</a:t>
            </a:r>
            <a:r>
              <a:rPr lang="el-GR" sz="1050" i="1" dirty="0">
                <a:solidFill>
                  <a:schemeClr val="tx1">
                    <a:lumMod val="75000"/>
                    <a:lumOff val="25000"/>
                  </a:schemeClr>
                </a:solidFill>
                <a:effectLst>
                  <a:outerShdw blurRad="38100" dist="38100" dir="2700000" algn="tl">
                    <a:srgbClr val="000000">
                      <a:alpha val="43137"/>
                    </a:srgbClr>
                  </a:outerShdw>
                </a:effectLst>
              </a:rPr>
              <a:t>Ενδέχεται να γίνει εφικτό μόνο στην περίπτωση που το λογισμικό των ΕΑΦΔΣΣ επικαιροποιηθ</a:t>
            </a:r>
            <a:r>
              <a:rPr lang="el-GR" sz="1200" i="1" dirty="0">
                <a:solidFill>
                  <a:schemeClr val="tx1">
                    <a:lumMod val="75000"/>
                    <a:lumOff val="25000"/>
                  </a:schemeClr>
                </a:solidFill>
                <a:effectLst>
                  <a:outerShdw blurRad="38100" dist="38100" dir="2700000" algn="tl">
                    <a:srgbClr val="000000">
                      <a:alpha val="43137"/>
                    </a:srgbClr>
                  </a:outerShdw>
                </a:effectLst>
              </a:rPr>
              <a:t>εί σύμφωνα με τις προδιαγραφές του myDATA </a:t>
            </a:r>
            <a:r>
              <a:rPr lang="el-GR" sz="1200" i="1" dirty="0" err="1">
                <a:solidFill>
                  <a:schemeClr val="tx1">
                    <a:lumMod val="75000"/>
                    <a:lumOff val="25000"/>
                  </a:schemeClr>
                </a:solidFill>
                <a:effectLst>
                  <a:outerShdw blurRad="38100" dist="38100" dir="2700000" algn="tl">
                    <a:srgbClr val="000000">
                      <a:alpha val="43137"/>
                    </a:srgbClr>
                  </a:outerShdw>
                </a:effectLst>
              </a:rPr>
              <a:t>Rest</a:t>
            </a:r>
            <a:r>
              <a:rPr lang="el-GR" sz="1200" i="1" dirty="0">
                <a:solidFill>
                  <a:schemeClr val="tx1">
                    <a:lumMod val="75000"/>
                    <a:lumOff val="25000"/>
                  </a:schemeClr>
                </a:solidFill>
                <a:effectLst>
                  <a:outerShdw blurRad="38100" dist="38100" dir="2700000" algn="tl">
                    <a:srgbClr val="000000">
                      <a:alpha val="43137"/>
                    </a:srgbClr>
                  </a:outerShdw>
                </a:effectLst>
              </a:rPr>
              <a:t> API ERP της ψηφιακής πλατφόρμας myDATA</a:t>
            </a:r>
            <a:r>
              <a:rPr lang="el-GR" sz="1400" i="1" dirty="0">
                <a:solidFill>
                  <a:schemeClr val="tx1">
                    <a:lumMod val="75000"/>
                    <a:lumOff val="25000"/>
                  </a:schemeClr>
                </a:solidFill>
                <a:effectLst>
                  <a:outerShdw blurRad="38100" dist="38100" dir="2700000" algn="tl">
                    <a:srgbClr val="000000">
                      <a:alpha val="43137"/>
                    </a:srgbClr>
                  </a:outerShdw>
                </a:effectLst>
              </a:rPr>
              <a:t>. </a:t>
            </a:r>
            <a:endParaRPr lang="el-GR" sz="1600" i="1" dirty="0">
              <a:solidFill>
                <a:schemeClr val="tx1">
                  <a:lumMod val="75000"/>
                  <a:lumOff val="25000"/>
                </a:schemeClr>
              </a:solidFill>
              <a:effectLst>
                <a:outerShdw blurRad="38100" dist="38100" dir="2700000" algn="tl">
                  <a:srgbClr val="000000">
                    <a:alpha val="43137"/>
                  </a:srgbClr>
                </a:outerShdw>
              </a:effectLst>
            </a:endParaRPr>
          </a:p>
        </p:txBody>
      </p:sp>
      <p:sp>
        <p:nvSpPr>
          <p:cNvPr id="14" name="Ελεύθερη σχεδίαση: Σχήμα 13">
            <a:extLst>
              <a:ext uri="{FF2B5EF4-FFF2-40B4-BE49-F238E27FC236}">
                <a16:creationId xmlns:a16="http://schemas.microsoft.com/office/drawing/2014/main" id="{EE7D65A3-C8CE-42C4-83DC-4E823412E3DD}"/>
              </a:ext>
            </a:extLst>
          </p:cNvPr>
          <p:cNvSpPr/>
          <p:nvPr/>
        </p:nvSpPr>
        <p:spPr>
          <a:xfrm>
            <a:off x="755576" y="2126483"/>
            <a:ext cx="435600" cy="464400"/>
          </a:xfrm>
          <a:custGeom>
            <a:avLst/>
            <a:gdLst>
              <a:gd name="connsiteX0" fmla="*/ 0 w 1144322"/>
              <a:gd name="connsiteY0" fmla="*/ 497780 h 995560"/>
              <a:gd name="connsiteX1" fmla="*/ 248890 w 1144322"/>
              <a:gd name="connsiteY1" fmla="*/ 0 h 995560"/>
              <a:gd name="connsiteX2" fmla="*/ 895432 w 1144322"/>
              <a:gd name="connsiteY2" fmla="*/ 0 h 995560"/>
              <a:gd name="connsiteX3" fmla="*/ 1144322 w 1144322"/>
              <a:gd name="connsiteY3" fmla="*/ 497780 h 995560"/>
              <a:gd name="connsiteX4" fmla="*/ 895432 w 1144322"/>
              <a:gd name="connsiteY4" fmla="*/ 995560 h 995560"/>
              <a:gd name="connsiteX5" fmla="*/ 248890 w 1144322"/>
              <a:gd name="connsiteY5" fmla="*/ 995560 h 995560"/>
              <a:gd name="connsiteX6" fmla="*/ 0 w 1144322"/>
              <a:gd name="connsiteY6" fmla="*/ 497780 h 9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322" h="995560">
                <a:moveTo>
                  <a:pt x="572161" y="0"/>
                </a:moveTo>
                <a:lnTo>
                  <a:pt x="1144322" y="216534"/>
                </a:lnTo>
                <a:lnTo>
                  <a:pt x="1144322" y="779026"/>
                </a:lnTo>
                <a:lnTo>
                  <a:pt x="572161" y="995560"/>
                </a:lnTo>
                <a:lnTo>
                  <a:pt x="0" y="779026"/>
                </a:lnTo>
                <a:lnTo>
                  <a:pt x="0" y="216534"/>
                </a:lnTo>
                <a:lnTo>
                  <a:pt x="572161" y="0"/>
                </a:lnTo>
                <a:close/>
              </a:path>
            </a:pathLst>
          </a:custGeom>
          <a:solidFill>
            <a:srgbClr val="0033C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191" tIns="197375" rIns="174191" bIns="197373" numCol="1" spcCol="1270" anchor="ctr" anchorCtr="0">
            <a:noAutofit/>
          </a:bodyPr>
          <a:lstStyle/>
          <a:p>
            <a:pPr marL="0" lvl="0" indent="0" algn="ctr" defTabSz="222250">
              <a:lnSpc>
                <a:spcPct val="90000"/>
              </a:lnSpc>
              <a:spcBef>
                <a:spcPct val="0"/>
              </a:spcBef>
              <a:spcAft>
                <a:spcPct val="35000"/>
              </a:spcAft>
              <a:buNone/>
            </a:pPr>
            <a:endParaRPr lang="el-GR" kern="1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8D3376-D789-4213-BA78-51BAA98408BD}"/>
              </a:ext>
            </a:extLst>
          </p:cNvPr>
          <p:cNvSpPr>
            <a:spLocks noGrp="1"/>
          </p:cNvSpPr>
          <p:nvPr>
            <p:ph idx="1"/>
          </p:nvPr>
        </p:nvSpPr>
        <p:spPr>
          <a:xfrm>
            <a:off x="628650" y="1431342"/>
            <a:ext cx="7886700" cy="4351338"/>
          </a:xfrm>
        </p:spPr>
        <p:txBody>
          <a:bodyPr>
            <a:noAutofit/>
          </a:bodyPr>
          <a:lstStyle/>
          <a:p>
            <a:pPr marL="0" indent="0">
              <a:buNone/>
            </a:pPr>
            <a:r>
              <a:rPr lang="el-GR" sz="1800" i="1" spc="100" dirty="0">
                <a:solidFill>
                  <a:schemeClr val="tx1">
                    <a:lumMod val="65000"/>
                    <a:lumOff val="35000"/>
                  </a:schemeClr>
                </a:solidFill>
                <a:effectLst>
                  <a:outerShdw blurRad="38100" dist="38100" dir="2700000" algn="tl">
                    <a:srgbClr val="000000">
                      <a:alpha val="43137"/>
                    </a:srgbClr>
                  </a:outerShdw>
                </a:effectLst>
              </a:rPr>
              <a:t>ΑΠΥ ΔΙΚΗΓΟΡΩΝ</a:t>
            </a:r>
          </a:p>
          <a:p>
            <a:r>
              <a:rPr lang="el-GR" sz="1800" dirty="0">
                <a:solidFill>
                  <a:schemeClr val="tx1">
                    <a:lumMod val="65000"/>
                    <a:lumOff val="35000"/>
                  </a:schemeClr>
                </a:solidFill>
                <a:effectLst>
                  <a:outerShdw blurRad="38100" dist="38100" dir="2700000" algn="tl">
                    <a:srgbClr val="000000">
                      <a:alpha val="43137"/>
                    </a:srgbClr>
                  </a:outerShdw>
                </a:effectLst>
              </a:rPr>
              <a:t>Το παραστατικό αυτό χρησιμοποιείται στην παροχή υπηρεσιών σε ιδιώτες.</a:t>
            </a:r>
            <a:br>
              <a:rPr lang="el-GR" sz="1800" dirty="0">
                <a:solidFill>
                  <a:schemeClr val="tx1">
                    <a:lumMod val="65000"/>
                    <a:lumOff val="35000"/>
                  </a:schemeClr>
                </a:solidFill>
                <a:effectLst>
                  <a:outerShdw blurRad="38100" dist="38100" dir="2700000" algn="tl">
                    <a:srgbClr val="000000">
                      <a:alpha val="43137"/>
                    </a:srgbClr>
                  </a:outerShdw>
                </a:effectLst>
              </a:rPr>
            </a:br>
            <a:r>
              <a:rPr lang="el-GR" sz="1800" dirty="0">
                <a:solidFill>
                  <a:schemeClr val="tx1">
                    <a:lumMod val="65000"/>
                    <a:lumOff val="35000"/>
                  </a:schemeClr>
                </a:solidFill>
                <a:effectLst>
                  <a:outerShdw blurRad="38100" dist="38100" dir="2700000" algn="tl">
                    <a:srgbClr val="000000">
                      <a:alpha val="43137"/>
                    </a:srgbClr>
                  </a:outerShdw>
                </a:effectLst>
              </a:rPr>
              <a:t>Η ΠΟΛ.1002/31-12-14 σε πίνακες - Κατηγορίες οντοτήτων που απαλλάσσονται από τη χρησιμοποίηση φορολογικών ηλεκτρονικών μηχανισμών </a:t>
            </a:r>
          </a:p>
          <a:p>
            <a:pPr marL="0" indent="0">
              <a:buNone/>
            </a:pPr>
            <a:r>
              <a:rPr lang="el-GR" sz="1800" dirty="0">
                <a:solidFill>
                  <a:schemeClr val="tx1">
                    <a:lumMod val="65000"/>
                    <a:lumOff val="35000"/>
                  </a:schemeClr>
                </a:solidFill>
                <a:effectLst>
                  <a:outerShdw blurRad="38100" dist="38100" dir="2700000" algn="tl">
                    <a:srgbClr val="000000">
                      <a:alpha val="43137"/>
                    </a:srgbClr>
                  </a:outerShdw>
                </a:effectLst>
              </a:rPr>
              <a:t>Αναφέρει ότι αναγράφεται:</a:t>
            </a:r>
            <a:br>
              <a:rPr lang="el-GR" sz="1800" dirty="0">
                <a:solidFill>
                  <a:schemeClr val="tx1">
                    <a:lumMod val="65000"/>
                    <a:lumOff val="35000"/>
                  </a:schemeClr>
                </a:solidFill>
                <a:effectLst>
                  <a:outerShdw blurRad="38100" dist="38100" dir="2700000" algn="tl">
                    <a:srgbClr val="000000">
                      <a:alpha val="43137"/>
                    </a:srgbClr>
                  </a:outerShdw>
                </a:effectLst>
              </a:rPr>
            </a:br>
            <a:r>
              <a:rPr lang="el-GR" sz="1800" dirty="0">
                <a:solidFill>
                  <a:schemeClr val="tx1">
                    <a:lumMod val="65000"/>
                    <a:lumOff val="35000"/>
                  </a:schemeClr>
                </a:solidFill>
                <a:effectLst>
                  <a:outerShdw blurRad="38100" dist="38100" dir="2700000" algn="tl">
                    <a:srgbClr val="000000">
                      <a:alpha val="43137"/>
                    </a:srgbClr>
                  </a:outerShdw>
                </a:effectLst>
              </a:rPr>
              <a:t> το ονοματεπώνυμο και η διεύθυνση του πελάτη.</a:t>
            </a:r>
          </a:p>
          <a:p>
            <a:pPr marL="0" indent="0">
              <a:buNone/>
            </a:pPr>
            <a:r>
              <a:rPr lang="el-GR" sz="1800" dirty="0">
                <a:solidFill>
                  <a:schemeClr val="tx1">
                    <a:lumMod val="65000"/>
                    <a:lumOff val="35000"/>
                  </a:schemeClr>
                </a:solidFill>
                <a:effectLst>
                  <a:outerShdw blurRad="38100" dist="38100" dir="2700000" algn="tl">
                    <a:srgbClr val="000000">
                      <a:alpha val="43137"/>
                    </a:srgbClr>
                  </a:outerShdw>
                </a:effectLst>
              </a:rPr>
              <a:t>Χρόνος έκδοσης - `</a:t>
            </a:r>
            <a:r>
              <a:rPr lang="el-GR" sz="1800" dirty="0" err="1">
                <a:solidFill>
                  <a:schemeClr val="tx1">
                    <a:lumMod val="65000"/>
                    <a:lumOff val="35000"/>
                  </a:schemeClr>
                </a:solidFill>
                <a:effectLst>
                  <a:outerShdw blurRad="38100" dist="38100" dir="2700000" algn="tl">
                    <a:srgbClr val="000000">
                      <a:alpha val="43137"/>
                    </a:srgbClr>
                  </a:outerShdw>
                </a:effectLst>
              </a:rPr>
              <a:t>Αρθρο</a:t>
            </a:r>
            <a:r>
              <a:rPr lang="el-GR" sz="1800" dirty="0">
                <a:solidFill>
                  <a:schemeClr val="tx1">
                    <a:lumMod val="65000"/>
                    <a:lumOff val="35000"/>
                  </a:schemeClr>
                </a:solidFill>
                <a:effectLst>
                  <a:outerShdw blurRad="38100" dist="38100" dir="2700000" algn="tl">
                    <a:srgbClr val="000000">
                      <a:alpha val="43137"/>
                    </a:srgbClr>
                  </a:outerShdw>
                </a:effectLst>
              </a:rPr>
              <a:t> 13 του Ν.4308/2014</a:t>
            </a:r>
            <a:br>
              <a:rPr lang="el-GR" sz="1800" dirty="0">
                <a:solidFill>
                  <a:schemeClr val="tx1">
                    <a:lumMod val="65000"/>
                    <a:lumOff val="35000"/>
                  </a:schemeClr>
                </a:solidFill>
                <a:effectLst>
                  <a:outerShdw blurRad="38100" dist="38100" dir="2700000" algn="tl">
                    <a:srgbClr val="000000">
                      <a:alpha val="43137"/>
                    </a:srgbClr>
                  </a:outerShdw>
                </a:effectLst>
              </a:rPr>
            </a:br>
            <a:r>
              <a:rPr lang="el-GR" sz="1800" dirty="0">
                <a:solidFill>
                  <a:schemeClr val="tx1">
                    <a:lumMod val="65000"/>
                    <a:lumOff val="35000"/>
                  </a:schemeClr>
                </a:solidFill>
                <a:effectLst>
                  <a:outerShdw blurRad="38100" dist="38100" dir="2700000" algn="tl">
                    <a:srgbClr val="000000">
                      <a:alpha val="43137"/>
                    </a:srgbClr>
                  </a:outerShdw>
                </a:effectLst>
              </a:rPr>
              <a:t>α) Σε περίπτωση παροχής υπηρεσιών - ολοκλήρωση της παροχής.</a:t>
            </a:r>
            <a:br>
              <a:rPr lang="el-GR" sz="1800" dirty="0">
                <a:solidFill>
                  <a:schemeClr val="tx1">
                    <a:lumMod val="65000"/>
                    <a:lumOff val="35000"/>
                  </a:schemeClr>
                </a:solidFill>
                <a:effectLst>
                  <a:outerShdw blurRad="38100" dist="38100" dir="2700000" algn="tl">
                    <a:srgbClr val="000000">
                      <a:alpha val="43137"/>
                    </a:srgbClr>
                  </a:outerShdw>
                </a:effectLst>
              </a:rPr>
            </a:br>
            <a:r>
              <a:rPr lang="el-GR" sz="1800" dirty="0">
                <a:solidFill>
                  <a:schemeClr val="tx1">
                    <a:lumMod val="65000"/>
                    <a:lumOff val="35000"/>
                  </a:schemeClr>
                </a:solidFill>
                <a:effectLst>
                  <a:outerShdw blurRad="38100" dist="38100" dir="2700000" algn="tl">
                    <a:srgbClr val="000000">
                      <a:alpha val="43137"/>
                    </a:srgbClr>
                  </a:outerShdw>
                </a:effectLst>
              </a:rPr>
              <a:t>β) Σε περίπτωση συνεχιζόμενης παροχής, υπηρεσίας εκδίδεται όταν μέρος της αμοιβής καθίσταται απαιτητό για το μέρος της υπηρεσίας που έχει ολοκληρωθεί και σε κάθε περίπτωση με την ολοκλήρωση της υπηρεσίας.</a:t>
            </a:r>
          </a:p>
          <a:p>
            <a:pPr marL="0" indent="0">
              <a:buNone/>
            </a:pPr>
            <a:r>
              <a:rPr lang="el-GR" sz="1800" dirty="0">
                <a:solidFill>
                  <a:schemeClr val="tx1">
                    <a:lumMod val="65000"/>
                    <a:lumOff val="35000"/>
                  </a:schemeClr>
                </a:solidFill>
                <a:effectLst>
                  <a:outerShdw blurRad="38100" dist="38100" dir="2700000" algn="tl">
                    <a:srgbClr val="000000">
                      <a:alpha val="43137"/>
                    </a:srgbClr>
                  </a:outerShdw>
                </a:effectLst>
              </a:rPr>
              <a:t>ΠΟΛ. 1223/2015 χρόνος κτήσης του εισοδήματος</a:t>
            </a:r>
          </a:p>
          <a:p>
            <a:pPr marL="0" indent="0">
              <a:buNone/>
            </a:pPr>
            <a:r>
              <a:rPr lang="el-GR" sz="1800" dirty="0">
                <a:solidFill>
                  <a:schemeClr val="tx1">
                    <a:lumMod val="65000"/>
                    <a:lumOff val="35000"/>
                  </a:schemeClr>
                </a:solidFill>
                <a:effectLst>
                  <a:outerShdw blurRad="38100" dist="38100" dir="2700000" algn="tl">
                    <a:srgbClr val="000000">
                      <a:alpha val="43137"/>
                    </a:srgbClr>
                  </a:outerShdw>
                </a:effectLst>
              </a:rPr>
              <a:t>Με βάση την αιτιολογική έκθεση του </a:t>
            </a:r>
            <a:r>
              <a:rPr lang="el-GR" sz="1800" dirty="0">
                <a:solidFill>
                  <a:schemeClr val="tx1">
                    <a:lumMod val="65000"/>
                    <a:lumOff val="35000"/>
                  </a:schemeClr>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άρθρου 8</a:t>
            </a:r>
            <a:r>
              <a:rPr lang="el-GR" sz="1800" dirty="0">
                <a:solidFill>
                  <a:schemeClr val="tx1">
                    <a:lumMod val="65000"/>
                    <a:lumOff val="35000"/>
                  </a:schemeClr>
                </a:solidFill>
                <a:effectLst>
                  <a:outerShdw blurRad="38100" dist="38100" dir="2700000" algn="tl">
                    <a:srgbClr val="000000">
                      <a:alpha val="43137"/>
                    </a:srgbClr>
                  </a:outerShdw>
                </a:effectLst>
              </a:rPr>
              <a:t> του ν.</a:t>
            </a:r>
            <a:r>
              <a:rPr lang="el-GR" sz="1800" dirty="0">
                <a:solidFill>
                  <a:schemeClr val="tx1">
                    <a:lumMod val="65000"/>
                    <a:lumOff val="35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4172/2013</a:t>
            </a:r>
            <a:r>
              <a:rPr lang="el-GR" sz="1800" dirty="0">
                <a:solidFill>
                  <a:schemeClr val="tx1">
                    <a:lumMod val="65000"/>
                    <a:lumOff val="35000"/>
                  </a:schemeClr>
                </a:solidFill>
                <a:effectLst>
                  <a:outerShdw blurRad="38100" dist="38100" dir="2700000" algn="tl">
                    <a:srgbClr val="000000">
                      <a:alpha val="43137"/>
                    </a:srgbClr>
                  </a:outerShdw>
                </a:effectLst>
              </a:rPr>
              <a:t>, με τις πιο πάνω διατάξεις τίθεται ως γενικός κανόνας για το χρόνο κτήσης του εισοδήματος το σύστημα της δεδουλευμένης βάσης, ήτοι ο χρόνος που ο δικαιούχος απέκτησε το δικαίωμα είσπραξης </a:t>
            </a:r>
          </a:p>
          <a:p>
            <a:pPr marL="0" indent="0">
              <a:buNone/>
            </a:pPr>
            <a:endParaRPr lang="el-GR" sz="1800" dirty="0">
              <a:solidFill>
                <a:schemeClr val="tx1">
                  <a:lumMod val="65000"/>
                  <a:lumOff val="35000"/>
                </a:schemeClr>
              </a:solidFill>
              <a:effectLst>
                <a:outerShdw blurRad="38100" dist="38100" dir="2700000" algn="tl">
                  <a:srgbClr val="000000">
                    <a:alpha val="43137"/>
                  </a:srgbClr>
                </a:outerShdw>
              </a:effectLst>
            </a:endParaRPr>
          </a:p>
          <a:p>
            <a:pPr marL="0" indent="0">
              <a:buNone/>
            </a:pPr>
            <a:br>
              <a:rPr lang="el-GR" sz="1800" dirty="0">
                <a:solidFill>
                  <a:schemeClr val="tx1">
                    <a:lumMod val="65000"/>
                    <a:lumOff val="35000"/>
                  </a:schemeClr>
                </a:solidFill>
                <a:effectLst>
                  <a:outerShdw blurRad="38100" dist="38100" dir="2700000" algn="tl">
                    <a:srgbClr val="000000">
                      <a:alpha val="43137"/>
                    </a:srgbClr>
                  </a:outerShdw>
                </a:effectLst>
              </a:rPr>
            </a:br>
            <a:endParaRPr lang="el-GR" sz="1800" dirty="0">
              <a:solidFill>
                <a:schemeClr val="tx1">
                  <a:lumMod val="65000"/>
                  <a:lumOff val="35000"/>
                </a:schemeClr>
              </a:solidFill>
              <a:effectLst>
                <a:outerShdw blurRad="38100" dist="38100" dir="2700000" algn="tl">
                  <a:srgbClr val="000000">
                    <a:alpha val="43137"/>
                  </a:srgbClr>
                </a:outerShdw>
              </a:effectLst>
            </a:endParaRPr>
          </a:p>
        </p:txBody>
      </p:sp>
      <p:pic>
        <p:nvPicPr>
          <p:cNvPr id="4" name="Picture 2">
            <a:extLst>
              <a:ext uri="{FF2B5EF4-FFF2-40B4-BE49-F238E27FC236}">
                <a16:creationId xmlns:a16="http://schemas.microsoft.com/office/drawing/2014/main" id="{4F79168D-F4F5-4044-A051-AFA196B9F51C}"/>
              </a:ext>
            </a:extLst>
          </p:cNvPr>
          <p:cNvPicPr>
            <a:picLocks noChangeAspect="1" noChangeArrowheads="1"/>
          </p:cNvPicPr>
          <p:nvPr/>
        </p:nvPicPr>
        <p:blipFill>
          <a:blip r:embed="rId4"/>
          <a:srcRect/>
          <a:stretch>
            <a:fillRect/>
          </a:stretch>
        </p:blipFill>
        <p:spPr bwMode="auto">
          <a:xfrm>
            <a:off x="-109538" y="836613"/>
            <a:ext cx="9364663" cy="182562"/>
          </a:xfrm>
          <a:prstGeom prst="rect">
            <a:avLst/>
          </a:prstGeom>
          <a:noFill/>
          <a:ln w="9525">
            <a:noFill/>
            <a:miter lim="800000"/>
            <a:headEnd/>
            <a:tailEnd/>
          </a:ln>
        </p:spPr>
      </p:pic>
      <p:sp>
        <p:nvSpPr>
          <p:cNvPr id="5" name="Τίτλος 2">
            <a:extLst>
              <a:ext uri="{FF2B5EF4-FFF2-40B4-BE49-F238E27FC236}">
                <a16:creationId xmlns:a16="http://schemas.microsoft.com/office/drawing/2014/main" id="{F3F71733-3B06-436D-9543-7611CDF2B5BC}"/>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6" name="Υπότιτλος 2">
            <a:extLst>
              <a:ext uri="{FF2B5EF4-FFF2-40B4-BE49-F238E27FC236}">
                <a16:creationId xmlns:a16="http://schemas.microsoft.com/office/drawing/2014/main" id="{78D731FA-EF0B-4BE9-9B9F-66074D8EDADD}"/>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832720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1EEE3FD-5C1F-42B1-A1CC-E58DF2F9CE87}"/>
              </a:ext>
            </a:extLst>
          </p:cNvPr>
          <p:cNvSpPr>
            <a:spLocks noGrp="1"/>
          </p:cNvSpPr>
          <p:nvPr>
            <p:ph type="sldNum" sz="quarter" idx="12"/>
          </p:nvPr>
        </p:nvSpPr>
        <p:spPr/>
        <p:txBody>
          <a:bodyPr/>
          <a:lstStyle/>
          <a:p>
            <a:pPr>
              <a:defRPr/>
            </a:pPr>
            <a:fld id="{5CC3992F-5388-4F2B-AE26-472BB5BEEA98}" type="slidenum">
              <a:rPr lang="el-GR" smtClean="0"/>
              <a:pPr>
                <a:defRPr/>
              </a:pPr>
              <a:t>20</a:t>
            </a:fld>
            <a:endParaRPr lang="el-GR"/>
          </a:p>
        </p:txBody>
      </p:sp>
      <p:pic>
        <p:nvPicPr>
          <p:cNvPr id="10" name="Picture 2">
            <a:extLst>
              <a:ext uri="{FF2B5EF4-FFF2-40B4-BE49-F238E27FC236}">
                <a16:creationId xmlns:a16="http://schemas.microsoft.com/office/drawing/2014/main" id="{C2BEA36D-7531-4542-B71E-A7C6FB6FF6C9}"/>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1" name="Τίτλος 2">
            <a:extLst>
              <a:ext uri="{FF2B5EF4-FFF2-40B4-BE49-F238E27FC236}">
                <a16:creationId xmlns:a16="http://schemas.microsoft.com/office/drawing/2014/main" id="{644FA1C8-C3A8-46C0-ADFB-AD417C08044A}"/>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2" name="Υπότιτλος 2">
            <a:extLst>
              <a:ext uri="{FF2B5EF4-FFF2-40B4-BE49-F238E27FC236}">
                <a16:creationId xmlns:a16="http://schemas.microsoft.com/office/drawing/2014/main" id="{32AC679B-E555-41AD-A651-5826B8EF8AFF}"/>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
        <p:nvSpPr>
          <p:cNvPr id="13" name="Θέση περιεχομένου 1">
            <a:extLst>
              <a:ext uri="{FF2B5EF4-FFF2-40B4-BE49-F238E27FC236}">
                <a16:creationId xmlns:a16="http://schemas.microsoft.com/office/drawing/2014/main" id="{F0D9BD8F-8C4B-4F03-98A9-626D977A7659}"/>
              </a:ext>
            </a:extLst>
          </p:cNvPr>
          <p:cNvSpPr>
            <a:spLocks noGrp="1"/>
          </p:cNvSpPr>
          <p:nvPr>
            <p:ph idx="1"/>
          </p:nvPr>
        </p:nvSpPr>
        <p:spPr>
          <a:xfrm>
            <a:off x="900113" y="1557338"/>
            <a:ext cx="7775575" cy="5184775"/>
          </a:xfrm>
        </p:spPr>
        <p:txBody>
          <a:bodyPr rtlCol="0">
            <a:noAutofit/>
          </a:bodyPr>
          <a:lstStyle/>
          <a:p>
            <a:pPr>
              <a:buNone/>
            </a:pPr>
            <a:r>
              <a:rPr lang="el-GR" sz="1800" i="1" spc="300" dirty="0">
                <a:solidFill>
                  <a:schemeClr val="tx1">
                    <a:lumMod val="75000"/>
                    <a:lumOff val="25000"/>
                  </a:schemeClr>
                </a:solidFill>
                <a:effectLst>
                  <a:outerShdw blurRad="38100" dist="38100" dir="2700000" algn="tl">
                    <a:srgbClr val="000000">
                      <a:alpha val="43137"/>
                    </a:srgbClr>
                  </a:outerShdw>
                </a:effectLst>
              </a:rPr>
              <a:t>Πάροχοι - Μέσο διαβίβασης </a:t>
            </a:r>
            <a:r>
              <a:rPr lang="en-US" sz="1800" i="1" spc="300" dirty="0">
                <a:solidFill>
                  <a:schemeClr val="tx1">
                    <a:lumMod val="75000"/>
                    <a:lumOff val="25000"/>
                  </a:schemeClr>
                </a:solidFill>
                <a:effectLst>
                  <a:outerShdw blurRad="38100" dist="38100" dir="2700000" algn="tl">
                    <a:srgbClr val="000000">
                      <a:alpha val="43137"/>
                    </a:srgbClr>
                  </a:outerShdw>
                </a:effectLst>
              </a:rPr>
              <a:t>MyData</a:t>
            </a:r>
            <a:r>
              <a:rPr lang="el-GR" sz="1600" i="1" spc="300" dirty="0">
                <a:solidFill>
                  <a:schemeClr val="tx1">
                    <a:lumMod val="75000"/>
                    <a:lumOff val="25000"/>
                  </a:schemeClr>
                </a:solidFill>
                <a:effectLst>
                  <a:outerShdw blurRad="38100" dist="38100" dir="2700000" algn="tl">
                    <a:srgbClr val="000000">
                      <a:alpha val="43137"/>
                    </a:srgbClr>
                  </a:outerShdw>
                </a:effectLst>
              </a:rPr>
              <a:t> </a:t>
            </a:r>
          </a:p>
          <a:p>
            <a:pPr>
              <a:buNone/>
            </a:pPr>
            <a:endParaRPr lang="el-GR" sz="1600" dirty="0">
              <a:solidFill>
                <a:schemeClr val="tx1">
                  <a:lumMod val="75000"/>
                  <a:lumOff val="25000"/>
                </a:schemeClr>
              </a:solidFill>
              <a:effectLst>
                <a:outerShdw blurRad="38100" dist="38100" dir="2700000" algn="tl">
                  <a:srgbClr val="000000">
                    <a:alpha val="43137"/>
                  </a:srgbClr>
                </a:outerShdw>
              </a:effectLst>
            </a:endParaRPr>
          </a:p>
          <a:p>
            <a:pPr>
              <a:lnSpc>
                <a:spcPct val="150000"/>
              </a:lnSpc>
              <a:buNone/>
            </a:pPr>
            <a:r>
              <a:rPr lang="el-GR" sz="1600" dirty="0">
                <a:solidFill>
                  <a:schemeClr val="tx1">
                    <a:lumMod val="75000"/>
                    <a:lumOff val="25000"/>
                  </a:schemeClr>
                </a:solidFill>
                <a:effectLst>
                  <a:outerShdw blurRad="38100" dist="38100" dir="2700000" algn="tl">
                    <a:srgbClr val="000000">
                      <a:alpha val="43137"/>
                    </a:srgbClr>
                  </a:outerShdw>
                </a:effectLst>
              </a:rPr>
              <a:t>	</a:t>
            </a:r>
            <a:r>
              <a:rPr lang="el-GR" sz="1600" i="1" dirty="0">
                <a:solidFill>
                  <a:schemeClr val="tx1">
                    <a:lumMod val="75000"/>
                    <a:lumOff val="25000"/>
                  </a:schemeClr>
                </a:solidFill>
                <a:effectLst>
                  <a:outerShdw blurRad="38100" dist="38100" dir="2700000" algn="tl">
                    <a:srgbClr val="000000">
                      <a:alpha val="43137"/>
                    </a:srgbClr>
                  </a:outerShdw>
                </a:effectLst>
              </a:rPr>
              <a:t> 5. </a:t>
            </a:r>
            <a:r>
              <a:rPr lang="el-GR" sz="1700" i="1" dirty="0">
                <a:solidFill>
                  <a:schemeClr val="tx1">
                    <a:lumMod val="75000"/>
                    <a:lumOff val="25000"/>
                  </a:schemeClr>
                </a:solidFill>
                <a:effectLst>
                  <a:outerShdw blurRad="38100" dist="38100" dir="2700000" algn="tl">
                    <a:srgbClr val="000000">
                      <a:alpha val="43137"/>
                    </a:srgbClr>
                  </a:outerShdw>
                </a:effectLst>
              </a:rPr>
              <a:t>Πλατφόρμα έκδοσης και διαβίβασης των τιμολογίων στην πλατφόρμα myDATA </a:t>
            </a:r>
            <a:endParaRPr lang="el-GR" sz="1600" i="1" dirty="0">
              <a:solidFill>
                <a:schemeClr val="tx1">
                  <a:lumMod val="75000"/>
                  <a:lumOff val="25000"/>
                </a:schemeClr>
              </a:solidFill>
              <a:effectLst>
                <a:outerShdw blurRad="38100" dist="38100" dir="2700000" algn="tl">
                  <a:srgbClr val="000000">
                    <a:alpha val="43137"/>
                  </a:srgbClr>
                </a:outerShdw>
              </a:effectLst>
            </a:endParaRPr>
          </a:p>
          <a:p>
            <a:pPr>
              <a:lnSpc>
                <a:spcPct val="150000"/>
              </a:lnSpc>
              <a:buNone/>
            </a:pPr>
            <a:r>
              <a:rPr lang="el-GR" sz="1600" i="1" dirty="0">
                <a:solidFill>
                  <a:schemeClr val="tx1">
                    <a:lumMod val="75000"/>
                    <a:lumOff val="25000"/>
                  </a:schemeClr>
                </a:solidFill>
                <a:effectLst>
                  <a:outerShdw blurRad="38100" dist="38100" dir="2700000" algn="tl">
                    <a:srgbClr val="000000">
                      <a:alpha val="43137"/>
                    </a:srgbClr>
                  </a:outerShdw>
                </a:effectLst>
              </a:rPr>
              <a:t>       Με την εφαρμογή αυτή μπορεί οποιαδήποτε επιχείρηση να εκδώσει τα παραστατικά της και παράλληλα (αυτόματα) να διαβιβαστούν οι απαραίτητες πληροφορίες στην πλατφόρμα </a:t>
            </a:r>
            <a:r>
              <a:rPr lang="el-GR" sz="1600" i="1" dirty="0" err="1">
                <a:solidFill>
                  <a:schemeClr val="tx1">
                    <a:lumMod val="75000"/>
                    <a:lumOff val="25000"/>
                  </a:schemeClr>
                </a:solidFill>
                <a:effectLst>
                  <a:outerShdw blurRad="38100" dist="38100" dir="2700000" algn="tl">
                    <a:srgbClr val="000000">
                      <a:alpha val="43137"/>
                    </a:srgbClr>
                  </a:outerShdw>
                </a:effectLst>
              </a:rPr>
              <a:t>myData</a:t>
            </a:r>
            <a:r>
              <a:rPr lang="el-GR" sz="1600" i="1" dirty="0">
                <a:solidFill>
                  <a:schemeClr val="tx1">
                    <a:lumMod val="75000"/>
                    <a:lumOff val="25000"/>
                  </a:schemeClr>
                </a:solidFill>
                <a:effectLst>
                  <a:outerShdw blurRad="38100" dist="38100" dir="2700000" algn="tl">
                    <a:srgbClr val="000000">
                      <a:alpha val="43137"/>
                    </a:srgbClr>
                  </a:outerShdw>
                </a:effectLst>
              </a:rPr>
              <a:t>, χωρίς να χρειάζεται κάποια άλλη παρέμβαση ή αποστολή σύνοψης από άλλο κανάλι διαβίβασης. </a:t>
            </a:r>
            <a:r>
              <a:rPr lang="el-GR" sz="1200" b="1" dirty="0"/>
              <a:t>Εγγραφή </a:t>
            </a:r>
            <a:r>
              <a:rPr lang="en-US" sz="1200" b="1" dirty="0"/>
              <a:t>e</a:t>
            </a:r>
            <a:r>
              <a:rPr lang="el-GR" sz="1200" b="1" dirty="0"/>
              <a:t> – τιμολόγιο </a:t>
            </a:r>
            <a:r>
              <a:rPr lang="el-GR" sz="1200" dirty="0"/>
              <a:t>Από το </a:t>
            </a:r>
            <a:r>
              <a:rPr lang="en-US" sz="1200" dirty="0"/>
              <a:t>my</a:t>
            </a:r>
            <a:r>
              <a:rPr lang="el-GR" sz="1200" dirty="0"/>
              <a:t>-</a:t>
            </a:r>
            <a:r>
              <a:rPr lang="en-US" sz="1200" dirty="0"/>
              <a:t>data</a:t>
            </a:r>
            <a:r>
              <a:rPr lang="el-GR" sz="1200" dirty="0"/>
              <a:t> της ΑΑΔΕ εκδίδουμε </a:t>
            </a:r>
            <a:r>
              <a:rPr lang="el-GR" sz="1200" b="1" dirty="0"/>
              <a:t>κωδικό </a:t>
            </a:r>
            <a:r>
              <a:rPr lang="en-US" sz="1200" b="1" dirty="0"/>
              <a:t>REST API</a:t>
            </a:r>
            <a:r>
              <a:rPr lang="el-GR" sz="1200" b="1" dirty="0"/>
              <a:t> στην επιλογή </a:t>
            </a:r>
            <a:r>
              <a:rPr lang="en-US" sz="1200" b="1" dirty="0"/>
              <a:t>timologio</a:t>
            </a:r>
            <a:r>
              <a:rPr lang="el-GR" sz="1200" dirty="0"/>
              <a:t> , όπου μαζί με το </a:t>
            </a:r>
            <a:r>
              <a:rPr lang="en-US" sz="1200" dirty="0"/>
              <a:t>username </a:t>
            </a:r>
            <a:r>
              <a:rPr lang="el-GR" sz="1200" dirty="0"/>
              <a:t>κάνουμε εισαγωγή στο </a:t>
            </a:r>
            <a:r>
              <a:rPr lang="en-US" sz="1200" dirty="0"/>
              <a:t>ERP </a:t>
            </a:r>
            <a:r>
              <a:rPr lang="el-GR" sz="1200" dirty="0"/>
              <a:t>της ΑΑΔΕ  </a:t>
            </a:r>
            <a:r>
              <a:rPr lang="en-US" sz="1200" dirty="0"/>
              <a:t>e</a:t>
            </a:r>
            <a:r>
              <a:rPr lang="el-GR" sz="1200" dirty="0"/>
              <a:t>-</a:t>
            </a:r>
            <a:r>
              <a:rPr lang="en-US" sz="1200" dirty="0"/>
              <a:t>timologio </a:t>
            </a:r>
            <a:endParaRPr lang="el-GR" sz="1200" dirty="0"/>
          </a:p>
          <a:p>
            <a:pPr>
              <a:lnSpc>
                <a:spcPct val="150000"/>
              </a:lnSpc>
              <a:buNone/>
            </a:pPr>
            <a:endParaRPr lang="el-GR" sz="1600" i="1" dirty="0">
              <a:solidFill>
                <a:schemeClr val="tx1">
                  <a:lumMod val="75000"/>
                  <a:lumOff val="25000"/>
                </a:schemeClr>
              </a:solidFill>
              <a:effectLst>
                <a:outerShdw blurRad="38100" dist="38100" dir="2700000" algn="tl">
                  <a:srgbClr val="000000">
                    <a:alpha val="43137"/>
                  </a:srgbClr>
                </a:outerShdw>
              </a:effectLst>
            </a:endParaRPr>
          </a:p>
        </p:txBody>
      </p:sp>
      <p:sp>
        <p:nvSpPr>
          <p:cNvPr id="14" name="Ελεύθερη σχεδίαση: Σχήμα 13">
            <a:extLst>
              <a:ext uri="{FF2B5EF4-FFF2-40B4-BE49-F238E27FC236}">
                <a16:creationId xmlns:a16="http://schemas.microsoft.com/office/drawing/2014/main" id="{0D5D801F-5895-41A4-AA76-FD964D3E8502}"/>
              </a:ext>
            </a:extLst>
          </p:cNvPr>
          <p:cNvSpPr/>
          <p:nvPr/>
        </p:nvSpPr>
        <p:spPr>
          <a:xfrm>
            <a:off x="755576" y="2204864"/>
            <a:ext cx="435600" cy="464400"/>
          </a:xfrm>
          <a:custGeom>
            <a:avLst/>
            <a:gdLst>
              <a:gd name="connsiteX0" fmla="*/ 0 w 1144322"/>
              <a:gd name="connsiteY0" fmla="*/ 497780 h 995560"/>
              <a:gd name="connsiteX1" fmla="*/ 248890 w 1144322"/>
              <a:gd name="connsiteY1" fmla="*/ 0 h 995560"/>
              <a:gd name="connsiteX2" fmla="*/ 895432 w 1144322"/>
              <a:gd name="connsiteY2" fmla="*/ 0 h 995560"/>
              <a:gd name="connsiteX3" fmla="*/ 1144322 w 1144322"/>
              <a:gd name="connsiteY3" fmla="*/ 497780 h 995560"/>
              <a:gd name="connsiteX4" fmla="*/ 895432 w 1144322"/>
              <a:gd name="connsiteY4" fmla="*/ 995560 h 995560"/>
              <a:gd name="connsiteX5" fmla="*/ 248890 w 1144322"/>
              <a:gd name="connsiteY5" fmla="*/ 995560 h 995560"/>
              <a:gd name="connsiteX6" fmla="*/ 0 w 1144322"/>
              <a:gd name="connsiteY6" fmla="*/ 497780 h 99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4322" h="995560">
                <a:moveTo>
                  <a:pt x="572161" y="0"/>
                </a:moveTo>
                <a:lnTo>
                  <a:pt x="1144322" y="216534"/>
                </a:lnTo>
                <a:lnTo>
                  <a:pt x="1144322" y="779026"/>
                </a:lnTo>
                <a:lnTo>
                  <a:pt x="572161" y="995560"/>
                </a:lnTo>
                <a:lnTo>
                  <a:pt x="0" y="779026"/>
                </a:lnTo>
                <a:lnTo>
                  <a:pt x="0" y="216534"/>
                </a:lnTo>
                <a:lnTo>
                  <a:pt x="572161" y="0"/>
                </a:lnTo>
                <a:close/>
              </a:path>
            </a:pathLst>
          </a:custGeom>
          <a:solidFill>
            <a:srgbClr val="FEDB0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191" tIns="197375" rIns="174191" bIns="197373" numCol="1" spcCol="1270" anchor="ctr" anchorCtr="0">
            <a:noAutofit/>
          </a:bodyPr>
          <a:lstStyle/>
          <a:p>
            <a:pPr marL="0" lvl="0" indent="0" algn="ctr" defTabSz="222250">
              <a:lnSpc>
                <a:spcPct val="90000"/>
              </a:lnSpc>
              <a:spcBef>
                <a:spcPct val="0"/>
              </a:spcBef>
              <a:spcAft>
                <a:spcPct val="35000"/>
              </a:spcAft>
              <a:buNone/>
            </a:pPr>
            <a:endParaRPr lang="el-GR" kern="1200" dirty="0">
              <a:solidFill>
                <a:schemeClr val="bg1"/>
              </a:solidFill>
            </a:endParaRPr>
          </a:p>
        </p:txBody>
      </p:sp>
    </p:spTree>
    <p:extLst>
      <p:ext uri="{BB962C8B-B14F-4D97-AF65-F5344CB8AC3E}">
        <p14:creationId xmlns:p14="http://schemas.microsoft.com/office/powerpoint/2010/main" val="1016543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a:extLst>
              <a:ext uri="{FF2B5EF4-FFF2-40B4-BE49-F238E27FC236}">
                <a16:creationId xmlns:a16="http://schemas.microsoft.com/office/drawing/2014/main" id="{B000A832-3BC9-4CEC-BC24-DC002EF93843}"/>
              </a:ext>
            </a:extLst>
          </p:cNvPr>
          <p:cNvGrpSpPr/>
          <p:nvPr/>
        </p:nvGrpSpPr>
        <p:grpSpPr>
          <a:xfrm>
            <a:off x="1567622" y="2258008"/>
            <a:ext cx="6440556" cy="5007807"/>
            <a:chOff x="1182848" y="2056672"/>
            <a:chExt cx="6440556" cy="5007807"/>
          </a:xfrm>
        </p:grpSpPr>
        <p:pic>
          <p:nvPicPr>
            <p:cNvPr id="5" name="Εικόνα 4">
              <a:extLst>
                <a:ext uri="{FF2B5EF4-FFF2-40B4-BE49-F238E27FC236}">
                  <a16:creationId xmlns:a16="http://schemas.microsoft.com/office/drawing/2014/main" id="{EAAEE06B-C7E4-4E99-853D-294B534745D5}"/>
                </a:ext>
              </a:extLst>
            </p:cNvPr>
            <p:cNvPicPr>
              <a:picLocks noChangeAspect="1"/>
            </p:cNvPicPr>
            <p:nvPr/>
          </p:nvPicPr>
          <p:blipFill rotWithShape="1">
            <a:blip r:embed="rId2"/>
            <a:srcRect l="11957" t="4159" r="12324" b="4342"/>
            <a:stretch/>
          </p:blipFill>
          <p:spPr>
            <a:xfrm rot="1333608">
              <a:off x="3479243" y="2056672"/>
              <a:ext cx="4144161" cy="5007807"/>
            </a:xfrm>
            <a:prstGeom prst="rect">
              <a:avLst/>
            </a:prstGeom>
          </p:spPr>
        </p:pic>
        <p:pic>
          <p:nvPicPr>
            <p:cNvPr id="3" name="Εικόνα 2">
              <a:extLst>
                <a:ext uri="{FF2B5EF4-FFF2-40B4-BE49-F238E27FC236}">
                  <a16:creationId xmlns:a16="http://schemas.microsoft.com/office/drawing/2014/main" id="{6C3B4359-6841-45DE-9756-F4CD538C7906}"/>
                </a:ext>
              </a:extLst>
            </p:cNvPr>
            <p:cNvPicPr>
              <a:picLocks noChangeAspect="1"/>
            </p:cNvPicPr>
            <p:nvPr/>
          </p:nvPicPr>
          <p:blipFill rotWithShape="1">
            <a:blip r:embed="rId3"/>
            <a:srcRect l="23700" t="29113" r="23456" b="29174"/>
            <a:stretch/>
          </p:blipFill>
          <p:spPr>
            <a:xfrm rot="20409995">
              <a:off x="1182848" y="2719402"/>
              <a:ext cx="3624045" cy="2860646"/>
            </a:xfrm>
            <a:prstGeom prst="rect">
              <a:avLst/>
            </a:prstGeom>
          </p:spPr>
        </p:pic>
      </p:grpSp>
      <p:sp>
        <p:nvSpPr>
          <p:cNvPr id="4" name="Θέση αριθμού διαφάνειας 3">
            <a:extLst>
              <a:ext uri="{FF2B5EF4-FFF2-40B4-BE49-F238E27FC236}">
                <a16:creationId xmlns:a16="http://schemas.microsoft.com/office/drawing/2014/main" id="{F1EEE3FD-5C1F-42B1-A1CC-E58DF2F9CE87}"/>
              </a:ext>
            </a:extLst>
          </p:cNvPr>
          <p:cNvSpPr>
            <a:spLocks noGrp="1"/>
          </p:cNvSpPr>
          <p:nvPr>
            <p:ph type="sldNum" sz="quarter" idx="12"/>
          </p:nvPr>
        </p:nvSpPr>
        <p:spPr/>
        <p:txBody>
          <a:bodyPr/>
          <a:lstStyle/>
          <a:p>
            <a:pPr>
              <a:defRPr/>
            </a:pPr>
            <a:fld id="{5CC3992F-5388-4F2B-AE26-472BB5BEEA98}" type="slidenum">
              <a:rPr lang="el-GR" smtClean="0"/>
              <a:pPr>
                <a:defRPr/>
              </a:pPr>
              <a:t>21</a:t>
            </a:fld>
            <a:endParaRPr lang="el-GR"/>
          </a:p>
        </p:txBody>
      </p:sp>
      <p:pic>
        <p:nvPicPr>
          <p:cNvPr id="10" name="Picture 2">
            <a:extLst>
              <a:ext uri="{FF2B5EF4-FFF2-40B4-BE49-F238E27FC236}">
                <a16:creationId xmlns:a16="http://schemas.microsoft.com/office/drawing/2014/main" id="{C2BEA36D-7531-4542-B71E-A7C6FB6FF6C9}"/>
              </a:ext>
            </a:extLst>
          </p:cNvPr>
          <p:cNvPicPr>
            <a:picLocks noChangeAspect="1" noChangeArrowheads="1"/>
          </p:cNvPicPr>
          <p:nvPr/>
        </p:nvPicPr>
        <p:blipFill>
          <a:blip r:embed="rId4"/>
          <a:srcRect/>
          <a:stretch>
            <a:fillRect/>
          </a:stretch>
        </p:blipFill>
        <p:spPr bwMode="auto">
          <a:xfrm>
            <a:off x="-109538" y="836613"/>
            <a:ext cx="9364663" cy="182562"/>
          </a:xfrm>
          <a:prstGeom prst="rect">
            <a:avLst/>
          </a:prstGeom>
          <a:noFill/>
          <a:ln w="9525">
            <a:noFill/>
            <a:miter lim="800000"/>
            <a:headEnd/>
            <a:tailEnd/>
          </a:ln>
        </p:spPr>
      </p:pic>
      <p:sp>
        <p:nvSpPr>
          <p:cNvPr id="11" name="Τίτλος 2">
            <a:extLst>
              <a:ext uri="{FF2B5EF4-FFF2-40B4-BE49-F238E27FC236}">
                <a16:creationId xmlns:a16="http://schemas.microsoft.com/office/drawing/2014/main" id="{644FA1C8-C3A8-46C0-ADFB-AD417C08044A}"/>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2" name="Υπότιτλος 2">
            <a:extLst>
              <a:ext uri="{FF2B5EF4-FFF2-40B4-BE49-F238E27FC236}">
                <a16:creationId xmlns:a16="http://schemas.microsoft.com/office/drawing/2014/main" id="{32AC679B-E555-41AD-A651-5826B8EF8AFF}"/>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
        <p:nvSpPr>
          <p:cNvPr id="13" name="Θέση περιεχομένου 1">
            <a:extLst>
              <a:ext uri="{FF2B5EF4-FFF2-40B4-BE49-F238E27FC236}">
                <a16:creationId xmlns:a16="http://schemas.microsoft.com/office/drawing/2014/main" id="{F0D9BD8F-8C4B-4F03-98A9-626D977A7659}"/>
              </a:ext>
            </a:extLst>
          </p:cNvPr>
          <p:cNvSpPr>
            <a:spLocks noGrp="1"/>
          </p:cNvSpPr>
          <p:nvPr>
            <p:ph idx="1"/>
          </p:nvPr>
        </p:nvSpPr>
        <p:spPr>
          <a:xfrm>
            <a:off x="900113" y="1557338"/>
            <a:ext cx="7775575" cy="5184775"/>
          </a:xfrm>
        </p:spPr>
        <p:txBody>
          <a:bodyPr rtlCol="0">
            <a:noAutofit/>
          </a:bodyPr>
          <a:lstStyle/>
          <a:p>
            <a:pPr>
              <a:buNone/>
            </a:pPr>
            <a:r>
              <a:rPr lang="el-GR" sz="1800" i="1" spc="300" dirty="0">
                <a:solidFill>
                  <a:schemeClr val="tx1">
                    <a:lumMod val="75000"/>
                    <a:lumOff val="25000"/>
                  </a:schemeClr>
                </a:solidFill>
                <a:effectLst>
                  <a:outerShdw blurRad="38100" dist="38100" dir="2700000" algn="tl">
                    <a:srgbClr val="000000">
                      <a:alpha val="43137"/>
                    </a:srgbClr>
                  </a:outerShdw>
                </a:effectLst>
              </a:rPr>
              <a:t>Παραδείγματα</a:t>
            </a:r>
            <a:endParaRPr lang="el-GR" sz="1600" i="1" spc="300" dirty="0">
              <a:solidFill>
                <a:schemeClr val="tx1">
                  <a:lumMod val="75000"/>
                  <a:lumOff val="25000"/>
                </a:schemeClr>
              </a:solidFill>
              <a:effectLst>
                <a:outerShdw blurRad="38100" dist="38100" dir="2700000" algn="tl">
                  <a:srgbClr val="000000">
                    <a:alpha val="43137"/>
                  </a:srgbClr>
                </a:outerShdw>
              </a:effectLst>
            </a:endParaRPr>
          </a:p>
          <a:p>
            <a:pPr>
              <a:buNone/>
            </a:pPr>
            <a:endParaRPr lang="el-GR" sz="1600" dirty="0">
              <a:solidFill>
                <a:schemeClr val="tx1">
                  <a:lumMod val="75000"/>
                  <a:lumOff val="25000"/>
                </a:schemeClr>
              </a:solidFill>
              <a:effectLst>
                <a:outerShdw blurRad="38100" dist="38100" dir="2700000" algn="tl">
                  <a:srgbClr val="000000">
                    <a:alpha val="43137"/>
                  </a:srgbClr>
                </a:outerShdw>
              </a:effectLst>
            </a:endParaRPr>
          </a:p>
          <a:p>
            <a:pPr>
              <a:lnSpc>
                <a:spcPct val="150000"/>
              </a:lnSpc>
              <a:buNone/>
            </a:pPr>
            <a:r>
              <a:rPr lang="el-GR" sz="1600" dirty="0">
                <a:solidFill>
                  <a:schemeClr val="tx1">
                    <a:lumMod val="75000"/>
                    <a:lumOff val="25000"/>
                  </a:schemeClr>
                </a:solidFill>
                <a:effectLst>
                  <a:outerShdw blurRad="38100" dist="38100" dir="2700000" algn="tl">
                    <a:srgbClr val="000000">
                      <a:alpha val="43137"/>
                    </a:srgbClr>
                  </a:outerShdw>
                </a:effectLst>
              </a:rPr>
              <a:t>	</a:t>
            </a:r>
            <a:r>
              <a:rPr lang="el-GR" sz="1800" i="1" dirty="0">
                <a:solidFill>
                  <a:schemeClr val="accent1">
                    <a:lumMod val="75000"/>
                  </a:schemeClr>
                </a:solidFill>
                <a:effectLst>
                  <a:outerShdw blurRad="38100" dist="38100" dir="2700000" algn="tl">
                    <a:srgbClr val="000000">
                      <a:alpha val="43137"/>
                    </a:srgbClr>
                  </a:outerShdw>
                </a:effectLst>
              </a:rPr>
              <a:t> </a:t>
            </a:r>
            <a:r>
              <a:rPr lang="el-GR" sz="1800" i="1" dirty="0">
                <a:solidFill>
                  <a:schemeClr val="accent1">
                    <a:lumMod val="75000"/>
                  </a:schemeClr>
                </a:solidFill>
                <a:effectLst>
                  <a:outerShdw blurRad="38100" dist="38100" dir="2700000" algn="tl">
                    <a:srgbClr val="000000">
                      <a:alpha val="43137"/>
                    </a:srgbClr>
                  </a:outerShdw>
                </a:effectLst>
                <a:hlinkClick r:id="rId5" action="ppaction://hlinkfile">
                  <a:extLst>
                    <a:ext uri="{A12FA001-AC4F-418D-AE19-62706E023703}">
                      <ahyp:hlinkClr xmlns:ahyp="http://schemas.microsoft.com/office/drawing/2018/hyperlinkcolor" val="tx"/>
                    </a:ext>
                  </a:extLst>
                </a:hlinkClick>
              </a:rPr>
              <a:t>Παραστατικά_Δικηγόρων_</a:t>
            </a:r>
            <a:r>
              <a:rPr lang="en-US" sz="1800" i="1" dirty="0">
                <a:solidFill>
                  <a:schemeClr val="accent1">
                    <a:lumMod val="75000"/>
                  </a:schemeClr>
                </a:solidFill>
                <a:effectLst>
                  <a:outerShdw blurRad="38100" dist="38100" dir="2700000" algn="tl">
                    <a:srgbClr val="000000">
                      <a:alpha val="43137"/>
                    </a:srgbClr>
                  </a:outerShdw>
                </a:effectLst>
                <a:hlinkClick r:id="rId5" action="ppaction://hlinkfile">
                  <a:extLst>
                    <a:ext uri="{A12FA001-AC4F-418D-AE19-62706E023703}">
                      <ahyp:hlinkClr xmlns:ahyp="http://schemas.microsoft.com/office/drawing/2018/hyperlinkcolor" val="tx"/>
                    </a:ext>
                  </a:extLst>
                </a:hlinkClick>
              </a:rPr>
              <a:t>timologio</a:t>
            </a:r>
            <a:endParaRPr lang="el-GR" sz="1200" dirty="0">
              <a:solidFill>
                <a:schemeClr val="accent1">
                  <a:lumMod val="75000"/>
                </a:schemeClr>
              </a:solidFill>
            </a:endParaRPr>
          </a:p>
          <a:p>
            <a:pPr>
              <a:lnSpc>
                <a:spcPct val="150000"/>
              </a:lnSpc>
              <a:buNone/>
            </a:pPr>
            <a:endParaRPr lang="el-GR" sz="1600" i="1"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8868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22</a:t>
            </a:fld>
            <a:endParaRPr lang="el-GR"/>
          </a:p>
        </p:txBody>
      </p:sp>
      <p:sp>
        <p:nvSpPr>
          <p:cNvPr id="7" name="TextBox 6">
            <a:extLst>
              <a:ext uri="{FF2B5EF4-FFF2-40B4-BE49-F238E27FC236}">
                <a16:creationId xmlns:a16="http://schemas.microsoft.com/office/drawing/2014/main" id="{13F6A997-8DEE-4DC8-B8D8-EF31D50F1058}"/>
              </a:ext>
            </a:extLst>
          </p:cNvPr>
          <p:cNvSpPr txBox="1"/>
          <p:nvPr/>
        </p:nvSpPr>
        <p:spPr>
          <a:xfrm>
            <a:off x="1637325" y="1514117"/>
            <a:ext cx="1045493" cy="276999"/>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l-GR" sz="1200" dirty="0">
                <a:solidFill>
                  <a:schemeClr val="tx2">
                    <a:lumMod val="75000"/>
                  </a:schemeClr>
                </a:solidFill>
                <a:latin typeface="Candara" panose="020E0502030303020204" pitchFamily="34" charset="0"/>
              </a:rPr>
              <a:t>Δικηγόροι</a:t>
            </a:r>
          </a:p>
        </p:txBody>
      </p:sp>
      <p:sp>
        <p:nvSpPr>
          <p:cNvPr id="9" name="TextBox 8">
            <a:extLst>
              <a:ext uri="{FF2B5EF4-FFF2-40B4-BE49-F238E27FC236}">
                <a16:creationId xmlns:a16="http://schemas.microsoft.com/office/drawing/2014/main" id="{2ED7BFC2-D27A-452B-9CB0-24B726EB7F29}"/>
              </a:ext>
            </a:extLst>
          </p:cNvPr>
          <p:cNvSpPr txBox="1"/>
          <p:nvPr/>
        </p:nvSpPr>
        <p:spPr>
          <a:xfrm>
            <a:off x="3340756" y="3307032"/>
            <a:ext cx="3078340"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nchorCtr="1">
            <a:spAutoFit/>
          </a:bodyPr>
          <a:lstStyle/>
          <a:p>
            <a:pPr algn="ctr"/>
            <a:r>
              <a:rPr lang="el-GR" sz="1200" dirty="0">
                <a:solidFill>
                  <a:schemeClr val="tx2">
                    <a:lumMod val="50000"/>
                  </a:schemeClr>
                </a:solidFill>
                <a:latin typeface="Candara" panose="020E0502030303020204" pitchFamily="34" charset="0"/>
              </a:rPr>
              <a:t>Τυποποιημένα Δεδομένα Παραστατικών</a:t>
            </a:r>
          </a:p>
        </p:txBody>
      </p:sp>
      <p:sp>
        <p:nvSpPr>
          <p:cNvPr id="10" name="Στρογγυλεμένο ορθογώνιο 37">
            <a:extLst>
              <a:ext uri="{FF2B5EF4-FFF2-40B4-BE49-F238E27FC236}">
                <a16:creationId xmlns:a16="http://schemas.microsoft.com/office/drawing/2014/main" id="{21D1243A-C9B7-449F-B49E-286C88744472}"/>
              </a:ext>
            </a:extLst>
          </p:cNvPr>
          <p:cNvSpPr/>
          <p:nvPr/>
        </p:nvSpPr>
        <p:spPr>
          <a:xfrm>
            <a:off x="1261190" y="2420978"/>
            <a:ext cx="1797764" cy="216024"/>
          </a:xfrm>
          <a:prstGeom prst="roundRect">
            <a:avLst/>
          </a:prstGeom>
          <a:solidFill>
            <a:schemeClr val="bg2"/>
          </a:solidFill>
          <a:ln>
            <a:solidFill>
              <a:schemeClr val="tx2"/>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rgbClr val="002060"/>
                </a:solidFill>
                <a:latin typeface="Candara" panose="020E0502030303020204" pitchFamily="34" charset="0"/>
              </a:rPr>
              <a:t>Λογιστικές Εγγραφές</a:t>
            </a:r>
          </a:p>
        </p:txBody>
      </p:sp>
      <p:sp>
        <p:nvSpPr>
          <p:cNvPr id="11" name="Ορθογώνιο 10">
            <a:extLst>
              <a:ext uri="{FF2B5EF4-FFF2-40B4-BE49-F238E27FC236}">
                <a16:creationId xmlns:a16="http://schemas.microsoft.com/office/drawing/2014/main" id="{6182042B-42C7-477B-9F15-88D442788B95}"/>
              </a:ext>
            </a:extLst>
          </p:cNvPr>
          <p:cNvSpPr/>
          <p:nvPr/>
        </p:nvSpPr>
        <p:spPr>
          <a:xfrm>
            <a:off x="5037076" y="2689821"/>
            <a:ext cx="1385049" cy="198882"/>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25" dirty="0">
                <a:solidFill>
                  <a:schemeClr val="bg1"/>
                </a:solidFill>
                <a:latin typeface="Candara" panose="020E0502030303020204" pitchFamily="34" charset="0"/>
              </a:rPr>
              <a:t>4. Πάροχοι Η.Τ.</a:t>
            </a:r>
          </a:p>
        </p:txBody>
      </p:sp>
      <p:sp>
        <p:nvSpPr>
          <p:cNvPr id="12" name="Ορθογώνιο 11">
            <a:extLst>
              <a:ext uri="{FF2B5EF4-FFF2-40B4-BE49-F238E27FC236}">
                <a16:creationId xmlns:a16="http://schemas.microsoft.com/office/drawing/2014/main" id="{043332E3-632E-43AA-901A-63E66333DE15}"/>
              </a:ext>
            </a:extLst>
          </p:cNvPr>
          <p:cNvSpPr/>
          <p:nvPr/>
        </p:nvSpPr>
        <p:spPr>
          <a:xfrm>
            <a:off x="3340756" y="2456520"/>
            <a:ext cx="1767995" cy="19532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25" dirty="0">
                <a:solidFill>
                  <a:schemeClr val="bg1"/>
                </a:solidFill>
                <a:latin typeface="Candara" panose="020E0502030303020204" pitchFamily="34" charset="0"/>
              </a:rPr>
              <a:t>1. Συστήματα Λογισμικού</a:t>
            </a:r>
          </a:p>
        </p:txBody>
      </p:sp>
      <p:sp>
        <p:nvSpPr>
          <p:cNvPr id="13" name="Ορθογώνιο 12">
            <a:extLst>
              <a:ext uri="{FF2B5EF4-FFF2-40B4-BE49-F238E27FC236}">
                <a16:creationId xmlns:a16="http://schemas.microsoft.com/office/drawing/2014/main" id="{F8966E8B-9C1D-47ED-9B3A-67C968433514}"/>
              </a:ext>
            </a:extLst>
          </p:cNvPr>
          <p:cNvSpPr/>
          <p:nvPr/>
        </p:nvSpPr>
        <p:spPr>
          <a:xfrm>
            <a:off x="5155668" y="2456520"/>
            <a:ext cx="1263429" cy="198882"/>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25" dirty="0">
                <a:solidFill>
                  <a:schemeClr val="bg1"/>
                </a:solidFill>
                <a:latin typeface="Candara" panose="020E0502030303020204" pitchFamily="34" charset="0"/>
              </a:rPr>
              <a:t>2. </a:t>
            </a:r>
            <a:r>
              <a:rPr lang="el-GR" sz="1125" dirty="0" err="1">
                <a:solidFill>
                  <a:schemeClr val="bg1"/>
                </a:solidFill>
                <a:latin typeface="Candara" panose="020E0502030303020204" pitchFamily="34" charset="0"/>
              </a:rPr>
              <a:t>Καταχωρητικά</a:t>
            </a:r>
            <a:endParaRPr lang="el-GR" sz="1125" dirty="0">
              <a:solidFill>
                <a:schemeClr val="bg1"/>
              </a:solidFill>
              <a:latin typeface="Candara" panose="020E0502030303020204" pitchFamily="34" charset="0"/>
            </a:endParaRPr>
          </a:p>
        </p:txBody>
      </p:sp>
      <p:sp>
        <p:nvSpPr>
          <p:cNvPr id="14" name="Στρογγυλεμένο ορθογώνιο 41">
            <a:extLst>
              <a:ext uri="{FF2B5EF4-FFF2-40B4-BE49-F238E27FC236}">
                <a16:creationId xmlns:a16="http://schemas.microsoft.com/office/drawing/2014/main" id="{7773EE6E-31A3-4566-9FE1-1EE05F9374CB}"/>
              </a:ext>
            </a:extLst>
          </p:cNvPr>
          <p:cNvSpPr/>
          <p:nvPr/>
        </p:nvSpPr>
        <p:spPr>
          <a:xfrm>
            <a:off x="3342432" y="2196186"/>
            <a:ext cx="3076666" cy="222355"/>
          </a:xfrm>
          <a:prstGeom prst="roundRect">
            <a:avLst/>
          </a:prstGeom>
          <a:solidFill>
            <a:schemeClr val="accent6">
              <a:lumMod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rgbClr val="002060"/>
                </a:solidFill>
                <a:latin typeface="Candara" panose="020E0502030303020204" pitchFamily="34" charset="0"/>
              </a:rPr>
              <a:t>Τρόποι Αποστολής στην  </a:t>
            </a:r>
            <a:r>
              <a:rPr lang="en-US" sz="1200" dirty="0">
                <a:solidFill>
                  <a:srgbClr val="002060"/>
                </a:solidFill>
                <a:latin typeface="Candara" panose="020E0502030303020204" pitchFamily="34" charset="0"/>
              </a:rPr>
              <a:t>myDATA</a:t>
            </a:r>
            <a:endParaRPr lang="el-GR" sz="1200" dirty="0">
              <a:solidFill>
                <a:srgbClr val="002060"/>
              </a:solidFill>
              <a:latin typeface="Candara" panose="020E0502030303020204" pitchFamily="34" charset="0"/>
            </a:endParaRPr>
          </a:p>
        </p:txBody>
      </p:sp>
      <p:sp>
        <p:nvSpPr>
          <p:cNvPr id="15" name="Ισοσκελές τρίγωνο 14">
            <a:extLst>
              <a:ext uri="{FF2B5EF4-FFF2-40B4-BE49-F238E27FC236}">
                <a16:creationId xmlns:a16="http://schemas.microsoft.com/office/drawing/2014/main" id="{90B18108-F10C-43A1-A440-3C34DCCDBD9B}"/>
              </a:ext>
            </a:extLst>
          </p:cNvPr>
          <p:cNvSpPr/>
          <p:nvPr/>
        </p:nvSpPr>
        <p:spPr>
          <a:xfrm rot="5400000">
            <a:off x="3107211" y="2354273"/>
            <a:ext cx="183612" cy="115872"/>
          </a:xfrm>
          <a:prstGeom prst="triangle">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200" dirty="0">
              <a:latin typeface="Candara" panose="020E0502030303020204" pitchFamily="34" charset="0"/>
            </a:endParaRPr>
          </a:p>
        </p:txBody>
      </p:sp>
      <p:sp>
        <p:nvSpPr>
          <p:cNvPr id="16" name="Στρογγυλεμένο ορθογώνιο 46">
            <a:extLst>
              <a:ext uri="{FF2B5EF4-FFF2-40B4-BE49-F238E27FC236}">
                <a16:creationId xmlns:a16="http://schemas.microsoft.com/office/drawing/2014/main" id="{AB44C5BA-546E-4DB1-90BF-C0164A947B2F}"/>
              </a:ext>
            </a:extLst>
          </p:cNvPr>
          <p:cNvSpPr/>
          <p:nvPr/>
        </p:nvSpPr>
        <p:spPr>
          <a:xfrm>
            <a:off x="3340756" y="4026646"/>
            <a:ext cx="3078341" cy="268156"/>
          </a:xfrm>
          <a:prstGeom prst="roundRect">
            <a:avLst/>
          </a:prstGeom>
          <a:solidFill>
            <a:srgbClr val="009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latin typeface="Candara" panose="020E0502030303020204" pitchFamily="34" charset="0"/>
              </a:rPr>
              <a:t>Αναλυτικό Βιβλίο</a:t>
            </a:r>
          </a:p>
        </p:txBody>
      </p:sp>
      <p:sp>
        <p:nvSpPr>
          <p:cNvPr id="17" name="Στρογγυλεμένο ορθογώνιο 49">
            <a:extLst>
              <a:ext uri="{FF2B5EF4-FFF2-40B4-BE49-F238E27FC236}">
                <a16:creationId xmlns:a16="http://schemas.microsoft.com/office/drawing/2014/main" id="{A2E1962F-E814-49D7-AB22-000C80CAC73E}"/>
              </a:ext>
            </a:extLst>
          </p:cNvPr>
          <p:cNvSpPr/>
          <p:nvPr/>
        </p:nvSpPr>
        <p:spPr>
          <a:xfrm>
            <a:off x="3333596" y="4375183"/>
            <a:ext cx="3085501" cy="300846"/>
          </a:xfrm>
          <a:prstGeom prst="roundRect">
            <a:avLst/>
          </a:prstGeom>
          <a:solidFill>
            <a:srgbClr val="005C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latin typeface="Candara" panose="020E0502030303020204" pitchFamily="34" charset="0"/>
              </a:rPr>
              <a:t>Συνοπτικό Βιβλίο</a:t>
            </a:r>
          </a:p>
        </p:txBody>
      </p:sp>
      <p:sp>
        <p:nvSpPr>
          <p:cNvPr id="20" name="TextBox 19">
            <a:extLst>
              <a:ext uri="{FF2B5EF4-FFF2-40B4-BE49-F238E27FC236}">
                <a16:creationId xmlns:a16="http://schemas.microsoft.com/office/drawing/2014/main" id="{078F4CAF-6AFC-4E72-8F43-6A259F79402D}"/>
              </a:ext>
            </a:extLst>
          </p:cNvPr>
          <p:cNvSpPr txBox="1"/>
          <p:nvPr/>
        </p:nvSpPr>
        <p:spPr>
          <a:xfrm>
            <a:off x="5122955" y="5357272"/>
            <a:ext cx="1202582"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l-GR" sz="1200" dirty="0">
                <a:solidFill>
                  <a:srgbClr val="002060"/>
                </a:solidFill>
                <a:latin typeface="Candara" panose="020E0502030303020204" pitchFamily="34" charset="0"/>
              </a:rPr>
              <a:t>Αποτελέσματα</a:t>
            </a:r>
          </a:p>
        </p:txBody>
      </p:sp>
      <p:sp>
        <p:nvSpPr>
          <p:cNvPr id="21" name="Στρογγυλεμένο ορθογώνιο 51">
            <a:extLst>
              <a:ext uri="{FF2B5EF4-FFF2-40B4-BE49-F238E27FC236}">
                <a16:creationId xmlns:a16="http://schemas.microsoft.com/office/drawing/2014/main" id="{3DB5FA9D-53D2-4D27-B067-6FF17107CA8B}"/>
              </a:ext>
            </a:extLst>
          </p:cNvPr>
          <p:cNvSpPr/>
          <p:nvPr/>
        </p:nvSpPr>
        <p:spPr>
          <a:xfrm>
            <a:off x="3340756" y="4973847"/>
            <a:ext cx="3078341" cy="205513"/>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latin typeface="Candara" panose="020E0502030303020204" pitchFamily="34" charset="0"/>
              </a:rPr>
              <a:t>Χαρακτηρισμός Συναλλαγών ΦΠΑ – Ε3</a:t>
            </a:r>
          </a:p>
        </p:txBody>
      </p:sp>
      <p:sp>
        <p:nvSpPr>
          <p:cNvPr id="22" name="Στρογγυλεμένο ορθογώνιο 54">
            <a:extLst>
              <a:ext uri="{FF2B5EF4-FFF2-40B4-BE49-F238E27FC236}">
                <a16:creationId xmlns:a16="http://schemas.microsoft.com/office/drawing/2014/main" id="{81E0E620-353D-4E31-B616-8A8100DBB9A7}"/>
              </a:ext>
            </a:extLst>
          </p:cNvPr>
          <p:cNvSpPr/>
          <p:nvPr/>
        </p:nvSpPr>
        <p:spPr>
          <a:xfrm>
            <a:off x="1261190" y="2003916"/>
            <a:ext cx="1879891" cy="384540"/>
          </a:xfrm>
          <a:prstGeom prst="roundRect">
            <a:avLst/>
          </a:prstGeom>
          <a:solidFill>
            <a:schemeClr val="bg2"/>
          </a:solidFill>
          <a:ln>
            <a:solidFill>
              <a:schemeClr val="tx2"/>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a:solidFill>
                <a:srgbClr val="002060"/>
              </a:solidFill>
              <a:latin typeface="Candara" panose="020E0502030303020204" pitchFamily="34" charset="0"/>
            </a:endParaRPr>
          </a:p>
          <a:p>
            <a:pPr algn="ctr"/>
            <a:r>
              <a:rPr lang="el-GR" sz="1200" dirty="0">
                <a:solidFill>
                  <a:srgbClr val="002060"/>
                </a:solidFill>
                <a:latin typeface="Candara" panose="020E0502030303020204" pitchFamily="34" charset="0"/>
              </a:rPr>
              <a:t>Έκδοση </a:t>
            </a:r>
            <a:r>
              <a:rPr lang="el-GR" sz="1000" dirty="0">
                <a:solidFill>
                  <a:srgbClr val="002060"/>
                </a:solidFill>
                <a:latin typeface="Candara" panose="020E0502030303020204" pitchFamily="34" charset="0"/>
              </a:rPr>
              <a:t>Παραστατικών ΑΠΥ, ΤΠΥ</a:t>
            </a:r>
          </a:p>
          <a:p>
            <a:pPr algn="ctr"/>
            <a:endParaRPr lang="el-GR" sz="1200" dirty="0">
              <a:solidFill>
                <a:srgbClr val="002060"/>
              </a:solidFill>
              <a:latin typeface="Candara" panose="020E0502030303020204" pitchFamily="34" charset="0"/>
            </a:endParaRPr>
          </a:p>
        </p:txBody>
      </p:sp>
      <p:sp>
        <p:nvSpPr>
          <p:cNvPr id="23" name="Ορθογώνιο 22">
            <a:extLst>
              <a:ext uri="{FF2B5EF4-FFF2-40B4-BE49-F238E27FC236}">
                <a16:creationId xmlns:a16="http://schemas.microsoft.com/office/drawing/2014/main" id="{0DE29D55-F5C7-40CA-B0FA-2AF3A2670324}"/>
              </a:ext>
            </a:extLst>
          </p:cNvPr>
          <p:cNvSpPr/>
          <p:nvPr/>
        </p:nvSpPr>
        <p:spPr>
          <a:xfrm>
            <a:off x="3340756" y="2689821"/>
            <a:ext cx="1639062" cy="198882"/>
          </a:xfrm>
          <a:prstGeom prst="rect">
            <a:avLst/>
          </a:prstGeom>
          <a:solidFill>
            <a:srgbClr val="BCB8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25" dirty="0">
                <a:solidFill>
                  <a:schemeClr val="bg1"/>
                </a:solidFill>
                <a:latin typeface="Candara" panose="020E0502030303020204" pitchFamily="34" charset="0"/>
              </a:rPr>
              <a:t>3. ΦΗΜ</a:t>
            </a:r>
          </a:p>
        </p:txBody>
      </p:sp>
      <p:sp>
        <p:nvSpPr>
          <p:cNvPr id="24" name="TextBox 23">
            <a:extLst>
              <a:ext uri="{FF2B5EF4-FFF2-40B4-BE49-F238E27FC236}">
                <a16:creationId xmlns:a16="http://schemas.microsoft.com/office/drawing/2014/main" id="{866E06A4-F599-4BE1-80E1-07C83D1B588A}"/>
              </a:ext>
            </a:extLst>
          </p:cNvPr>
          <p:cNvSpPr txBox="1"/>
          <p:nvPr/>
        </p:nvSpPr>
        <p:spPr>
          <a:xfrm>
            <a:off x="6797141" y="5357272"/>
            <a:ext cx="892528" cy="27699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l-GR" sz="1200" dirty="0">
                <a:solidFill>
                  <a:srgbClr val="002060"/>
                </a:solidFill>
                <a:latin typeface="Candara" panose="020E0502030303020204" pitchFamily="34" charset="0"/>
              </a:rPr>
              <a:t>Δηλώσεις</a:t>
            </a:r>
          </a:p>
        </p:txBody>
      </p:sp>
      <p:sp>
        <p:nvSpPr>
          <p:cNvPr id="25" name="Ισοσκελές τρίγωνο 44">
            <a:extLst>
              <a:ext uri="{FF2B5EF4-FFF2-40B4-BE49-F238E27FC236}">
                <a16:creationId xmlns:a16="http://schemas.microsoft.com/office/drawing/2014/main" id="{0F081BBB-DDF1-4878-ABF6-14F79DED099C}"/>
              </a:ext>
            </a:extLst>
          </p:cNvPr>
          <p:cNvSpPr/>
          <p:nvPr/>
        </p:nvSpPr>
        <p:spPr>
          <a:xfrm rot="10800000">
            <a:off x="4691211" y="2972382"/>
            <a:ext cx="288607" cy="219467"/>
          </a:xfrm>
          <a:prstGeom prst="triangle">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200" dirty="0">
              <a:latin typeface="Candara" panose="020E0502030303020204" pitchFamily="34" charset="0"/>
            </a:endParaRPr>
          </a:p>
        </p:txBody>
      </p:sp>
      <p:sp>
        <p:nvSpPr>
          <p:cNvPr id="26" name="Ισοσκελές τρίγωνο 44">
            <a:extLst>
              <a:ext uri="{FF2B5EF4-FFF2-40B4-BE49-F238E27FC236}">
                <a16:creationId xmlns:a16="http://schemas.microsoft.com/office/drawing/2014/main" id="{1961BB24-5CBC-479A-B73B-D3D577F7E423}"/>
              </a:ext>
            </a:extLst>
          </p:cNvPr>
          <p:cNvSpPr/>
          <p:nvPr/>
        </p:nvSpPr>
        <p:spPr>
          <a:xfrm rot="10800000">
            <a:off x="4691212" y="3711563"/>
            <a:ext cx="288607" cy="219467"/>
          </a:xfrm>
          <a:prstGeom prst="triangle">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200" dirty="0">
              <a:latin typeface="Candara" panose="020E0502030303020204" pitchFamily="34" charset="0"/>
            </a:endParaRPr>
          </a:p>
        </p:txBody>
      </p:sp>
      <p:sp>
        <p:nvSpPr>
          <p:cNvPr id="27" name="Ισοσκελές τρίγωνο 44">
            <a:extLst>
              <a:ext uri="{FF2B5EF4-FFF2-40B4-BE49-F238E27FC236}">
                <a16:creationId xmlns:a16="http://schemas.microsoft.com/office/drawing/2014/main" id="{080B4D07-4FF1-4A3F-92A2-B8E705711B22}"/>
              </a:ext>
            </a:extLst>
          </p:cNvPr>
          <p:cNvSpPr/>
          <p:nvPr/>
        </p:nvSpPr>
        <p:spPr>
          <a:xfrm rot="10800000">
            <a:off x="4691211" y="4726267"/>
            <a:ext cx="288607" cy="219467"/>
          </a:xfrm>
          <a:prstGeom prst="triangle">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200" dirty="0">
              <a:latin typeface="Candara" panose="020E0502030303020204" pitchFamily="34" charset="0"/>
            </a:endParaRPr>
          </a:p>
        </p:txBody>
      </p:sp>
      <p:sp>
        <p:nvSpPr>
          <p:cNvPr id="28" name="Ισοσκελές τρίγωνο 43">
            <a:extLst>
              <a:ext uri="{FF2B5EF4-FFF2-40B4-BE49-F238E27FC236}">
                <a16:creationId xmlns:a16="http://schemas.microsoft.com/office/drawing/2014/main" id="{617A3C80-D8D2-44D0-B6AB-C5E0DCE81265}"/>
              </a:ext>
            </a:extLst>
          </p:cNvPr>
          <p:cNvSpPr/>
          <p:nvPr/>
        </p:nvSpPr>
        <p:spPr>
          <a:xfrm rot="10800000">
            <a:off x="2068266" y="1801166"/>
            <a:ext cx="183612" cy="115872"/>
          </a:xfrm>
          <a:prstGeom prst="triangle">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200" dirty="0">
              <a:latin typeface="Candara" panose="020E0502030303020204" pitchFamily="34" charset="0"/>
            </a:endParaRPr>
          </a:p>
        </p:txBody>
      </p:sp>
      <p:pic>
        <p:nvPicPr>
          <p:cNvPr id="29" name="Picture 2">
            <a:extLst>
              <a:ext uri="{FF2B5EF4-FFF2-40B4-BE49-F238E27FC236}">
                <a16:creationId xmlns:a16="http://schemas.microsoft.com/office/drawing/2014/main" id="{85F4A8AB-C830-40A3-A9CF-344F745B3230}"/>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30" name="Τίτλος 2">
            <a:extLst>
              <a:ext uri="{FF2B5EF4-FFF2-40B4-BE49-F238E27FC236}">
                <a16:creationId xmlns:a16="http://schemas.microsoft.com/office/drawing/2014/main" id="{287A2B2E-9790-428B-9B59-F8F10BA43CEC}"/>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31" name="Υπότιτλος 2">
            <a:extLst>
              <a:ext uri="{FF2B5EF4-FFF2-40B4-BE49-F238E27FC236}">
                <a16:creationId xmlns:a16="http://schemas.microsoft.com/office/drawing/2014/main" id="{E464352D-1137-42FD-BAE7-6C9F86E30699}"/>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225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750"/>
                            </p:stCondLst>
                            <p:childTnLst>
                              <p:par>
                                <p:cTn id="21" presetID="22" presetClass="entr" presetSubtype="8"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3750"/>
                            </p:stCondLst>
                            <p:childTnLst>
                              <p:par>
                                <p:cTn id="25" presetID="22" presetClass="entr" presetSubtype="8" fill="hold" grpId="0" nodeType="after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wipe(left)">
                                      <p:cBhvr>
                                        <p:cTn id="27" dur="1000"/>
                                        <p:tgtEl>
                                          <p:spTgt spid="14">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left)">
                                      <p:cBhvr>
                                        <p:cTn id="30" dur="1000"/>
                                        <p:tgtEl>
                                          <p:spTgt spid="14">
                                            <p:txEl>
                                              <p:pRg st="0" end="0"/>
                                            </p:txEl>
                                          </p:spTgt>
                                        </p:tgtEl>
                                      </p:cBhvr>
                                    </p:animEffect>
                                  </p:childTnLst>
                                </p:cTn>
                              </p:par>
                            </p:childTnLst>
                          </p:cTn>
                        </p:par>
                        <p:par>
                          <p:cTn id="31" fill="hold">
                            <p:stCondLst>
                              <p:cond delay="475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10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1000"/>
                                        <p:tgtEl>
                                          <p:spTgt spid="13"/>
                                        </p:tgtEl>
                                      </p:cBhvr>
                                    </p:animEffect>
                                  </p:childTnLst>
                                </p:cTn>
                              </p:par>
                              <p:par>
                                <p:cTn id="38" presetID="22" presetClass="entr" presetSubtype="1" fill="hold" grpId="0" nodeType="withEffect">
                                  <p:stCondLst>
                                    <p:cond delay="50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1000"/>
                                        <p:tgtEl>
                                          <p:spTgt spid="23"/>
                                        </p:tgtEl>
                                      </p:cBhvr>
                                    </p:animEffect>
                                  </p:childTnLst>
                                </p:cTn>
                              </p:par>
                              <p:par>
                                <p:cTn id="41" presetID="22" presetClass="entr" presetSubtype="1" fill="hold" grpId="0" nodeType="withEffect">
                                  <p:stCondLst>
                                    <p:cond delay="50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1000"/>
                                        <p:tgtEl>
                                          <p:spTgt spid="11"/>
                                        </p:tgtEl>
                                      </p:cBhvr>
                                    </p:animEffect>
                                  </p:childTnLst>
                                </p:cTn>
                              </p:par>
                            </p:childTnLst>
                          </p:cTn>
                        </p:par>
                        <p:par>
                          <p:cTn id="44" fill="hold">
                            <p:stCondLst>
                              <p:cond delay="6250"/>
                            </p:stCondLst>
                            <p:childTnLst>
                              <p:par>
                                <p:cTn id="45" presetID="22" presetClass="entr" presetSubtype="1" fill="hold" grpId="0" nodeType="afterEffect">
                                  <p:stCondLst>
                                    <p:cond delay="100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7750"/>
                            </p:stCondLst>
                            <p:childTnLst>
                              <p:par>
                                <p:cTn id="49" presetID="22" presetClass="entr" presetSubtype="1"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wipe(up)">
                                      <p:cBhvr>
                                        <p:cTn id="51" dur="750"/>
                                        <p:tgtEl>
                                          <p:spTgt spid="9"/>
                                        </p:tgtEl>
                                      </p:cBhvr>
                                    </p:animEffect>
                                  </p:childTnLst>
                                </p:cTn>
                              </p:par>
                            </p:childTnLst>
                          </p:cTn>
                        </p:par>
                        <p:par>
                          <p:cTn id="52" fill="hold">
                            <p:stCondLst>
                              <p:cond delay="9000"/>
                            </p:stCondLst>
                            <p:childTnLst>
                              <p:par>
                                <p:cTn id="53" presetID="22" presetClass="entr" presetSubtype="1" fill="hold" grpId="0" nodeType="afterEffect">
                                  <p:stCondLst>
                                    <p:cond delay="75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10250"/>
                            </p:stCondLst>
                            <p:childTnLst>
                              <p:par>
                                <p:cTn id="57" presetID="22" presetClass="entr" presetSubtype="1"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1000"/>
                                        <p:tgtEl>
                                          <p:spTgt spid="16"/>
                                        </p:tgtEl>
                                      </p:cBhvr>
                                    </p:animEffect>
                                  </p:childTnLst>
                                </p:cTn>
                              </p:par>
                            </p:childTnLst>
                          </p:cTn>
                        </p:par>
                        <p:par>
                          <p:cTn id="60" fill="hold">
                            <p:stCondLst>
                              <p:cond delay="11250"/>
                            </p:stCondLst>
                            <p:childTnLst>
                              <p:par>
                                <p:cTn id="61" presetID="22" presetClass="entr" presetSubtype="1"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1000"/>
                                        <p:tgtEl>
                                          <p:spTgt spid="17"/>
                                        </p:tgtEl>
                                      </p:cBhvr>
                                    </p:animEffect>
                                  </p:childTnLst>
                                </p:cTn>
                              </p:par>
                            </p:childTnLst>
                          </p:cTn>
                        </p:par>
                        <p:par>
                          <p:cTn id="64" fill="hold">
                            <p:stCondLst>
                              <p:cond delay="12250"/>
                            </p:stCondLst>
                            <p:childTnLst>
                              <p:par>
                                <p:cTn id="65" presetID="22" presetClass="entr" presetSubtype="1" fill="hold" grpId="0" nodeType="afterEffect">
                                  <p:stCondLst>
                                    <p:cond delay="75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13500"/>
                            </p:stCondLst>
                            <p:childTnLst>
                              <p:par>
                                <p:cTn id="69" presetID="2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up)">
                                      <p:cBhvr>
                                        <p:cTn id="71" dur="500"/>
                                        <p:tgtEl>
                                          <p:spTgt spid="21"/>
                                        </p:tgtEl>
                                      </p:cBhvr>
                                    </p:animEffect>
                                  </p:childTnLst>
                                </p:cTn>
                              </p:par>
                            </p:childTnLst>
                          </p:cTn>
                        </p:par>
                        <p:par>
                          <p:cTn id="72" fill="hold">
                            <p:stCondLst>
                              <p:cond delay="14000"/>
                            </p:stCondLst>
                            <p:childTnLst>
                              <p:par>
                                <p:cTn id="73" presetID="22" presetClass="entr" presetSubtype="8" fill="hold" grpId="0" nodeType="afterEffect">
                                  <p:stCondLst>
                                    <p:cond delay="50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par>
                          <p:cTn id="76" fill="hold">
                            <p:stCondLst>
                              <p:cond delay="15000"/>
                            </p:stCondLst>
                            <p:childTnLst>
                              <p:par>
                                <p:cTn id="77" presetID="22" presetClass="entr" presetSubtype="8" fill="hold" grpId="0" nodeType="afterEffect">
                                  <p:stCondLst>
                                    <p:cond delay="50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animBg="1"/>
      <p:bldP spid="12" grpId="0" animBg="1"/>
      <p:bldP spid="13" grpId="0" animBg="1"/>
      <p:bldP spid="14" grpId="0" build="allAtOnce" animBg="1"/>
      <p:bldP spid="15" grpId="0" animBg="1"/>
      <p:bldP spid="16" grpId="0" animBg="1"/>
      <p:bldP spid="17" grpId="0" animBg="1"/>
      <p:bldP spid="20" grpId="0"/>
      <p:bldP spid="21" grpId="0" animBg="1"/>
      <p:bldP spid="22" grpId="0" animBg="1"/>
      <p:bldP spid="23" grpId="0" animBg="1"/>
      <p:bldP spid="24" grpId="0"/>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4 - Εικόνα" descr="anaptiksi.jpg"/>
          <p:cNvPicPr>
            <a:picLocks noChangeAspect="1"/>
          </p:cNvPicPr>
          <p:nvPr/>
        </p:nvPicPr>
        <p:blipFill>
          <a:blip r:embed="rId2">
            <a:clrChange>
              <a:clrFrom>
                <a:srgbClr val="F5F4F2"/>
              </a:clrFrom>
              <a:clrTo>
                <a:srgbClr val="F5F4F2">
                  <a:alpha val="0"/>
                </a:srgbClr>
              </a:clrTo>
            </a:clrChange>
          </a:blip>
          <a:srcRect/>
          <a:stretch>
            <a:fillRect/>
          </a:stretch>
        </p:blipFill>
        <p:spPr bwMode="auto">
          <a:xfrm>
            <a:off x="3491623" y="4351999"/>
            <a:ext cx="4161231" cy="2496738"/>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23</a:t>
            </a:fld>
            <a:endParaRPr lang="el-GR"/>
          </a:p>
        </p:txBody>
      </p:sp>
      <p:sp>
        <p:nvSpPr>
          <p:cNvPr id="5" name="Θέση περιεχομένου 1"/>
          <p:cNvSpPr txBox="1">
            <a:spLocks/>
          </p:cNvSpPr>
          <p:nvPr/>
        </p:nvSpPr>
        <p:spPr bwMode="auto">
          <a:xfrm>
            <a:off x="1045030" y="1567537"/>
            <a:ext cx="7097484" cy="4428387"/>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Μέχρι πότε διαβιβάζονται τα δεδομένα ανά κανάλι διαβίβασης </a:t>
            </a:r>
            <a:r>
              <a:rPr lang="en-US" sz="1600" i="1" dirty="0">
                <a:solidFill>
                  <a:schemeClr val="tx1">
                    <a:lumMod val="75000"/>
                    <a:lumOff val="25000"/>
                  </a:schemeClr>
                </a:solidFill>
                <a:effectLst>
                  <a:outerShdw blurRad="38100" dist="38100" dir="2700000" algn="tl">
                    <a:srgbClr val="000000">
                      <a:alpha val="43137"/>
                    </a:srgbClr>
                  </a:outerShdw>
                </a:effectLst>
              </a:rPr>
              <a:t>(</a:t>
            </a:r>
            <a:r>
              <a:rPr lang="el-GR" sz="1600" i="1" dirty="0">
                <a:solidFill>
                  <a:schemeClr val="tx1">
                    <a:lumMod val="75000"/>
                    <a:lumOff val="25000"/>
                  </a:schemeClr>
                </a:solidFill>
                <a:effectLst>
                  <a:outerShdw blurRad="38100" dist="38100" dir="2700000" algn="tl">
                    <a:srgbClr val="000000">
                      <a:alpha val="43137"/>
                    </a:srgbClr>
                  </a:outerShdw>
                </a:effectLst>
              </a:rPr>
              <a:t>Α. 1138/2020</a:t>
            </a:r>
            <a:r>
              <a:rPr lang="en-US" sz="1600" i="1" dirty="0">
                <a:solidFill>
                  <a:schemeClr val="tx1">
                    <a:lumMod val="75000"/>
                    <a:lumOff val="25000"/>
                  </a:schemeClr>
                </a:solidFill>
                <a:effectLst>
                  <a:outerShdw blurRad="38100" dist="38100" dir="2700000" algn="tl">
                    <a:srgbClr val="000000">
                      <a:alpha val="43137"/>
                    </a:srgbClr>
                  </a:outerShdw>
                </a:effectLst>
              </a:rPr>
              <a:t>)</a:t>
            </a:r>
            <a:r>
              <a:rPr lang="el-GR" sz="1600" i="1" dirty="0">
                <a:solidFill>
                  <a:schemeClr val="tx1">
                    <a:lumMod val="75000"/>
                    <a:lumOff val="25000"/>
                  </a:schemeClr>
                </a:solidFill>
                <a:effectLst>
                  <a:outerShdw blurRad="38100" dist="38100" dir="2700000" algn="tl">
                    <a:srgbClr val="000000">
                      <a:alpha val="43137"/>
                    </a:srgbClr>
                  </a:outerShdw>
                </a:effectLst>
              </a:rPr>
              <a:t>. </a:t>
            </a:r>
          </a:p>
          <a:p>
            <a:endParaRPr lang="el-GR" sz="2400" dirty="0">
              <a:solidFill>
                <a:schemeClr val="tx1">
                  <a:lumMod val="75000"/>
                  <a:lumOff val="25000"/>
                </a:schemeClr>
              </a:solidFill>
            </a:endParaRPr>
          </a:p>
          <a:p>
            <a:pPr>
              <a:lnSpc>
                <a:spcPct val="150000"/>
              </a:lnSpc>
            </a:pPr>
            <a:r>
              <a:rPr lang="el-GR" sz="1600" dirty="0">
                <a:solidFill>
                  <a:srgbClr val="FDD903"/>
                </a:solidFill>
              </a:rPr>
              <a:t> </a:t>
            </a:r>
            <a:r>
              <a:rPr lang="el-GR" sz="1600" b="1" dirty="0">
                <a:solidFill>
                  <a:srgbClr val="FDD903"/>
                </a:solidFill>
                <a:effectLst>
                  <a:outerShdw blurRad="38100" dist="38100" dir="2700000" algn="tl">
                    <a:srgbClr val="000000">
                      <a:alpha val="43137"/>
                    </a:srgbClr>
                  </a:outerShdw>
                </a:effectLst>
              </a:rPr>
              <a:t>Α.</a:t>
            </a:r>
            <a:r>
              <a:rPr lang="el-GR" sz="1600" dirty="0">
                <a:solidFill>
                  <a:srgbClr val="FDD903"/>
                </a:solidFill>
                <a:effectLst>
                  <a:outerShdw blurRad="38100" dist="38100" dir="2700000" algn="tl">
                    <a:srgbClr val="000000">
                      <a:alpha val="43137"/>
                    </a:srgbClr>
                  </a:outerShdw>
                </a:effectLst>
              </a:rPr>
              <a:t>  </a:t>
            </a:r>
            <a:r>
              <a:rPr lang="el-GR" sz="1600" i="1" dirty="0">
                <a:solidFill>
                  <a:schemeClr val="tx1">
                    <a:lumMod val="75000"/>
                    <a:lumOff val="25000"/>
                  </a:schemeClr>
                </a:solidFill>
                <a:effectLst>
                  <a:outerShdw blurRad="38100" dist="38100" dir="2700000" algn="tl">
                    <a:srgbClr val="000000">
                      <a:alpha val="43137"/>
                    </a:srgbClr>
                  </a:outerShdw>
                </a:effectLst>
              </a:rPr>
              <a:t>Συνόψεις Παραστ. Εσόδων  -  Χαρακτηρισμός Συναλλαγών.</a:t>
            </a:r>
          </a:p>
          <a:p>
            <a:pPr>
              <a:lnSpc>
                <a:spcPct val="150000"/>
              </a:lnSpc>
            </a:pPr>
            <a:endParaRPr lang="el-GR" sz="700" dirty="0">
              <a:solidFill>
                <a:schemeClr val="tx1">
                  <a:lumMod val="75000"/>
                  <a:lumOff val="25000"/>
                </a:schemeClr>
              </a:solidFill>
              <a:effectLst>
                <a:outerShdw blurRad="38100" dist="38100" dir="2700000" algn="tl">
                  <a:srgbClr val="000000">
                    <a:alpha val="43137"/>
                  </a:srgbClr>
                </a:outerShdw>
              </a:effectLst>
            </a:endParaRPr>
          </a:p>
          <a:p>
            <a:pPr>
              <a:lnSpc>
                <a:spcPct val="150000"/>
              </a:lnSpc>
            </a:pPr>
            <a:r>
              <a:rPr lang="el-GR" sz="1600" dirty="0">
                <a:solidFill>
                  <a:schemeClr val="tx1">
                    <a:lumMod val="75000"/>
                    <a:lumOff val="25000"/>
                  </a:schemeClr>
                </a:solidFill>
                <a:effectLst>
                  <a:outerShdw blurRad="38100" dist="38100" dir="2700000" algn="tl">
                    <a:srgbClr val="000000">
                      <a:alpha val="43137"/>
                    </a:srgbClr>
                  </a:outerShdw>
                </a:effectLst>
              </a:rPr>
              <a:t> Ανεξαρτήτως υποχρέωσης ή μη υποβολής δήλωσης Φ.Π.Α. και τηρούμενου λογιστικού    συστήματος (απλογραφικό - διπλογραφικό), διαβιβάζονται στην Α.Α.Δ.Ε. ως ακολούθως:</a:t>
            </a:r>
          </a:p>
          <a:p>
            <a:r>
              <a:rPr lang="el-GR" sz="1600" dirty="0">
                <a:solidFill>
                  <a:schemeClr val="tx1">
                    <a:lumMod val="75000"/>
                    <a:lumOff val="25000"/>
                  </a:schemeClr>
                </a:solidFill>
                <a:effectLst>
                  <a:outerShdw blurRad="38100" dist="38100" dir="2700000" algn="tl">
                    <a:srgbClr val="000000">
                      <a:alpha val="43137"/>
                    </a:srgbClr>
                  </a:outerShdw>
                </a:effectLst>
              </a:rPr>
              <a:t> </a:t>
            </a:r>
            <a:r>
              <a:rPr lang="el-GR" sz="1600" b="1" dirty="0">
                <a:solidFill>
                  <a:schemeClr val="tx1">
                    <a:lumMod val="75000"/>
                    <a:lumOff val="25000"/>
                  </a:schemeClr>
                </a:solidFill>
                <a:effectLst>
                  <a:outerShdw blurRad="38100" dist="38100" dir="2700000" algn="tl">
                    <a:srgbClr val="000000">
                      <a:alpha val="43137"/>
                    </a:srgbClr>
                  </a:outerShdw>
                </a:effectLst>
              </a:rPr>
              <a:t>- </a:t>
            </a:r>
            <a:r>
              <a:rPr lang="el-GR" sz="1600" b="1" spc="75" dirty="0">
                <a:solidFill>
                  <a:srgbClr val="0033CC"/>
                </a:solidFill>
                <a:effectLst>
                  <a:outerShdw blurRad="38100" dist="38100" dir="2700000" algn="tl">
                    <a:srgbClr val="000000">
                      <a:alpha val="43137"/>
                    </a:srgbClr>
                  </a:outerShdw>
                </a:effectLst>
              </a:rPr>
              <a:t>Σε πραγματικό χρόνο </a:t>
            </a:r>
            <a:r>
              <a:rPr lang="el-GR" sz="1600" dirty="0">
                <a:solidFill>
                  <a:schemeClr val="tx1">
                    <a:lumMod val="75000"/>
                    <a:lumOff val="25000"/>
                  </a:schemeClr>
                </a:solidFill>
                <a:effectLst>
                  <a:outerShdw blurRad="38100" dist="38100" dir="2700000" algn="tl">
                    <a:srgbClr val="000000">
                      <a:alpha val="43137"/>
                    </a:srgbClr>
                  </a:outerShdw>
                </a:effectLst>
              </a:rPr>
              <a:t>για τις Επιχειρήσεις που διαβιβάζουν τιμολόγια</a:t>
            </a:r>
            <a:r>
              <a:rPr lang="en-US" sz="1600" dirty="0">
                <a:solidFill>
                  <a:schemeClr val="tx1">
                    <a:lumMod val="75000"/>
                    <a:lumOff val="25000"/>
                  </a:schemeClr>
                </a:solidFill>
                <a:effectLst>
                  <a:outerShdw blurRad="38100" dist="38100" dir="2700000" algn="tl">
                    <a:srgbClr val="000000">
                      <a:alpha val="43137"/>
                    </a:srgbClr>
                  </a:outerShdw>
                </a:effectLst>
              </a:rPr>
              <a:t>,</a:t>
            </a:r>
            <a:r>
              <a:rPr lang="el-GR" sz="1600" dirty="0">
                <a:solidFill>
                  <a:schemeClr val="tx1">
                    <a:lumMod val="75000"/>
                    <a:lumOff val="25000"/>
                  </a:schemeClr>
                </a:solidFill>
                <a:effectLst>
                  <a:outerShdw blurRad="38100" dist="38100" dir="2700000" algn="tl">
                    <a:srgbClr val="000000">
                      <a:alpha val="43137"/>
                    </a:srgbClr>
                  </a:outerShdw>
                </a:effectLst>
              </a:rPr>
              <a:t> και οι ΑΠΥ μέσα σε 5 ημέρες για όσους εκδίδουν χωρίς ΦΗΜ μέσω Πιστοποιημένου Παρόχου  και Λογισμικών Προγραμμάτων ERP. </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Όσοι εκδίδουν και διαβιβάζουν από το </a:t>
            </a:r>
            <a:r>
              <a:rPr lang="en-US" sz="1600" dirty="0">
                <a:solidFill>
                  <a:schemeClr val="tx1">
                    <a:lumMod val="75000"/>
                    <a:lumOff val="25000"/>
                  </a:schemeClr>
                </a:solidFill>
                <a:effectLst>
                  <a:outerShdw blurRad="38100" dist="38100" dir="2700000" algn="tl">
                    <a:srgbClr val="000000">
                      <a:alpha val="43137"/>
                    </a:srgbClr>
                  </a:outerShdw>
                </a:effectLst>
              </a:rPr>
              <a:t>e-</a:t>
            </a:r>
            <a:r>
              <a:rPr lang="en-US" sz="1600" dirty="0" err="1">
                <a:solidFill>
                  <a:schemeClr val="tx1">
                    <a:lumMod val="75000"/>
                    <a:lumOff val="25000"/>
                  </a:schemeClr>
                </a:solidFill>
                <a:effectLst>
                  <a:outerShdw blurRad="38100" dist="38100" dir="2700000" algn="tl">
                    <a:srgbClr val="000000">
                      <a:alpha val="43137"/>
                    </a:srgbClr>
                  </a:outerShdw>
                </a:effectLst>
              </a:rPr>
              <a:t>timologio</a:t>
            </a:r>
            <a:r>
              <a:rPr lang="en-US" sz="1600" dirty="0">
                <a:solidFill>
                  <a:schemeClr val="tx1">
                    <a:lumMod val="75000"/>
                    <a:lumOff val="25000"/>
                  </a:schemeClr>
                </a:solidFill>
                <a:effectLst>
                  <a:outerShdw blurRad="38100" dist="38100" dir="2700000" algn="tl">
                    <a:srgbClr val="000000">
                      <a:alpha val="43137"/>
                    </a:srgbClr>
                  </a:outerShdw>
                </a:effectLst>
              </a:rPr>
              <a:t> </a:t>
            </a:r>
            <a:r>
              <a:rPr lang="el-GR" sz="1600" dirty="0">
                <a:solidFill>
                  <a:schemeClr val="tx1">
                    <a:lumMod val="75000"/>
                    <a:lumOff val="25000"/>
                  </a:schemeClr>
                </a:solidFill>
                <a:effectLst>
                  <a:outerShdw blurRad="38100" dist="38100" dir="2700000" algn="tl">
                    <a:srgbClr val="000000">
                      <a:alpha val="43137"/>
                    </a:srgbClr>
                  </a:outerShdw>
                </a:effectLst>
              </a:rPr>
              <a:t>στον χρόνο έκδοσης.</a:t>
            </a:r>
          </a:p>
          <a:p>
            <a:pPr>
              <a:lnSpc>
                <a:spcPct val="150000"/>
              </a:lnSpc>
            </a:pPr>
            <a:r>
              <a:rPr lang="el-GR" sz="1600" dirty="0">
                <a:solidFill>
                  <a:schemeClr val="tx1">
                    <a:lumMod val="75000"/>
                    <a:lumOff val="25000"/>
                  </a:schemeClr>
                </a:solidFill>
                <a:effectLst>
                  <a:outerShdw blurRad="38100" dist="38100" dir="2700000" algn="tl">
                    <a:srgbClr val="000000">
                      <a:alpha val="43137"/>
                    </a:srgbClr>
                  </a:outerShdw>
                </a:effectLst>
              </a:rPr>
              <a:t> - </a:t>
            </a:r>
            <a:r>
              <a:rPr lang="el-GR" sz="1600" b="1" spc="75" dirty="0">
                <a:solidFill>
                  <a:srgbClr val="0033CC"/>
                </a:solidFill>
                <a:effectLst>
                  <a:outerShdw blurRad="38100" dist="38100" dir="2700000" algn="tl">
                    <a:srgbClr val="000000">
                      <a:alpha val="43137"/>
                    </a:srgbClr>
                  </a:outerShdw>
                </a:effectLst>
              </a:rPr>
              <a:t>Μέχρι την 20η ημέρα </a:t>
            </a:r>
            <a:r>
              <a:rPr lang="el-GR" sz="1600" dirty="0">
                <a:solidFill>
                  <a:schemeClr val="tx1">
                    <a:lumMod val="75000"/>
                    <a:lumOff val="25000"/>
                  </a:schemeClr>
                </a:solidFill>
                <a:effectLst>
                  <a:outerShdw blurRad="38100" dist="38100" dir="2700000" algn="tl">
                    <a:srgbClr val="000000">
                      <a:alpha val="43137"/>
                    </a:srgbClr>
                  </a:outerShdw>
                </a:effectLst>
              </a:rPr>
              <a:t>του επόμενου μήνα εντός του οποίου εκδόθηκαν τα τιμολόγια και οι ΑΠΥ για τις Επιχειρήσεις που διαβιβάζουν μέσω της Ειδικής Φόρμας Καταχώρησης.</a:t>
            </a:r>
          </a:p>
        </p:txBody>
      </p:sp>
      <p:pic>
        <p:nvPicPr>
          <p:cNvPr id="11" name="Picture 2">
            <a:extLst>
              <a:ext uri="{FF2B5EF4-FFF2-40B4-BE49-F238E27FC236}">
                <a16:creationId xmlns:a16="http://schemas.microsoft.com/office/drawing/2014/main" id="{429B3AEE-D525-4725-960F-A44D9C6A20BE}"/>
              </a:ext>
            </a:extLst>
          </p:cNvPr>
          <p:cNvPicPr>
            <a:picLocks noChangeAspect="1" noChangeArrowheads="1"/>
          </p:cNvPicPr>
          <p:nvPr/>
        </p:nvPicPr>
        <p:blipFill>
          <a:blip r:embed="rId3"/>
          <a:srcRect/>
          <a:stretch>
            <a:fillRect/>
          </a:stretch>
        </p:blipFill>
        <p:spPr bwMode="auto">
          <a:xfrm>
            <a:off x="-109538" y="836613"/>
            <a:ext cx="9364663" cy="182562"/>
          </a:xfrm>
          <a:prstGeom prst="rect">
            <a:avLst/>
          </a:prstGeom>
          <a:noFill/>
          <a:ln w="9525">
            <a:noFill/>
            <a:miter lim="800000"/>
            <a:headEnd/>
            <a:tailEnd/>
          </a:ln>
        </p:spPr>
      </p:pic>
      <p:sp>
        <p:nvSpPr>
          <p:cNvPr id="12" name="Τίτλος 2">
            <a:extLst>
              <a:ext uri="{FF2B5EF4-FFF2-40B4-BE49-F238E27FC236}">
                <a16:creationId xmlns:a16="http://schemas.microsoft.com/office/drawing/2014/main" id="{FD6BBAB1-538A-40B8-8DBB-2509D3EEC464}"/>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3" name="Υπότιτλος 2">
            <a:extLst>
              <a:ext uri="{FF2B5EF4-FFF2-40B4-BE49-F238E27FC236}">
                <a16:creationId xmlns:a16="http://schemas.microsoft.com/office/drawing/2014/main" id="{22183CBD-579E-4C9D-B39A-7BDB1DC2EA2E}"/>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24</a:t>
            </a:fld>
            <a:endParaRPr lang="el-GR"/>
          </a:p>
        </p:txBody>
      </p:sp>
      <p:sp>
        <p:nvSpPr>
          <p:cNvPr id="5" name="Θέση περιεχομένου 1"/>
          <p:cNvSpPr txBox="1">
            <a:spLocks/>
          </p:cNvSpPr>
          <p:nvPr/>
        </p:nvSpPr>
        <p:spPr bwMode="auto">
          <a:xfrm>
            <a:off x="1043023" y="1574796"/>
            <a:ext cx="7206870" cy="4781555"/>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Μέχρι πότε διαβιβάζονται τα δεδομένα ανά κανάλι διαβίβασης </a:t>
            </a:r>
            <a:r>
              <a:rPr lang="en-US" sz="1600" i="1" dirty="0">
                <a:solidFill>
                  <a:schemeClr val="tx1">
                    <a:lumMod val="75000"/>
                    <a:lumOff val="25000"/>
                  </a:schemeClr>
                </a:solidFill>
                <a:effectLst>
                  <a:outerShdw blurRad="38100" dist="38100" dir="2700000" algn="tl">
                    <a:srgbClr val="000000">
                      <a:alpha val="43137"/>
                    </a:srgbClr>
                  </a:outerShdw>
                </a:effectLst>
              </a:rPr>
              <a:t>(</a:t>
            </a:r>
            <a:r>
              <a:rPr lang="el-GR" sz="1600" i="1" dirty="0">
                <a:solidFill>
                  <a:schemeClr val="tx1">
                    <a:lumMod val="75000"/>
                    <a:lumOff val="25000"/>
                  </a:schemeClr>
                </a:solidFill>
                <a:effectLst>
                  <a:outerShdw blurRad="38100" dist="38100" dir="2700000" algn="tl">
                    <a:srgbClr val="000000">
                      <a:alpha val="43137"/>
                    </a:srgbClr>
                  </a:outerShdw>
                </a:effectLst>
              </a:rPr>
              <a:t>Α. 1138/2020</a:t>
            </a:r>
            <a:r>
              <a:rPr lang="en-US" sz="1600" i="1" dirty="0">
                <a:solidFill>
                  <a:schemeClr val="tx1">
                    <a:lumMod val="75000"/>
                    <a:lumOff val="25000"/>
                  </a:schemeClr>
                </a:solidFill>
                <a:effectLst>
                  <a:outerShdw blurRad="38100" dist="38100" dir="2700000" algn="tl">
                    <a:srgbClr val="000000">
                      <a:alpha val="43137"/>
                    </a:srgbClr>
                  </a:outerShdw>
                </a:effectLst>
              </a:rPr>
              <a:t>)</a:t>
            </a:r>
            <a:r>
              <a:rPr lang="el-GR" sz="1600" i="1" dirty="0">
                <a:solidFill>
                  <a:schemeClr val="tx1">
                    <a:lumMod val="75000"/>
                    <a:lumOff val="25000"/>
                  </a:schemeClr>
                </a:solidFill>
                <a:effectLst>
                  <a:outerShdw blurRad="38100" dist="38100" dir="2700000" algn="tl">
                    <a:srgbClr val="000000">
                      <a:alpha val="43137"/>
                    </a:srgbClr>
                  </a:outerShdw>
                </a:effectLst>
              </a:rPr>
              <a:t>. </a:t>
            </a:r>
          </a:p>
          <a:p>
            <a:endParaRPr lang="el-GR" dirty="0"/>
          </a:p>
          <a:p>
            <a:pPr>
              <a:lnSpc>
                <a:spcPct val="150000"/>
              </a:lnSpc>
            </a:pPr>
            <a:r>
              <a:rPr lang="el-GR" sz="1600" b="1" i="1" dirty="0">
                <a:solidFill>
                  <a:srgbClr val="FEDB06"/>
                </a:solidFill>
                <a:effectLst>
                  <a:outerShdw blurRad="38100" dist="38100" dir="2700000" algn="tl">
                    <a:srgbClr val="000000">
                      <a:alpha val="43137"/>
                    </a:srgbClr>
                  </a:outerShdw>
                </a:effectLst>
              </a:rPr>
              <a:t>Β.  </a:t>
            </a:r>
            <a:r>
              <a:rPr lang="el-GR" sz="1600" i="1" dirty="0">
                <a:solidFill>
                  <a:schemeClr val="tx1">
                    <a:lumMod val="75000"/>
                    <a:lumOff val="25000"/>
                  </a:schemeClr>
                </a:solidFill>
                <a:effectLst>
                  <a:outerShdw blurRad="38100" dist="38100" dir="2700000" algn="tl">
                    <a:srgbClr val="000000">
                      <a:alpha val="43137"/>
                    </a:srgbClr>
                  </a:outerShdw>
                </a:effectLst>
              </a:rPr>
              <a:t>Συνόψεις Παραστ. Εξόδων- Χαρακτηρισμός Συναλλαγών</a:t>
            </a:r>
          </a:p>
          <a:p>
            <a:pPr>
              <a:lnSpc>
                <a:spcPct val="150000"/>
              </a:lnSpc>
            </a:pPr>
            <a:endParaRPr lang="el-GR" sz="900" dirty="0">
              <a:solidFill>
                <a:schemeClr val="tx1">
                  <a:lumMod val="75000"/>
                  <a:lumOff val="25000"/>
                </a:schemeClr>
              </a:solidFill>
              <a:effectLst>
                <a:outerShdw blurRad="38100" dist="38100" dir="2700000" algn="tl">
                  <a:srgbClr val="000000">
                    <a:alpha val="43137"/>
                  </a:srgbClr>
                </a:outerShdw>
              </a:effectLst>
            </a:endParaRPr>
          </a:p>
          <a:p>
            <a:pPr>
              <a:lnSpc>
                <a:spcPct val="150000"/>
              </a:lnSpc>
            </a:pPr>
            <a:r>
              <a:rPr lang="el-GR" sz="1600" dirty="0">
                <a:solidFill>
                  <a:schemeClr val="tx1">
                    <a:lumMod val="75000"/>
                    <a:lumOff val="25000"/>
                  </a:schemeClr>
                </a:solidFill>
                <a:effectLst>
                  <a:outerShdw blurRad="38100" dist="38100" dir="2700000" algn="tl">
                    <a:srgbClr val="000000">
                      <a:alpha val="43137"/>
                    </a:srgbClr>
                  </a:outerShdw>
                </a:effectLst>
              </a:rPr>
              <a:t> Τα δεδομένα που σχετίζονται με τον λήπτη των αγαθών ή των υπηρεσιών (ημεδαπή οντότητα) διαβιβάζονται στην Α.Α.Δ.Ε. έως την υποβολή της οικείας δήλωσης ΦΠΑ, ως ακολούθως:</a:t>
            </a:r>
          </a:p>
          <a:p>
            <a:pPr>
              <a:lnSpc>
                <a:spcPct val="150000"/>
              </a:lnSpc>
            </a:pPr>
            <a:r>
              <a:rPr lang="el-GR" sz="1600" dirty="0">
                <a:solidFill>
                  <a:schemeClr val="tx1">
                    <a:lumMod val="75000"/>
                    <a:lumOff val="25000"/>
                  </a:schemeClr>
                </a:solidFill>
                <a:effectLst>
                  <a:outerShdw blurRad="38100" dist="38100" dir="2700000" algn="tl">
                    <a:srgbClr val="000000">
                      <a:alpha val="43137"/>
                    </a:srgbClr>
                  </a:outerShdw>
                </a:effectLst>
              </a:rPr>
              <a:t> - </a:t>
            </a:r>
            <a:r>
              <a:rPr lang="el-GR" sz="1600" b="1" dirty="0">
                <a:solidFill>
                  <a:srgbClr val="0033CC"/>
                </a:solidFill>
                <a:effectLst>
                  <a:outerShdw blurRad="38100" dist="38100" dir="2700000" algn="tl">
                    <a:srgbClr val="000000">
                      <a:alpha val="43137"/>
                    </a:srgbClr>
                  </a:outerShdw>
                </a:effectLst>
              </a:rPr>
              <a:t>Σε μηνιαία βάση </a:t>
            </a:r>
            <a:r>
              <a:rPr lang="el-GR" sz="1600" dirty="0">
                <a:solidFill>
                  <a:schemeClr val="tx1">
                    <a:lumMod val="75000"/>
                    <a:lumOff val="25000"/>
                  </a:schemeClr>
                </a:solidFill>
                <a:effectLst>
                  <a:outerShdw blurRad="38100" dist="38100" dir="2700000" algn="tl">
                    <a:srgbClr val="000000">
                      <a:alpha val="43137"/>
                    </a:srgbClr>
                  </a:outerShdw>
                </a:effectLst>
              </a:rPr>
              <a:t>για τις Επιχειρήσεις που τηρούν Λογιστικά Αρχεία με διπλογραφικό σύστημα.</a:t>
            </a:r>
          </a:p>
          <a:p>
            <a:pPr>
              <a:lnSpc>
                <a:spcPct val="150000"/>
              </a:lnSpc>
            </a:pPr>
            <a:r>
              <a:rPr lang="el-GR" sz="1600" dirty="0">
                <a:solidFill>
                  <a:schemeClr val="tx1">
                    <a:lumMod val="75000"/>
                    <a:lumOff val="25000"/>
                  </a:schemeClr>
                </a:solidFill>
                <a:effectLst>
                  <a:outerShdw blurRad="38100" dist="38100" dir="2700000" algn="tl">
                    <a:srgbClr val="000000">
                      <a:alpha val="43137"/>
                    </a:srgbClr>
                  </a:outerShdw>
                </a:effectLst>
              </a:rPr>
              <a:t> - </a:t>
            </a:r>
            <a:r>
              <a:rPr lang="el-GR" sz="1600" b="1" dirty="0">
                <a:solidFill>
                  <a:srgbClr val="0033CC"/>
                </a:solidFill>
                <a:effectLst>
                  <a:outerShdw blurRad="38100" dist="38100" dir="2700000" algn="tl">
                    <a:srgbClr val="000000">
                      <a:alpha val="43137"/>
                    </a:srgbClr>
                  </a:outerShdw>
                </a:effectLst>
              </a:rPr>
              <a:t>Σε τριμηνιαία βάση </a:t>
            </a:r>
            <a:r>
              <a:rPr lang="el-GR" sz="1600" dirty="0">
                <a:solidFill>
                  <a:schemeClr val="tx1">
                    <a:lumMod val="75000"/>
                    <a:lumOff val="25000"/>
                  </a:schemeClr>
                </a:solidFill>
                <a:effectLst>
                  <a:outerShdw blurRad="38100" dist="38100" dir="2700000" algn="tl">
                    <a:srgbClr val="000000">
                      <a:alpha val="43137"/>
                    </a:srgbClr>
                  </a:outerShdw>
                </a:effectLst>
              </a:rPr>
              <a:t>για τις Επιχειρήσεις με απλογραφικό σύστημα τήρησης. Ειδικά για τις Επιχειρήσεις που δεν υπάγονται σε ΦΠΑ, η προθεσμία διαβίβασης θα συμπίπτει με την τρίμηνη προθεσμία υποβολής δήλωσης ΦΠΑ του απλογραφικού συστήματος (δηλ. σε τριμηνιαία βάση).</a:t>
            </a:r>
          </a:p>
        </p:txBody>
      </p:sp>
      <p:pic>
        <p:nvPicPr>
          <p:cNvPr id="7" name="Picture 2">
            <a:extLst>
              <a:ext uri="{FF2B5EF4-FFF2-40B4-BE49-F238E27FC236}">
                <a16:creationId xmlns:a16="http://schemas.microsoft.com/office/drawing/2014/main" id="{CCD3FEA6-B258-4667-8CDD-43BB655DB268}"/>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0" name="Τίτλος 2">
            <a:extLst>
              <a:ext uri="{FF2B5EF4-FFF2-40B4-BE49-F238E27FC236}">
                <a16:creationId xmlns:a16="http://schemas.microsoft.com/office/drawing/2014/main" id="{976DDAA0-8309-4C6D-86C3-38D2F41595A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DF0D1846-E348-4E01-84A5-AC4D23E70552}"/>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25</a:t>
            </a:fld>
            <a:endParaRPr lang="el-GR"/>
          </a:p>
        </p:txBody>
      </p:sp>
      <p:sp>
        <p:nvSpPr>
          <p:cNvPr id="5" name="Θέση περιεχομένου 1"/>
          <p:cNvSpPr txBox="1">
            <a:spLocks/>
          </p:cNvSpPr>
          <p:nvPr/>
        </p:nvSpPr>
        <p:spPr bwMode="auto">
          <a:xfrm>
            <a:off x="1029298" y="1708033"/>
            <a:ext cx="7090783" cy="4648318"/>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Μέχρι πότε διαβιβάζονται τα δεδομένα ανά κανάλι διαβίβασης </a:t>
            </a:r>
            <a:r>
              <a:rPr lang="en-US" sz="1600" i="1" dirty="0">
                <a:solidFill>
                  <a:schemeClr val="tx1">
                    <a:lumMod val="75000"/>
                    <a:lumOff val="25000"/>
                  </a:schemeClr>
                </a:solidFill>
                <a:effectLst>
                  <a:outerShdw blurRad="38100" dist="38100" dir="2700000" algn="tl">
                    <a:srgbClr val="000000">
                      <a:alpha val="43137"/>
                    </a:srgbClr>
                  </a:outerShdw>
                </a:effectLst>
              </a:rPr>
              <a:t>(</a:t>
            </a:r>
            <a:r>
              <a:rPr lang="el-GR" sz="1600" i="1" dirty="0">
                <a:solidFill>
                  <a:schemeClr val="tx1">
                    <a:lumMod val="75000"/>
                    <a:lumOff val="25000"/>
                  </a:schemeClr>
                </a:solidFill>
                <a:effectLst>
                  <a:outerShdw blurRad="38100" dist="38100" dir="2700000" algn="tl">
                    <a:srgbClr val="000000">
                      <a:alpha val="43137"/>
                    </a:srgbClr>
                  </a:outerShdw>
                </a:effectLst>
              </a:rPr>
              <a:t>Α. 1138/2020</a:t>
            </a:r>
            <a:r>
              <a:rPr lang="en-US" sz="1600" i="1" dirty="0">
                <a:solidFill>
                  <a:schemeClr val="tx1">
                    <a:lumMod val="75000"/>
                    <a:lumOff val="25000"/>
                  </a:schemeClr>
                </a:solidFill>
                <a:effectLst>
                  <a:outerShdw blurRad="38100" dist="38100" dir="2700000" algn="tl">
                    <a:srgbClr val="000000">
                      <a:alpha val="43137"/>
                    </a:srgbClr>
                  </a:outerShdw>
                </a:effectLst>
              </a:rPr>
              <a:t>)</a:t>
            </a:r>
            <a:r>
              <a:rPr lang="el-GR" sz="1600" i="1" dirty="0">
                <a:solidFill>
                  <a:schemeClr val="tx1">
                    <a:lumMod val="75000"/>
                    <a:lumOff val="25000"/>
                  </a:schemeClr>
                </a:solidFill>
                <a:effectLst>
                  <a:outerShdw blurRad="38100" dist="38100" dir="2700000" algn="tl">
                    <a:srgbClr val="000000">
                      <a:alpha val="43137"/>
                    </a:srgbClr>
                  </a:outerShdw>
                </a:effectLst>
              </a:rPr>
              <a:t>. </a:t>
            </a:r>
          </a:p>
          <a:p>
            <a:endParaRPr lang="el-GR" dirty="0"/>
          </a:p>
          <a:p>
            <a:pPr>
              <a:lnSpc>
                <a:spcPct val="150000"/>
              </a:lnSpc>
            </a:pPr>
            <a:r>
              <a:rPr lang="el-GR" sz="1600" b="1" dirty="0">
                <a:solidFill>
                  <a:srgbClr val="FDD903"/>
                </a:solidFill>
                <a:effectLst>
                  <a:outerShdw blurRad="38100" dist="38100" dir="2700000" algn="tl">
                    <a:srgbClr val="000000">
                      <a:alpha val="43137"/>
                    </a:srgbClr>
                  </a:outerShdw>
                </a:effectLst>
              </a:rPr>
              <a:t> </a:t>
            </a:r>
            <a:r>
              <a:rPr lang="el-GR" sz="1600" b="1" i="1" dirty="0">
                <a:solidFill>
                  <a:srgbClr val="FDD903"/>
                </a:solidFill>
                <a:effectLst>
                  <a:outerShdw blurRad="38100" dist="38100" dir="2700000" algn="tl">
                    <a:srgbClr val="000000">
                      <a:alpha val="43137"/>
                    </a:srgbClr>
                  </a:outerShdw>
                </a:effectLst>
              </a:rPr>
              <a:t>Γ. </a:t>
            </a:r>
            <a:r>
              <a:rPr lang="el-GR" sz="1600" i="1" dirty="0">
                <a:solidFill>
                  <a:schemeClr val="tx1">
                    <a:lumMod val="75000"/>
                    <a:lumOff val="25000"/>
                  </a:schemeClr>
                </a:solidFill>
                <a:effectLst>
                  <a:outerShdw blurRad="38100" dist="38100" dir="2700000" algn="tl">
                    <a:srgbClr val="000000">
                      <a:alpha val="43137"/>
                    </a:srgbClr>
                  </a:outerShdw>
                </a:effectLst>
              </a:rPr>
              <a:t>Λογιστικές Εγγραφές Τακτοποίησης Εσόδων – Εξόδων</a:t>
            </a:r>
            <a:endParaRPr lang="el-GR" sz="700" i="1" dirty="0">
              <a:solidFill>
                <a:schemeClr val="tx1">
                  <a:lumMod val="75000"/>
                  <a:lumOff val="25000"/>
                </a:schemeClr>
              </a:solidFill>
              <a:effectLst>
                <a:outerShdw blurRad="38100" dist="38100" dir="2700000" algn="tl">
                  <a:srgbClr val="000000">
                    <a:alpha val="43137"/>
                  </a:srgbClr>
                </a:outerShdw>
              </a:effectLst>
            </a:endParaRPr>
          </a:p>
          <a:p>
            <a:pPr>
              <a:lnSpc>
                <a:spcPct val="150000"/>
              </a:lnSpc>
            </a:pPr>
            <a:endParaRPr lang="el-GR" sz="700" dirty="0">
              <a:solidFill>
                <a:schemeClr val="tx1">
                  <a:lumMod val="75000"/>
                  <a:lumOff val="25000"/>
                </a:schemeClr>
              </a:solidFill>
              <a:effectLst>
                <a:outerShdw blurRad="38100" dist="38100" dir="2700000" algn="tl">
                  <a:srgbClr val="000000">
                    <a:alpha val="43137"/>
                  </a:srgbClr>
                </a:outerShdw>
              </a:effectLst>
            </a:endParaRPr>
          </a:p>
          <a:p>
            <a:pPr>
              <a:lnSpc>
                <a:spcPct val="150000"/>
              </a:lnSpc>
            </a:pPr>
            <a:r>
              <a:rPr lang="el-GR" sz="1600" dirty="0">
                <a:solidFill>
                  <a:schemeClr val="tx1">
                    <a:lumMod val="75000"/>
                    <a:lumOff val="25000"/>
                  </a:schemeClr>
                </a:solidFill>
                <a:effectLst>
                  <a:outerShdw blurRad="38100" dist="38100" dir="2700000" algn="tl">
                    <a:srgbClr val="000000">
                      <a:alpha val="43137"/>
                    </a:srgbClr>
                  </a:outerShdw>
                </a:effectLst>
              </a:rPr>
              <a:t> Οι οριζόμενες από την παρούσα εγγραφές τακτοποίησης εσόδων/εξόδων διαβιβάζονται έως την υποβολή της δήλωσης φορολογίας εισοδήματος, με εξαίρεση τις εγγραφές μισθοδοσίας, τα δεδομένα των οποίων διαβιβάζονται έως την υποβολή της δήλωσης για την απόδοση του σχετικού παρακρατούμενου φόρου.</a:t>
            </a:r>
          </a:p>
          <a:p>
            <a:pPr>
              <a:lnSpc>
                <a:spcPct val="150000"/>
              </a:lnSpc>
            </a:pPr>
            <a:endParaRPr lang="el-GR" sz="1600" dirty="0">
              <a:solidFill>
                <a:schemeClr val="tx1">
                  <a:lumMod val="75000"/>
                  <a:lumOff val="25000"/>
                </a:schemeClr>
              </a:solidFill>
              <a:effectLst>
                <a:outerShdw blurRad="38100" dist="38100" dir="2700000" algn="tl">
                  <a:srgbClr val="000000">
                    <a:alpha val="43137"/>
                  </a:srgbClr>
                </a:outerShdw>
              </a:effectLst>
            </a:endParaRPr>
          </a:p>
        </p:txBody>
      </p:sp>
      <p:pic>
        <p:nvPicPr>
          <p:cNvPr id="7" name="Picture 2">
            <a:extLst>
              <a:ext uri="{FF2B5EF4-FFF2-40B4-BE49-F238E27FC236}">
                <a16:creationId xmlns:a16="http://schemas.microsoft.com/office/drawing/2014/main" id="{246466DF-BA3C-46C1-A278-0860D26DB7BD}"/>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0" name="Τίτλος 2">
            <a:extLst>
              <a:ext uri="{FF2B5EF4-FFF2-40B4-BE49-F238E27FC236}">
                <a16:creationId xmlns:a16="http://schemas.microsoft.com/office/drawing/2014/main" id="{AF63B45A-8C25-4FD8-A3AA-B54E12BBBA6C}"/>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8F2FAE5C-034D-4C4B-AC9F-483C1F5E35B4}"/>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26</a:t>
            </a:fld>
            <a:endParaRPr lang="el-GR"/>
          </a:p>
        </p:txBody>
      </p:sp>
      <p:sp>
        <p:nvSpPr>
          <p:cNvPr id="5" name="Θέση περιεχομένου 1"/>
          <p:cNvSpPr txBox="1">
            <a:spLocks/>
          </p:cNvSpPr>
          <p:nvPr/>
        </p:nvSpPr>
        <p:spPr bwMode="auto">
          <a:xfrm>
            <a:off x="1188255" y="1706880"/>
            <a:ext cx="7327095" cy="5233851"/>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endParaRPr lang="el-GR" dirty="0">
              <a:solidFill>
                <a:schemeClr val="tx1">
                  <a:lumMod val="65000"/>
                  <a:lumOff val="35000"/>
                </a:schemeClr>
              </a:solidFill>
            </a:endParaRPr>
          </a:p>
          <a:p>
            <a:pPr>
              <a:lnSpc>
                <a:spcPct val="150000"/>
              </a:lnSpc>
            </a:pPr>
            <a:r>
              <a:rPr lang="el-GR" dirty="0">
                <a:solidFill>
                  <a:schemeClr val="tx1">
                    <a:lumMod val="65000"/>
                    <a:lumOff val="35000"/>
                  </a:schemeClr>
                </a:solidFill>
                <a:effectLst>
                  <a:outerShdw blurRad="38100" dist="38100" dir="2700000" algn="tl">
                    <a:srgbClr val="000000">
                      <a:alpha val="43137"/>
                    </a:srgbClr>
                  </a:outerShdw>
                </a:effectLst>
              </a:rPr>
              <a:t> </a:t>
            </a:r>
            <a:r>
              <a:rPr lang="el-GR" sz="1600" i="1" u="sng" dirty="0">
                <a:solidFill>
                  <a:srgbClr val="0070C0"/>
                </a:solidFill>
                <a:effectLst>
                  <a:outerShdw blurRad="38100" dist="38100" dir="2700000" algn="tl">
                    <a:srgbClr val="000000">
                      <a:alpha val="43137"/>
                    </a:srgbClr>
                  </a:outerShdw>
                </a:effectLst>
              </a:rPr>
              <a:t>Στόχος της ΑΑΔΕ για το 2021 </a:t>
            </a:r>
            <a:r>
              <a:rPr lang="el-GR" sz="1600" dirty="0">
                <a:solidFill>
                  <a:schemeClr val="tx1">
                    <a:lumMod val="65000"/>
                    <a:lumOff val="35000"/>
                  </a:schemeClr>
                </a:solidFill>
                <a:effectLst>
                  <a:outerShdw blurRad="38100" dist="38100" dir="2700000" algn="tl">
                    <a:srgbClr val="000000">
                      <a:alpha val="43137"/>
                    </a:srgbClr>
                  </a:outerShdw>
                </a:effectLst>
              </a:rPr>
              <a:t>είναι κάθε οντότητα να καταφέρνει να κάνει διαβίβαση γιατί αυτό σημαίνει ότι έχει δουλέψει το περιβάλλον της επιχείρησης για την αποστολή δεδομένων στο </a:t>
            </a:r>
            <a:r>
              <a:rPr lang="en-US" sz="1600" dirty="0">
                <a:solidFill>
                  <a:schemeClr val="tx1">
                    <a:lumMod val="65000"/>
                    <a:lumOff val="35000"/>
                  </a:schemeClr>
                </a:solidFill>
                <a:effectLst>
                  <a:outerShdw blurRad="38100" dist="38100" dir="2700000" algn="tl">
                    <a:srgbClr val="000000">
                      <a:alpha val="43137"/>
                    </a:srgbClr>
                  </a:outerShdw>
                </a:effectLst>
              </a:rPr>
              <a:t>myData</a:t>
            </a:r>
            <a:r>
              <a:rPr lang="el-GR" sz="1600" dirty="0">
                <a:solidFill>
                  <a:schemeClr val="tx1">
                    <a:lumMod val="65000"/>
                    <a:lumOff val="35000"/>
                  </a:schemeClr>
                </a:solidFill>
                <a:effectLst>
                  <a:outerShdw blurRad="38100" dist="38100" dir="2700000" algn="tl">
                    <a:srgbClr val="000000">
                      <a:alpha val="43137"/>
                    </a:srgbClr>
                  </a:outerShdw>
                </a:effectLst>
              </a:rPr>
              <a:t> έχει προσθέσει στην εφαρμογή που δουλεύει τους σωστούς κωδικούς  ώστε να επιτευχθεί </a:t>
            </a:r>
          </a:p>
          <a:p>
            <a:pPr>
              <a:lnSpc>
                <a:spcPct val="150000"/>
              </a:lnSpc>
            </a:pPr>
            <a:r>
              <a:rPr lang="el-GR" sz="1600" dirty="0">
                <a:solidFill>
                  <a:schemeClr val="tx1">
                    <a:lumMod val="65000"/>
                    <a:lumOff val="35000"/>
                  </a:schemeClr>
                </a:solidFill>
                <a:effectLst>
                  <a:outerShdw blurRad="38100" dist="38100" dir="2700000" algn="tl">
                    <a:srgbClr val="000000">
                      <a:alpha val="43137"/>
                    </a:srgbClr>
                  </a:outerShdw>
                </a:effectLst>
              </a:rPr>
              <a:t>σε πρώτη φάση η διεπαφή των</a:t>
            </a:r>
          </a:p>
          <a:p>
            <a:pPr>
              <a:lnSpc>
                <a:spcPct val="150000"/>
              </a:lnSpc>
            </a:pPr>
            <a:r>
              <a:rPr lang="el-GR" sz="1600" dirty="0">
                <a:solidFill>
                  <a:schemeClr val="tx1">
                    <a:lumMod val="65000"/>
                    <a:lumOff val="35000"/>
                  </a:schemeClr>
                </a:solidFill>
                <a:effectLst>
                  <a:outerShdw blurRad="38100" dist="38100" dir="2700000" algn="tl">
                    <a:srgbClr val="000000">
                      <a:alpha val="43137"/>
                    </a:srgbClr>
                  </a:outerShdw>
                </a:effectLst>
              </a:rPr>
              <a:t> παραστατικών της επιχείρησης </a:t>
            </a:r>
          </a:p>
          <a:p>
            <a:pPr>
              <a:lnSpc>
                <a:spcPct val="150000"/>
              </a:lnSpc>
            </a:pPr>
            <a:r>
              <a:rPr lang="el-GR" sz="1600" dirty="0">
                <a:solidFill>
                  <a:schemeClr val="tx1">
                    <a:lumMod val="65000"/>
                    <a:lumOff val="35000"/>
                  </a:schemeClr>
                </a:solidFill>
                <a:effectLst>
                  <a:outerShdw blurRad="38100" dist="38100" dir="2700000" algn="tl">
                    <a:srgbClr val="000000">
                      <a:alpha val="43137"/>
                    </a:srgbClr>
                  </a:outerShdw>
                </a:effectLst>
              </a:rPr>
              <a:t>με το </a:t>
            </a:r>
            <a:r>
              <a:rPr lang="en-US" sz="1600" dirty="0">
                <a:solidFill>
                  <a:schemeClr val="tx1">
                    <a:lumMod val="65000"/>
                    <a:lumOff val="35000"/>
                  </a:schemeClr>
                </a:solidFill>
                <a:effectLst>
                  <a:outerShdw blurRad="38100" dist="38100" dir="2700000" algn="tl">
                    <a:srgbClr val="000000">
                      <a:alpha val="43137"/>
                    </a:srgbClr>
                  </a:outerShdw>
                </a:effectLst>
              </a:rPr>
              <a:t>mydata</a:t>
            </a:r>
            <a:r>
              <a:rPr lang="el-GR" sz="1600" dirty="0">
                <a:solidFill>
                  <a:schemeClr val="tx1">
                    <a:lumMod val="65000"/>
                    <a:lumOff val="35000"/>
                  </a:schemeClr>
                </a:solidFill>
                <a:effectLst>
                  <a:outerShdw blurRad="38100" dist="38100" dir="2700000" algn="tl">
                    <a:srgbClr val="000000">
                      <a:alpha val="43137"/>
                    </a:srgbClr>
                  </a:outerShdw>
                </a:effectLst>
              </a:rPr>
              <a:t> της ΑΑΔΕ.</a:t>
            </a:r>
          </a:p>
          <a:p>
            <a:pPr>
              <a:lnSpc>
                <a:spcPct val="150000"/>
              </a:lnSpc>
            </a:pPr>
            <a:endParaRPr lang="el-GR" dirty="0">
              <a:solidFill>
                <a:schemeClr val="tx1">
                  <a:lumMod val="65000"/>
                  <a:lumOff val="35000"/>
                </a:schemeClr>
              </a:solidFill>
              <a:effectLst>
                <a:outerShdw blurRad="38100" dist="38100" dir="2700000" algn="tl">
                  <a:srgbClr val="000000">
                    <a:alpha val="43137"/>
                  </a:srgbClr>
                </a:outerShdw>
              </a:effectLst>
            </a:endParaRPr>
          </a:p>
        </p:txBody>
      </p:sp>
      <p:pic>
        <p:nvPicPr>
          <p:cNvPr id="10" name="9 - Εικόνα" descr="στοχος.jpg"/>
          <p:cNvPicPr>
            <a:picLocks noChangeAspect="1"/>
          </p:cNvPicPr>
          <p:nvPr/>
        </p:nvPicPr>
        <p:blipFill>
          <a:blip r:embed="rId2">
            <a:clrChange>
              <a:clrFrom>
                <a:srgbClr val="FFFFFF"/>
              </a:clrFrom>
              <a:clrTo>
                <a:srgbClr val="FFFFFF">
                  <a:alpha val="0"/>
                </a:srgbClr>
              </a:clrTo>
            </a:clrChange>
            <a:duotone>
              <a:prstClr val="black"/>
              <a:srgbClr val="0066CC">
                <a:tint val="45000"/>
                <a:satMod val="400000"/>
              </a:srgbClr>
            </a:duotone>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Lst>
          </a:blip>
          <a:stretch>
            <a:fillRect/>
          </a:stretch>
        </p:blipFill>
        <p:spPr>
          <a:xfrm>
            <a:off x="4942970" y="3006816"/>
            <a:ext cx="3225552" cy="3225552"/>
          </a:xfrm>
          <a:prstGeom prst="rect">
            <a:avLst/>
          </a:prstGeom>
        </p:spPr>
      </p:pic>
      <p:pic>
        <p:nvPicPr>
          <p:cNvPr id="11" name="Picture 2">
            <a:extLst>
              <a:ext uri="{FF2B5EF4-FFF2-40B4-BE49-F238E27FC236}">
                <a16:creationId xmlns:a16="http://schemas.microsoft.com/office/drawing/2014/main" id="{24540A23-F8DA-4B1F-9B50-88763A71677C}"/>
              </a:ext>
            </a:extLst>
          </p:cNvPr>
          <p:cNvPicPr>
            <a:picLocks noChangeAspect="1" noChangeArrowheads="1"/>
          </p:cNvPicPr>
          <p:nvPr/>
        </p:nvPicPr>
        <p:blipFill>
          <a:blip r:embed="rId4"/>
          <a:srcRect/>
          <a:stretch>
            <a:fillRect/>
          </a:stretch>
        </p:blipFill>
        <p:spPr bwMode="auto">
          <a:xfrm>
            <a:off x="-109538" y="836613"/>
            <a:ext cx="9364663" cy="182562"/>
          </a:xfrm>
          <a:prstGeom prst="rect">
            <a:avLst/>
          </a:prstGeom>
          <a:noFill/>
          <a:ln w="9525">
            <a:noFill/>
            <a:miter lim="800000"/>
            <a:headEnd/>
            <a:tailEnd/>
          </a:ln>
        </p:spPr>
      </p:pic>
      <p:sp>
        <p:nvSpPr>
          <p:cNvPr id="12" name="Τίτλος 2">
            <a:extLst>
              <a:ext uri="{FF2B5EF4-FFF2-40B4-BE49-F238E27FC236}">
                <a16:creationId xmlns:a16="http://schemas.microsoft.com/office/drawing/2014/main" id="{01CC9FC9-4144-459E-9C9F-9A2C8888838D}"/>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3" name="Υπότιτλος 2">
            <a:extLst>
              <a:ext uri="{FF2B5EF4-FFF2-40B4-BE49-F238E27FC236}">
                <a16:creationId xmlns:a16="http://schemas.microsoft.com/office/drawing/2014/main" id="{F437BCAE-814B-47F7-9D30-EDF3A74B675B}"/>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Ομάδα 8">
            <a:extLst>
              <a:ext uri="{FF2B5EF4-FFF2-40B4-BE49-F238E27FC236}">
                <a16:creationId xmlns:a16="http://schemas.microsoft.com/office/drawing/2014/main" id="{96D610C7-F411-451E-9300-A2507A465C75}"/>
              </a:ext>
            </a:extLst>
          </p:cNvPr>
          <p:cNvGrpSpPr/>
          <p:nvPr/>
        </p:nvGrpSpPr>
        <p:grpSpPr>
          <a:xfrm>
            <a:off x="278678" y="1458913"/>
            <a:ext cx="8596990" cy="5339980"/>
            <a:chOff x="261260" y="1087462"/>
            <a:chExt cx="8778240" cy="5763051"/>
          </a:xfrm>
        </p:grpSpPr>
        <p:pic>
          <p:nvPicPr>
            <p:cNvPr id="4" name="Εικόνα 3">
              <a:extLst>
                <a:ext uri="{FF2B5EF4-FFF2-40B4-BE49-F238E27FC236}">
                  <a16:creationId xmlns:a16="http://schemas.microsoft.com/office/drawing/2014/main" id="{A30B59A6-978D-42BD-B4B9-6EBBA562B42F}"/>
                </a:ext>
              </a:extLst>
            </p:cNvPr>
            <p:cNvPicPr>
              <a:picLocks noChangeAspect="1"/>
            </p:cNvPicPr>
            <p:nvPr/>
          </p:nvPicPr>
          <p:blipFill rotWithShape="1">
            <a:blip r:embed="rId2"/>
            <a:srcRect t="4476" r="22572" b="5154"/>
            <a:stretch/>
          </p:blipFill>
          <p:spPr>
            <a:xfrm>
              <a:off x="261260" y="1087462"/>
              <a:ext cx="8778240" cy="5763051"/>
            </a:xfrm>
            <a:prstGeom prst="rect">
              <a:avLst/>
            </a:prstGeom>
          </p:spPr>
        </p:pic>
        <p:sp>
          <p:nvSpPr>
            <p:cNvPr id="8" name="Ορθογώνιο 7">
              <a:extLst>
                <a:ext uri="{FF2B5EF4-FFF2-40B4-BE49-F238E27FC236}">
                  <a16:creationId xmlns:a16="http://schemas.microsoft.com/office/drawing/2014/main" id="{DB035BBB-F373-47D5-8551-4AFC22D7462E}"/>
                </a:ext>
              </a:extLst>
            </p:cNvPr>
            <p:cNvSpPr/>
            <p:nvPr/>
          </p:nvSpPr>
          <p:spPr>
            <a:xfrm>
              <a:off x="775063" y="1706881"/>
              <a:ext cx="1541417" cy="669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Τίτλος 1">
            <a:extLst>
              <a:ext uri="{FF2B5EF4-FFF2-40B4-BE49-F238E27FC236}">
                <a16:creationId xmlns:a16="http://schemas.microsoft.com/office/drawing/2014/main" id="{75C10DF2-493A-4ED5-9CEA-E3BFD79D7333}"/>
              </a:ext>
            </a:extLst>
          </p:cNvPr>
          <p:cNvSpPr>
            <a:spLocks noGrp="1"/>
          </p:cNvSpPr>
          <p:nvPr>
            <p:ph type="ctrTitle"/>
          </p:nvPr>
        </p:nvSpPr>
        <p:spPr/>
        <p:txBody>
          <a:bodyPr/>
          <a:lstStyle/>
          <a:p>
            <a:br>
              <a:rPr lang="en-US" dirty="0"/>
            </a:br>
            <a:endParaRPr lang="el-GR" dirty="0"/>
          </a:p>
        </p:txBody>
      </p:sp>
      <p:pic>
        <p:nvPicPr>
          <p:cNvPr id="5" name="Picture 2">
            <a:extLst>
              <a:ext uri="{FF2B5EF4-FFF2-40B4-BE49-F238E27FC236}">
                <a16:creationId xmlns:a16="http://schemas.microsoft.com/office/drawing/2014/main" id="{651A497A-C3C7-4B46-8F06-32BD7BA3C958}"/>
              </a:ext>
            </a:extLst>
          </p:cNvPr>
          <p:cNvPicPr>
            <a:picLocks noChangeAspect="1" noChangeArrowheads="1"/>
          </p:cNvPicPr>
          <p:nvPr/>
        </p:nvPicPr>
        <p:blipFill>
          <a:blip r:embed="rId3"/>
          <a:srcRect/>
          <a:stretch>
            <a:fillRect/>
          </a:stretch>
        </p:blipFill>
        <p:spPr bwMode="auto">
          <a:xfrm>
            <a:off x="-109538" y="836613"/>
            <a:ext cx="9364663" cy="182562"/>
          </a:xfrm>
          <a:prstGeom prst="rect">
            <a:avLst/>
          </a:prstGeom>
          <a:noFill/>
          <a:ln w="9525">
            <a:noFill/>
            <a:miter lim="800000"/>
            <a:headEnd/>
            <a:tailEnd/>
          </a:ln>
        </p:spPr>
      </p:pic>
      <p:sp>
        <p:nvSpPr>
          <p:cNvPr id="6" name="Τίτλος 2">
            <a:extLst>
              <a:ext uri="{FF2B5EF4-FFF2-40B4-BE49-F238E27FC236}">
                <a16:creationId xmlns:a16="http://schemas.microsoft.com/office/drawing/2014/main" id="{9896618E-7FF7-4539-B1B5-A0BD909AA865}"/>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7" name="Υπότιτλος 2">
            <a:extLst>
              <a:ext uri="{FF2B5EF4-FFF2-40B4-BE49-F238E27FC236}">
                <a16:creationId xmlns:a16="http://schemas.microsoft.com/office/drawing/2014/main" id="{C2526582-6669-4771-A2FE-6AB486868AAF}"/>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3145963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2931DE85-C00B-4755-9279-9A4910AE2A13}"/>
              </a:ext>
            </a:extLst>
          </p:cNvPr>
          <p:cNvPicPr>
            <a:picLocks noGrp="1" noChangeAspect="1"/>
          </p:cNvPicPr>
          <p:nvPr>
            <p:ph idx="1"/>
          </p:nvPr>
        </p:nvPicPr>
        <p:blipFill rotWithShape="1">
          <a:blip r:embed="rId2"/>
          <a:srcRect t="20749" r="31037" b="4459"/>
          <a:stretch/>
        </p:blipFill>
        <p:spPr>
          <a:xfrm>
            <a:off x="426722" y="1691162"/>
            <a:ext cx="7924800" cy="4834559"/>
          </a:xfrm>
          <a:prstGeom prst="rect">
            <a:avLst/>
          </a:prstGeom>
        </p:spPr>
      </p:pic>
      <p:pic>
        <p:nvPicPr>
          <p:cNvPr id="5" name="Picture 2">
            <a:extLst>
              <a:ext uri="{FF2B5EF4-FFF2-40B4-BE49-F238E27FC236}">
                <a16:creationId xmlns:a16="http://schemas.microsoft.com/office/drawing/2014/main" id="{5462B31D-36A1-4E2F-BA83-BDE9F9858B77}"/>
              </a:ext>
            </a:extLst>
          </p:cNvPr>
          <p:cNvPicPr>
            <a:picLocks noChangeAspect="1" noChangeArrowheads="1"/>
          </p:cNvPicPr>
          <p:nvPr/>
        </p:nvPicPr>
        <p:blipFill>
          <a:blip r:embed="rId3"/>
          <a:srcRect/>
          <a:stretch>
            <a:fillRect/>
          </a:stretch>
        </p:blipFill>
        <p:spPr bwMode="auto">
          <a:xfrm>
            <a:off x="-109538" y="836613"/>
            <a:ext cx="9364663" cy="182562"/>
          </a:xfrm>
          <a:prstGeom prst="rect">
            <a:avLst/>
          </a:prstGeom>
          <a:noFill/>
          <a:ln w="9525">
            <a:noFill/>
            <a:miter lim="800000"/>
            <a:headEnd/>
            <a:tailEnd/>
          </a:ln>
        </p:spPr>
      </p:pic>
      <p:sp>
        <p:nvSpPr>
          <p:cNvPr id="6" name="Τίτλος 2">
            <a:extLst>
              <a:ext uri="{FF2B5EF4-FFF2-40B4-BE49-F238E27FC236}">
                <a16:creationId xmlns:a16="http://schemas.microsoft.com/office/drawing/2014/main" id="{7E65DF2F-FB73-4C47-B475-1B975A2353E7}"/>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7" name="Υπότιτλος 2">
            <a:extLst>
              <a:ext uri="{FF2B5EF4-FFF2-40B4-BE49-F238E27FC236}">
                <a16:creationId xmlns:a16="http://schemas.microsoft.com/office/drawing/2014/main" id="{66CB4B0A-E84B-42C3-B155-4F00EB1F4385}"/>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
        <p:nvSpPr>
          <p:cNvPr id="3" name="Ορθογώνιο 2">
            <a:extLst>
              <a:ext uri="{FF2B5EF4-FFF2-40B4-BE49-F238E27FC236}">
                <a16:creationId xmlns:a16="http://schemas.microsoft.com/office/drawing/2014/main" id="{2C263219-8DCC-4743-A81F-1F10D4815416}"/>
              </a:ext>
            </a:extLst>
          </p:cNvPr>
          <p:cNvSpPr/>
          <p:nvPr/>
        </p:nvSpPr>
        <p:spPr>
          <a:xfrm>
            <a:off x="1515291" y="5678463"/>
            <a:ext cx="6348549" cy="192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62753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32402385-B48F-45E6-B568-9DD70DE5754F}"/>
              </a:ext>
            </a:extLst>
          </p:cNvPr>
          <p:cNvPicPr>
            <a:picLocks noGrp="1" noChangeAspect="1"/>
          </p:cNvPicPr>
          <p:nvPr>
            <p:ph idx="1"/>
          </p:nvPr>
        </p:nvPicPr>
        <p:blipFill rotWithShape="1">
          <a:blip r:embed="rId2"/>
          <a:srcRect t="3807"/>
          <a:stretch/>
        </p:blipFill>
        <p:spPr>
          <a:xfrm>
            <a:off x="174171" y="1637212"/>
            <a:ext cx="8775464" cy="4842510"/>
          </a:xfrm>
          <a:prstGeom prst="rect">
            <a:avLst/>
          </a:prstGeom>
        </p:spPr>
      </p:pic>
      <p:grpSp>
        <p:nvGrpSpPr>
          <p:cNvPr id="9" name="Ομάδα 8">
            <a:extLst>
              <a:ext uri="{FF2B5EF4-FFF2-40B4-BE49-F238E27FC236}">
                <a16:creationId xmlns:a16="http://schemas.microsoft.com/office/drawing/2014/main" id="{87749464-3585-409C-811C-F4F375D8234C}"/>
              </a:ext>
            </a:extLst>
          </p:cNvPr>
          <p:cNvGrpSpPr/>
          <p:nvPr/>
        </p:nvGrpSpPr>
        <p:grpSpPr>
          <a:xfrm>
            <a:off x="174171" y="1898477"/>
            <a:ext cx="8638903" cy="1053737"/>
            <a:chOff x="174171" y="1410789"/>
            <a:chExt cx="8638903" cy="1053737"/>
          </a:xfrm>
        </p:grpSpPr>
        <p:sp>
          <p:nvSpPr>
            <p:cNvPr id="3" name="Ορθογώνιο 2">
              <a:extLst>
                <a:ext uri="{FF2B5EF4-FFF2-40B4-BE49-F238E27FC236}">
                  <a16:creationId xmlns:a16="http://schemas.microsoft.com/office/drawing/2014/main" id="{5CC76249-8CC6-4019-8CC6-57CE149CE6D1}"/>
                </a:ext>
              </a:extLst>
            </p:cNvPr>
            <p:cNvSpPr/>
            <p:nvPr/>
          </p:nvSpPr>
          <p:spPr>
            <a:xfrm>
              <a:off x="174171" y="2342606"/>
              <a:ext cx="8560526" cy="121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D2F9C828-04EB-46AA-8A61-FE8560AFD288}"/>
                </a:ext>
              </a:extLst>
            </p:cNvPr>
            <p:cNvSpPr/>
            <p:nvPr/>
          </p:nvSpPr>
          <p:spPr>
            <a:xfrm>
              <a:off x="6444343" y="1410789"/>
              <a:ext cx="2368731" cy="121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6" name="Picture 2">
            <a:extLst>
              <a:ext uri="{FF2B5EF4-FFF2-40B4-BE49-F238E27FC236}">
                <a16:creationId xmlns:a16="http://schemas.microsoft.com/office/drawing/2014/main" id="{B8389BB2-7D9C-485D-A66A-7D214BC99DFA}"/>
              </a:ext>
            </a:extLst>
          </p:cNvPr>
          <p:cNvPicPr>
            <a:picLocks noChangeAspect="1" noChangeArrowheads="1"/>
          </p:cNvPicPr>
          <p:nvPr/>
        </p:nvPicPr>
        <p:blipFill>
          <a:blip r:embed="rId3"/>
          <a:srcRect/>
          <a:stretch>
            <a:fillRect/>
          </a:stretch>
        </p:blipFill>
        <p:spPr bwMode="auto">
          <a:xfrm>
            <a:off x="-109538" y="836613"/>
            <a:ext cx="9364663" cy="182562"/>
          </a:xfrm>
          <a:prstGeom prst="rect">
            <a:avLst/>
          </a:prstGeom>
          <a:noFill/>
          <a:ln w="9525">
            <a:noFill/>
            <a:miter lim="800000"/>
            <a:headEnd/>
            <a:tailEnd/>
          </a:ln>
        </p:spPr>
      </p:pic>
      <p:sp>
        <p:nvSpPr>
          <p:cNvPr id="7" name="Τίτλος 2">
            <a:extLst>
              <a:ext uri="{FF2B5EF4-FFF2-40B4-BE49-F238E27FC236}">
                <a16:creationId xmlns:a16="http://schemas.microsoft.com/office/drawing/2014/main" id="{0A28AC1B-5D9C-40B3-A728-CFEFA8E7140E}"/>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8" name="Υπότιτλος 2">
            <a:extLst>
              <a:ext uri="{FF2B5EF4-FFF2-40B4-BE49-F238E27FC236}">
                <a16:creationId xmlns:a16="http://schemas.microsoft.com/office/drawing/2014/main" id="{F68C86DF-85ED-4BA0-BCD1-6E59AB58B5CA}"/>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290242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AA2893D-9D99-4238-A434-9879640C3D8D}"/>
              </a:ext>
            </a:extLst>
          </p:cNvPr>
          <p:cNvSpPr>
            <a:spLocks noGrp="1"/>
          </p:cNvSpPr>
          <p:nvPr>
            <p:ph idx="1"/>
          </p:nvPr>
        </p:nvSpPr>
        <p:spPr>
          <a:xfrm>
            <a:off x="628650" y="1431661"/>
            <a:ext cx="7886700" cy="5296630"/>
          </a:xfrm>
        </p:spPr>
        <p:txBody>
          <a:bodyPr>
            <a:normAutofit fontScale="47500" lnSpcReduction="20000"/>
          </a:bodyPr>
          <a:lstStyle/>
          <a:p>
            <a:pPr marL="0" indent="0">
              <a:buNone/>
            </a:pPr>
            <a:r>
              <a:rPr lang="el-GR" sz="3800" i="1" spc="100" dirty="0">
                <a:solidFill>
                  <a:schemeClr val="tx1">
                    <a:lumMod val="65000"/>
                    <a:lumOff val="35000"/>
                  </a:schemeClr>
                </a:solidFill>
                <a:effectLst>
                  <a:outerShdw blurRad="38100" dist="38100" dir="2700000" algn="tl">
                    <a:srgbClr val="000000">
                      <a:alpha val="43137"/>
                    </a:srgbClr>
                  </a:outerShdw>
                </a:effectLst>
              </a:rPr>
              <a:t>Δικηγόρος με Επιχειρηματική δραστηριότητα</a:t>
            </a:r>
          </a:p>
          <a:p>
            <a:pPr marL="0" indent="0">
              <a:buNone/>
            </a:pPr>
            <a:endParaRPr lang="el-GR" sz="3300" i="1" dirty="0">
              <a:solidFill>
                <a:schemeClr val="tx1">
                  <a:lumMod val="65000"/>
                  <a:lumOff val="35000"/>
                </a:schemeClr>
              </a:solidFill>
              <a:effectLst>
                <a:outerShdw blurRad="38100" dist="38100" dir="2700000" algn="tl">
                  <a:srgbClr val="000000">
                    <a:alpha val="43137"/>
                  </a:srgbClr>
                </a:outerShdw>
              </a:effectLst>
            </a:endParaRPr>
          </a:p>
          <a:p>
            <a:pPr>
              <a:lnSpc>
                <a:spcPct val="120000"/>
              </a:lnSpc>
            </a:pPr>
            <a:r>
              <a:rPr lang="el-GR" sz="3300" i="1" dirty="0">
                <a:solidFill>
                  <a:schemeClr val="tx1">
                    <a:lumMod val="65000"/>
                    <a:lumOff val="35000"/>
                  </a:schemeClr>
                </a:solidFill>
                <a:effectLst>
                  <a:outerShdw blurRad="38100" dist="38100" dir="2700000" algn="tl">
                    <a:srgbClr val="000000">
                      <a:alpha val="43137"/>
                    </a:srgbClr>
                  </a:outerShdw>
                </a:effectLst>
              </a:rPr>
              <a:t>Με βάση την παρ.1 του άρθρου 29 του Ν.4172/2013  τα κέρδη από επιχειρηματική δραστηριότητα φορολογούνται με την κλίμακα της παρ.1 του άρθρου 15, αφού προστεθούν σε τυχόν εισοδήματα από μισθούς και συντάξεις. </a:t>
            </a:r>
          </a:p>
          <a:p>
            <a:pPr>
              <a:lnSpc>
                <a:spcPct val="120000"/>
              </a:lnSpc>
            </a:pPr>
            <a:r>
              <a:rPr lang="el-GR" sz="3300" i="1" dirty="0">
                <a:solidFill>
                  <a:schemeClr val="tx1">
                    <a:lumMod val="65000"/>
                    <a:lumOff val="35000"/>
                  </a:schemeClr>
                </a:solidFill>
                <a:effectLst>
                  <a:outerShdw blurRad="38100" dist="38100" dir="2700000" algn="tl">
                    <a:srgbClr val="000000">
                      <a:alpha val="43137"/>
                    </a:srgbClr>
                  </a:outerShdw>
                </a:effectLst>
              </a:rPr>
              <a:t>Για τα φυσικά πρόσωπα με πρώτη δήλωση έναρξης επιτηδεύματος από 1/1/2013 και για τα τρία (3) πρώτα έτη άσκησης της δραστηριότητάς τους ο φορολογικός συντελεστής του πρώτου κλιμακίου της κλίμακας της παραγράφου 1 μειώνεται κατά πενήντα τοις εκατό (50%), εφόσον το ετήσιο ακαθάριστο εισόδημά τους από επιχειρηματική δραστηριότητα δεν υπερβαίνει τις δέκα χιλιάδες (10.000) ευρώ. </a:t>
            </a:r>
            <a:endParaRPr lang="en-US" sz="3300" i="1" dirty="0">
              <a:solidFill>
                <a:schemeClr val="tx1">
                  <a:lumMod val="65000"/>
                  <a:lumOff val="35000"/>
                </a:schemeClr>
              </a:solidFill>
              <a:effectLst>
                <a:outerShdw blurRad="38100" dist="38100" dir="2700000" algn="tl">
                  <a:srgbClr val="000000">
                    <a:alpha val="43137"/>
                  </a:srgbClr>
                </a:outerShdw>
              </a:effectLst>
            </a:endParaRPr>
          </a:p>
          <a:p>
            <a:pPr>
              <a:lnSpc>
                <a:spcPct val="120000"/>
              </a:lnSpc>
            </a:pPr>
            <a:r>
              <a:rPr lang="el-GR" sz="3300" i="1" dirty="0">
                <a:solidFill>
                  <a:schemeClr val="tx1">
                    <a:lumMod val="65000"/>
                    <a:lumOff val="35000"/>
                  </a:schemeClr>
                </a:solidFill>
                <a:effectLst>
                  <a:outerShdw blurRad="38100" dist="38100" dir="2700000" algn="tl">
                    <a:srgbClr val="000000">
                      <a:alpha val="43137"/>
                    </a:srgbClr>
                  </a:outerShdw>
                </a:effectLst>
              </a:rPr>
              <a:t>Με τις νέες διατάξεις του άρθρου 39 προβλέπεται </a:t>
            </a:r>
            <a:r>
              <a:rPr lang="el-GR" sz="3300" i="1" spc="100" dirty="0">
                <a:solidFill>
                  <a:schemeClr val="tx1">
                    <a:lumMod val="65000"/>
                    <a:lumOff val="35000"/>
                  </a:schemeClr>
                </a:solidFill>
                <a:effectLst>
                  <a:outerShdw blurRad="38100" dist="38100" dir="2700000" algn="tl">
                    <a:srgbClr val="000000">
                      <a:alpha val="43137"/>
                    </a:srgbClr>
                  </a:outerShdw>
                </a:effectLst>
              </a:rPr>
              <a:t>απαλλαγή </a:t>
            </a:r>
            <a:r>
              <a:rPr lang="el-GR" sz="3300" i="1" dirty="0">
                <a:solidFill>
                  <a:schemeClr val="tx1">
                    <a:lumMod val="65000"/>
                    <a:lumOff val="35000"/>
                  </a:schemeClr>
                </a:solidFill>
                <a:effectLst>
                  <a:outerShdw blurRad="38100" dist="38100" dir="2700000" algn="tl">
                    <a:srgbClr val="000000">
                      <a:alpha val="43137"/>
                    </a:srgbClr>
                  </a:outerShdw>
                </a:effectLst>
              </a:rPr>
              <a:t>από την υποχρέωση υποβολής </a:t>
            </a:r>
            <a:r>
              <a:rPr lang="el-GR" sz="3300" i="1" spc="100" dirty="0">
                <a:solidFill>
                  <a:schemeClr val="tx1">
                    <a:lumMod val="65000"/>
                    <a:lumOff val="35000"/>
                  </a:schemeClr>
                </a:solidFill>
                <a:effectLst>
                  <a:outerShdw blurRad="38100" dist="38100" dir="2700000" algn="tl">
                    <a:srgbClr val="000000">
                      <a:alpha val="43137"/>
                    </a:srgbClr>
                  </a:outerShdw>
                </a:effectLst>
              </a:rPr>
              <a:t>δήλωσης ΦΠΑ </a:t>
            </a:r>
            <a:r>
              <a:rPr lang="el-GR" sz="3300" i="1" dirty="0">
                <a:solidFill>
                  <a:schemeClr val="tx1">
                    <a:lumMod val="65000"/>
                    <a:lumOff val="35000"/>
                  </a:schemeClr>
                </a:solidFill>
                <a:effectLst>
                  <a:outerShdw blurRad="38100" dist="38100" dir="2700000" algn="tl">
                    <a:srgbClr val="000000">
                      <a:alpha val="43137"/>
                    </a:srgbClr>
                  </a:outerShdw>
                </a:effectLst>
              </a:rPr>
              <a:t>και καταβολής του φόρου αυτού, ανεξάρτητα από την κατηγορία λογιστικών αρχείων (βιβλίων) που τηρούν, όχι μόνο για τους υποκειμένους οι οποίοι κατά το προηγούμενο φορολογικό έτος πραγματοποίησαν </a:t>
            </a:r>
            <a:r>
              <a:rPr lang="el-GR" sz="3300" i="1" spc="100" dirty="0">
                <a:solidFill>
                  <a:schemeClr val="tx1">
                    <a:lumMod val="65000"/>
                    <a:lumOff val="35000"/>
                  </a:schemeClr>
                </a:solidFill>
                <a:effectLst>
                  <a:outerShdw blurRad="38100" dist="38100" dir="2700000" algn="tl">
                    <a:srgbClr val="000000">
                      <a:alpha val="43137"/>
                    </a:srgbClr>
                  </a:outerShdw>
                </a:effectLst>
              </a:rPr>
              <a:t>παραδόσεις αγαθών και παροχές υπηρεσιών</a:t>
            </a:r>
            <a:r>
              <a:rPr lang="el-GR" sz="3300" i="1" dirty="0">
                <a:solidFill>
                  <a:schemeClr val="tx1">
                    <a:lumMod val="65000"/>
                    <a:lumOff val="35000"/>
                  </a:schemeClr>
                </a:solidFill>
                <a:effectLst>
                  <a:outerShdw blurRad="38100" dist="38100" dir="2700000" algn="tl">
                    <a:srgbClr val="000000">
                      <a:alpha val="43137"/>
                    </a:srgbClr>
                  </a:outerShdw>
                </a:effectLst>
              </a:rPr>
              <a:t>, κατά την έννοια του άρθρου 2 του Κώδικα ΦΠΑ, </a:t>
            </a:r>
            <a:r>
              <a:rPr lang="el-GR" sz="3300" i="1" spc="100" dirty="0">
                <a:solidFill>
                  <a:schemeClr val="tx1">
                    <a:lumMod val="65000"/>
                    <a:lumOff val="35000"/>
                  </a:schemeClr>
                </a:solidFill>
                <a:effectLst>
                  <a:outerShdw blurRad="38100" dist="38100" dir="2700000" algn="tl">
                    <a:srgbClr val="000000">
                      <a:alpha val="43137"/>
                    </a:srgbClr>
                  </a:outerShdw>
                </a:effectLst>
              </a:rPr>
              <a:t>μέχρι δέκα χιλιάδες (10.000) </a:t>
            </a:r>
            <a:r>
              <a:rPr lang="el-GR" sz="3300" i="1" dirty="0">
                <a:solidFill>
                  <a:schemeClr val="tx1">
                    <a:lumMod val="65000"/>
                    <a:lumOff val="35000"/>
                  </a:schemeClr>
                </a:solidFill>
                <a:effectLst>
                  <a:outerShdw blurRad="38100" dist="38100" dir="2700000" algn="tl">
                    <a:srgbClr val="000000">
                      <a:alpha val="43137"/>
                    </a:srgbClr>
                  </a:outerShdw>
                </a:effectLst>
              </a:rPr>
              <a:t>ευρώ, χωρίς στο ποσό αυτό να περιλαμβάνεται φόρος προστιθέμενης αξίας, αλλά και για τους </a:t>
            </a:r>
            <a:r>
              <a:rPr lang="el-GR" sz="3300" i="1" spc="100" dirty="0">
                <a:solidFill>
                  <a:schemeClr val="tx1">
                    <a:lumMod val="65000"/>
                    <a:lumOff val="35000"/>
                  </a:schemeClr>
                </a:solidFill>
                <a:effectLst>
                  <a:outerShdw blurRad="38100" dist="38100" dir="2700000" algn="tl">
                    <a:srgbClr val="000000">
                      <a:alpha val="43137"/>
                    </a:srgbClr>
                  </a:outerShdw>
                </a:effectLst>
              </a:rPr>
              <a:t>νέους υποκειμένους </a:t>
            </a:r>
            <a:r>
              <a:rPr lang="el-GR" sz="3300" i="1" dirty="0">
                <a:solidFill>
                  <a:schemeClr val="tx1">
                    <a:lumMod val="65000"/>
                    <a:lumOff val="35000"/>
                  </a:schemeClr>
                </a:solidFill>
                <a:effectLst>
                  <a:outerShdw blurRad="38100" dist="38100" dir="2700000" algn="tl">
                    <a:srgbClr val="000000">
                      <a:alpha val="43137"/>
                    </a:srgbClr>
                  </a:outerShdw>
                </a:effectLst>
              </a:rPr>
              <a:t>οι οποίοι με την υποβολή της δήλωσης έναρξης των εργασιών τους </a:t>
            </a:r>
            <a:r>
              <a:rPr lang="el-GR" sz="3300" i="1" spc="100" dirty="0">
                <a:solidFill>
                  <a:schemeClr val="tx1">
                    <a:lumMod val="65000"/>
                    <a:lumOff val="35000"/>
                  </a:schemeClr>
                </a:solidFill>
                <a:effectLst>
                  <a:outerShdw blurRad="38100" dist="38100" dir="2700000" algn="tl">
                    <a:srgbClr val="000000">
                      <a:alpha val="43137"/>
                    </a:srgbClr>
                  </a:outerShdw>
                </a:effectLst>
              </a:rPr>
              <a:t>επιθυμούν την ένταξη στο καθεστώς αυτό</a:t>
            </a:r>
            <a:r>
              <a:rPr lang="el-GR" sz="3300" i="1" dirty="0">
                <a:solidFill>
                  <a:schemeClr val="tx1">
                    <a:lumMod val="65000"/>
                    <a:lumOff val="35000"/>
                  </a:schemeClr>
                </a:solidFill>
                <a:effectLst>
                  <a:outerShdw blurRad="38100" dist="38100" dir="2700000" algn="tl">
                    <a:srgbClr val="000000">
                      <a:alpha val="43137"/>
                    </a:srgbClr>
                  </a:outerShdw>
                </a:effectLst>
              </a:rPr>
              <a:t>.</a:t>
            </a:r>
            <a:r>
              <a:rPr lang="en-US" sz="3300" i="1" dirty="0">
                <a:solidFill>
                  <a:schemeClr val="tx1">
                    <a:lumMod val="65000"/>
                    <a:lumOff val="35000"/>
                  </a:schemeClr>
                </a:solidFill>
                <a:effectLst>
                  <a:outerShdw blurRad="38100" dist="38100" dir="2700000" algn="tl">
                    <a:srgbClr val="000000">
                      <a:alpha val="43137"/>
                    </a:srgbClr>
                  </a:outerShdw>
                </a:effectLst>
              </a:rPr>
              <a:t> </a:t>
            </a:r>
            <a:endParaRPr lang="el-GR" dirty="0"/>
          </a:p>
        </p:txBody>
      </p:sp>
      <p:pic>
        <p:nvPicPr>
          <p:cNvPr id="4" name="Picture 2">
            <a:extLst>
              <a:ext uri="{FF2B5EF4-FFF2-40B4-BE49-F238E27FC236}">
                <a16:creationId xmlns:a16="http://schemas.microsoft.com/office/drawing/2014/main" id="{CA8DEA91-6FDE-4536-9A1C-A5EADA174481}"/>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5" name="Τίτλος 2">
            <a:extLst>
              <a:ext uri="{FF2B5EF4-FFF2-40B4-BE49-F238E27FC236}">
                <a16:creationId xmlns:a16="http://schemas.microsoft.com/office/drawing/2014/main" id="{D5D144E9-51CE-4165-9153-0E94D0A3E4B2}"/>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6" name="Υπότιτλος 2">
            <a:extLst>
              <a:ext uri="{FF2B5EF4-FFF2-40B4-BE49-F238E27FC236}">
                <a16:creationId xmlns:a16="http://schemas.microsoft.com/office/drawing/2014/main" id="{09B197A9-F7A2-4706-8F97-B7F0A300F223}"/>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955737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B99FA374-3645-4193-8349-29EB2F110CE8}"/>
              </a:ext>
            </a:extLst>
          </p:cNvPr>
          <p:cNvPicPr>
            <a:picLocks noGrp="1" noChangeAspect="1"/>
          </p:cNvPicPr>
          <p:nvPr>
            <p:ph idx="1"/>
          </p:nvPr>
        </p:nvPicPr>
        <p:blipFill rotWithShape="1">
          <a:blip r:embed="rId2"/>
          <a:srcRect t="4617" r="21007" b="5430"/>
          <a:stretch/>
        </p:blipFill>
        <p:spPr>
          <a:xfrm>
            <a:off x="157618" y="1384669"/>
            <a:ext cx="8557786" cy="5481656"/>
          </a:xfrm>
          <a:prstGeom prst="rect">
            <a:avLst/>
          </a:prstGeom>
        </p:spPr>
      </p:pic>
      <p:pic>
        <p:nvPicPr>
          <p:cNvPr id="5" name="Picture 2">
            <a:extLst>
              <a:ext uri="{FF2B5EF4-FFF2-40B4-BE49-F238E27FC236}">
                <a16:creationId xmlns:a16="http://schemas.microsoft.com/office/drawing/2014/main" id="{5C198E96-AA5D-4E29-B082-3B7CB57AE529}"/>
              </a:ext>
            </a:extLst>
          </p:cNvPr>
          <p:cNvPicPr>
            <a:picLocks noChangeAspect="1" noChangeArrowheads="1"/>
          </p:cNvPicPr>
          <p:nvPr/>
        </p:nvPicPr>
        <p:blipFill>
          <a:blip r:embed="rId3"/>
          <a:srcRect/>
          <a:stretch>
            <a:fillRect/>
          </a:stretch>
        </p:blipFill>
        <p:spPr bwMode="auto">
          <a:xfrm>
            <a:off x="-109538" y="836613"/>
            <a:ext cx="9364663" cy="182562"/>
          </a:xfrm>
          <a:prstGeom prst="rect">
            <a:avLst/>
          </a:prstGeom>
          <a:noFill/>
          <a:ln w="9525">
            <a:noFill/>
            <a:miter lim="800000"/>
            <a:headEnd/>
            <a:tailEnd/>
          </a:ln>
        </p:spPr>
      </p:pic>
      <p:sp>
        <p:nvSpPr>
          <p:cNvPr id="6" name="Τίτλος 2">
            <a:extLst>
              <a:ext uri="{FF2B5EF4-FFF2-40B4-BE49-F238E27FC236}">
                <a16:creationId xmlns:a16="http://schemas.microsoft.com/office/drawing/2014/main" id="{778A682E-C99D-4E12-B603-FA8A6EB941C3}"/>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7" name="Υπότιτλος 2">
            <a:extLst>
              <a:ext uri="{FF2B5EF4-FFF2-40B4-BE49-F238E27FC236}">
                <a16:creationId xmlns:a16="http://schemas.microsoft.com/office/drawing/2014/main" id="{2AE59303-33A5-4FB4-AEF7-93DDC4B8C2AA}"/>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2792661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C352816C-FF85-4A29-8C6F-80BECA4488D1}"/>
              </a:ext>
            </a:extLst>
          </p:cNvPr>
          <p:cNvPicPr>
            <a:picLocks noGrp="1" noChangeAspect="1"/>
          </p:cNvPicPr>
          <p:nvPr>
            <p:ph idx="1"/>
          </p:nvPr>
        </p:nvPicPr>
        <p:blipFill rotWithShape="1">
          <a:blip r:embed="rId2"/>
          <a:srcRect/>
          <a:stretch/>
        </p:blipFill>
        <p:spPr>
          <a:xfrm>
            <a:off x="243844" y="1466346"/>
            <a:ext cx="8656314" cy="5187000"/>
          </a:xfrm>
          <a:prstGeom prst="rect">
            <a:avLst/>
          </a:prstGeom>
        </p:spPr>
      </p:pic>
      <p:grpSp>
        <p:nvGrpSpPr>
          <p:cNvPr id="5" name="Ομάδα 4">
            <a:extLst>
              <a:ext uri="{FF2B5EF4-FFF2-40B4-BE49-F238E27FC236}">
                <a16:creationId xmlns:a16="http://schemas.microsoft.com/office/drawing/2014/main" id="{27B549E2-3093-45AA-99C9-B67F3FADBDA6}"/>
              </a:ext>
            </a:extLst>
          </p:cNvPr>
          <p:cNvGrpSpPr/>
          <p:nvPr/>
        </p:nvGrpSpPr>
        <p:grpSpPr>
          <a:xfrm>
            <a:off x="243843" y="1950731"/>
            <a:ext cx="8638903" cy="1053737"/>
            <a:chOff x="174171" y="1410789"/>
            <a:chExt cx="8638903" cy="1053737"/>
          </a:xfrm>
        </p:grpSpPr>
        <p:sp>
          <p:nvSpPr>
            <p:cNvPr id="6" name="Ορθογώνιο 5">
              <a:extLst>
                <a:ext uri="{FF2B5EF4-FFF2-40B4-BE49-F238E27FC236}">
                  <a16:creationId xmlns:a16="http://schemas.microsoft.com/office/drawing/2014/main" id="{28838257-B34E-42D7-98FF-CD7202DCC21E}"/>
                </a:ext>
              </a:extLst>
            </p:cNvPr>
            <p:cNvSpPr/>
            <p:nvPr/>
          </p:nvSpPr>
          <p:spPr>
            <a:xfrm>
              <a:off x="174171" y="2342606"/>
              <a:ext cx="8560526" cy="121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9C44748A-933D-41C7-B2D6-D30D74D592EC}"/>
                </a:ext>
              </a:extLst>
            </p:cNvPr>
            <p:cNvSpPr/>
            <p:nvPr/>
          </p:nvSpPr>
          <p:spPr>
            <a:xfrm>
              <a:off x="6444343" y="1410789"/>
              <a:ext cx="2368731" cy="121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8" name="Picture 2">
            <a:extLst>
              <a:ext uri="{FF2B5EF4-FFF2-40B4-BE49-F238E27FC236}">
                <a16:creationId xmlns:a16="http://schemas.microsoft.com/office/drawing/2014/main" id="{776F622A-BE1A-42C4-8BA9-A99334E7F29C}"/>
              </a:ext>
            </a:extLst>
          </p:cNvPr>
          <p:cNvPicPr>
            <a:picLocks noChangeAspect="1" noChangeArrowheads="1"/>
          </p:cNvPicPr>
          <p:nvPr/>
        </p:nvPicPr>
        <p:blipFill>
          <a:blip r:embed="rId3"/>
          <a:srcRect/>
          <a:stretch>
            <a:fillRect/>
          </a:stretch>
        </p:blipFill>
        <p:spPr bwMode="auto">
          <a:xfrm>
            <a:off x="-109538" y="836613"/>
            <a:ext cx="9364663" cy="182562"/>
          </a:xfrm>
          <a:prstGeom prst="rect">
            <a:avLst/>
          </a:prstGeom>
          <a:noFill/>
          <a:ln w="9525">
            <a:noFill/>
            <a:miter lim="800000"/>
            <a:headEnd/>
            <a:tailEnd/>
          </a:ln>
        </p:spPr>
      </p:pic>
      <p:sp>
        <p:nvSpPr>
          <p:cNvPr id="9" name="Τίτλος 2">
            <a:extLst>
              <a:ext uri="{FF2B5EF4-FFF2-40B4-BE49-F238E27FC236}">
                <a16:creationId xmlns:a16="http://schemas.microsoft.com/office/drawing/2014/main" id="{361B71BF-3ED8-40B8-AA07-DE18A4CF1D86}"/>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0" name="Υπότιτλος 2">
            <a:extLst>
              <a:ext uri="{FF2B5EF4-FFF2-40B4-BE49-F238E27FC236}">
                <a16:creationId xmlns:a16="http://schemas.microsoft.com/office/drawing/2014/main" id="{CB560677-C67D-49B8-AA2C-B460684D59EA}"/>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309918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32</a:t>
            </a:fld>
            <a:endParaRPr lang="el-GR"/>
          </a:p>
        </p:txBody>
      </p:sp>
      <p:sp>
        <p:nvSpPr>
          <p:cNvPr id="5" name="Θέση περιεχομένου 1"/>
          <p:cNvSpPr txBox="1">
            <a:spLocks/>
          </p:cNvSpPr>
          <p:nvPr/>
        </p:nvSpPr>
        <p:spPr bwMode="auto">
          <a:xfrm>
            <a:off x="1043023" y="1474128"/>
            <a:ext cx="7206870" cy="4781555"/>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Ειδικότερα Θέματα Ενημέρωσης - Προσαρμογής. </a:t>
            </a:r>
          </a:p>
          <a:p>
            <a:endParaRPr lang="el-GR" dirty="0"/>
          </a:p>
          <a:p>
            <a:pPr marL="285750" indent="-285750">
              <a:lnSpc>
                <a:spcPts val="2000"/>
              </a:lnSpc>
              <a:buClr>
                <a:srgbClr val="FFC000"/>
              </a:buClr>
              <a:buFont typeface="Wingdings" panose="05000000000000000000" pitchFamily="2" charset="2"/>
              <a:buChar char="Ø"/>
            </a:pPr>
            <a:r>
              <a:rPr lang="el-GR" sz="1600" b="1" i="1" dirty="0">
                <a:solidFill>
                  <a:srgbClr val="FEDB06"/>
                </a:solidFill>
                <a:effectLst>
                  <a:outerShdw blurRad="38100" dist="38100" dir="2700000" algn="tl">
                    <a:srgbClr val="000000">
                      <a:alpha val="43137"/>
                    </a:srgbClr>
                  </a:outerShdw>
                </a:effectLst>
              </a:rPr>
              <a:t>  </a:t>
            </a:r>
            <a:r>
              <a:rPr lang="el-GR" sz="1600" i="1" dirty="0">
                <a:solidFill>
                  <a:schemeClr val="tx1">
                    <a:lumMod val="75000"/>
                    <a:lumOff val="25000"/>
                  </a:schemeClr>
                </a:solidFill>
                <a:effectLst>
                  <a:outerShdw blurRad="38100" dist="38100" dir="2700000" algn="tl">
                    <a:srgbClr val="000000">
                      <a:alpha val="43137"/>
                    </a:srgbClr>
                  </a:outerShdw>
                </a:effectLst>
              </a:rPr>
              <a:t>Υπάρχει υποχρέωση να εκδίδεται ηλεκτρονικό τιμολόγιο την ίδια ημέρα με την έκδοση του γραμματίου προείσπραξης;</a:t>
            </a:r>
          </a:p>
          <a:p>
            <a:pPr algn="just">
              <a:lnSpc>
                <a:spcPct val="150000"/>
              </a:lnSpc>
              <a:buClr>
                <a:srgbClr val="FFC000"/>
              </a:buClr>
            </a:pPr>
            <a:r>
              <a:rPr lang="el-GR" sz="1600" i="1" u="sng" dirty="0">
                <a:solidFill>
                  <a:schemeClr val="tx1">
                    <a:lumMod val="75000"/>
                    <a:lumOff val="25000"/>
                  </a:schemeClr>
                </a:solidFill>
                <a:effectLst>
                  <a:outerShdw blurRad="38100" dist="38100" dir="2700000" algn="tl">
                    <a:srgbClr val="000000">
                      <a:alpha val="43137"/>
                    </a:srgbClr>
                  </a:outerShdw>
                </a:effectLst>
              </a:rPr>
              <a:t>Απάντηση:</a:t>
            </a:r>
          </a:p>
          <a:p>
            <a:pPr algn="just">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Οι υποχρεώσεις της πλατφόρμας </a:t>
            </a:r>
            <a:r>
              <a:rPr lang="el-GR" sz="1600" i="1" dirty="0" err="1">
                <a:solidFill>
                  <a:schemeClr val="tx1">
                    <a:lumMod val="75000"/>
                    <a:lumOff val="25000"/>
                  </a:schemeClr>
                </a:solidFill>
                <a:effectLst>
                  <a:outerShdw blurRad="38100" dist="38100" dir="2700000" algn="tl">
                    <a:srgbClr val="000000">
                      <a:alpha val="43137"/>
                    </a:srgbClr>
                  </a:outerShdw>
                </a:effectLst>
              </a:rPr>
              <a:t>MyData</a:t>
            </a:r>
            <a:r>
              <a:rPr lang="el-GR" sz="1600" i="1" dirty="0">
                <a:solidFill>
                  <a:schemeClr val="tx1">
                    <a:lumMod val="75000"/>
                    <a:lumOff val="25000"/>
                  </a:schemeClr>
                </a:solidFill>
                <a:effectLst>
                  <a:outerShdw blurRad="38100" dist="38100" dir="2700000" algn="tl">
                    <a:srgbClr val="000000">
                      <a:alpha val="43137"/>
                    </a:srgbClr>
                  </a:outerShdw>
                </a:effectLst>
              </a:rPr>
              <a:t> αφορούν τη διαβίβαση στοιχείων στην ΑΑΔΕ και όχι τον χρόνο έκδοσης των φορολογικών στοιχείων, ο οποίος ρυθμίζεται από τις διατάξεις του ν.4308/2014 (ΕΛΠ).</a:t>
            </a:r>
          </a:p>
          <a:p>
            <a:pPr algn="just">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Ειδικότερα, σύμφωνα με το </a:t>
            </a:r>
            <a:r>
              <a:rPr lang="el-GR" sz="1600" i="1" dirty="0" err="1">
                <a:solidFill>
                  <a:schemeClr val="tx1">
                    <a:lumMod val="75000"/>
                    <a:lumOff val="25000"/>
                  </a:schemeClr>
                </a:solidFill>
                <a:effectLst>
                  <a:outerShdw blurRad="38100" dist="38100" dir="2700000" algn="tl">
                    <a:srgbClr val="000000">
                      <a:alpha val="43137"/>
                    </a:srgbClr>
                  </a:outerShdw>
                </a:effectLst>
              </a:rPr>
              <a:t>αρ</a:t>
            </a:r>
            <a:r>
              <a:rPr lang="el-GR" sz="1600" i="1" dirty="0">
                <a:solidFill>
                  <a:schemeClr val="tx1">
                    <a:lumMod val="75000"/>
                    <a:lumOff val="25000"/>
                  </a:schemeClr>
                </a:solidFill>
                <a:effectLst>
                  <a:outerShdw blurRad="38100" dist="38100" dir="2700000" algn="tl">
                    <a:srgbClr val="000000">
                      <a:alpha val="43137"/>
                    </a:srgbClr>
                  </a:outerShdw>
                </a:effectLst>
              </a:rPr>
              <a:t>. 11 παρ. 2 περίπτωση α του ν.4308/2014 (ΕΛΠ), για συναλλαγές παροχής υπηρεσιών προς επιχειρήσεις, το τιμολόγιο εκδίδεται το αργότερο μέχρι τη 15η ημέρα του επόμενου</a:t>
            </a:r>
          </a:p>
          <a:p>
            <a:pPr algn="just">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μήνα της ολοκλήρωσης της υπηρεσίας, κατά περίπτωση.</a:t>
            </a:r>
          </a:p>
          <a:p>
            <a:pPr algn="just">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Σύμφωνα με το </a:t>
            </a:r>
            <a:r>
              <a:rPr lang="el-GR" sz="1600" i="1" dirty="0" err="1">
                <a:solidFill>
                  <a:schemeClr val="tx1">
                    <a:lumMod val="75000"/>
                    <a:lumOff val="25000"/>
                  </a:schemeClr>
                </a:solidFill>
                <a:effectLst>
                  <a:outerShdw blurRad="38100" dist="38100" dir="2700000" algn="tl">
                    <a:srgbClr val="000000">
                      <a:alpha val="43137"/>
                    </a:srgbClr>
                  </a:outerShdw>
                </a:effectLst>
              </a:rPr>
              <a:t>αρ</a:t>
            </a:r>
            <a:r>
              <a:rPr lang="el-GR" sz="1600" i="1" dirty="0">
                <a:solidFill>
                  <a:schemeClr val="tx1">
                    <a:lumMod val="75000"/>
                    <a:lumOff val="25000"/>
                  </a:schemeClr>
                </a:solidFill>
                <a:effectLst>
                  <a:outerShdw blurRad="38100" dist="38100" dir="2700000" algn="tl">
                    <a:srgbClr val="000000">
                      <a:alpha val="43137"/>
                    </a:srgbClr>
                  </a:outerShdw>
                </a:effectLst>
              </a:rPr>
              <a:t>. 13 περίπτωση β του ν.4308/2014 (ΕΛΠ), για συναλλαγές παροχής υπηρεσιών προς ιδιώτες, η απόδειξη παροχής υπηρεσιών εκδίδεται με την ολοκλήρωση της παροχής της υπηρεσίας.</a:t>
            </a:r>
          </a:p>
        </p:txBody>
      </p:sp>
      <p:pic>
        <p:nvPicPr>
          <p:cNvPr id="7" name="Picture 2">
            <a:extLst>
              <a:ext uri="{FF2B5EF4-FFF2-40B4-BE49-F238E27FC236}">
                <a16:creationId xmlns:a16="http://schemas.microsoft.com/office/drawing/2014/main" id="{CCD3FEA6-B258-4667-8CDD-43BB655DB268}"/>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0" name="Τίτλος 2">
            <a:extLst>
              <a:ext uri="{FF2B5EF4-FFF2-40B4-BE49-F238E27FC236}">
                <a16:creationId xmlns:a16="http://schemas.microsoft.com/office/drawing/2014/main" id="{976DDAA0-8309-4C6D-86C3-38D2F41595A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DF0D1846-E348-4E01-84A5-AC4D23E70552}"/>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1803233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33</a:t>
            </a:fld>
            <a:endParaRPr lang="el-GR"/>
          </a:p>
        </p:txBody>
      </p:sp>
      <p:sp>
        <p:nvSpPr>
          <p:cNvPr id="5" name="Θέση περιεχομένου 1"/>
          <p:cNvSpPr txBox="1">
            <a:spLocks/>
          </p:cNvSpPr>
          <p:nvPr/>
        </p:nvSpPr>
        <p:spPr bwMode="auto">
          <a:xfrm>
            <a:off x="1043023" y="1474128"/>
            <a:ext cx="7206870" cy="4781555"/>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Ειδικότερα Θέματα Ενημέρωσης - Προσαρμογής. </a:t>
            </a:r>
          </a:p>
          <a:p>
            <a:endParaRPr lang="el-GR" dirty="0"/>
          </a:p>
          <a:p>
            <a:pPr marL="285750" indent="-285750">
              <a:lnSpc>
                <a:spcPct val="150000"/>
              </a:lnSpc>
              <a:buClr>
                <a:srgbClr val="FFC000"/>
              </a:buClr>
              <a:buFont typeface="Wingdings" panose="05000000000000000000" pitchFamily="2" charset="2"/>
              <a:buChar char="Ø"/>
            </a:pPr>
            <a:r>
              <a:rPr lang="el-GR" sz="1600" b="1" i="1" dirty="0">
                <a:solidFill>
                  <a:srgbClr val="FEDB06"/>
                </a:solidFill>
                <a:effectLst>
                  <a:outerShdw blurRad="38100" dist="38100" dir="2700000" algn="tl">
                    <a:srgbClr val="000000">
                      <a:alpha val="43137"/>
                    </a:srgbClr>
                  </a:outerShdw>
                </a:effectLst>
              </a:rPr>
              <a:t>  </a:t>
            </a:r>
            <a:r>
              <a:rPr lang="el-GR" sz="1600" i="1" dirty="0">
                <a:solidFill>
                  <a:schemeClr val="tx1">
                    <a:lumMod val="75000"/>
                    <a:lumOff val="25000"/>
                  </a:schemeClr>
                </a:solidFill>
                <a:effectLst>
                  <a:outerShdw blurRad="38100" dist="38100" dir="2700000" algn="tl">
                    <a:srgbClr val="000000">
                      <a:alpha val="43137"/>
                    </a:srgbClr>
                  </a:outerShdw>
                </a:effectLst>
              </a:rPr>
              <a:t>Τι διαφορά έχει η πλατφόρμα myDATA και η εφαρμογή timologio;</a:t>
            </a:r>
          </a:p>
          <a:p>
            <a:pPr algn="just">
              <a:lnSpc>
                <a:spcPct val="150000"/>
              </a:lnSpc>
              <a:buClr>
                <a:srgbClr val="FFC000"/>
              </a:buClr>
            </a:pPr>
            <a:r>
              <a:rPr lang="el-GR" sz="1600" i="1" u="sng" dirty="0">
                <a:solidFill>
                  <a:schemeClr val="tx1">
                    <a:lumMod val="75000"/>
                    <a:lumOff val="25000"/>
                  </a:schemeClr>
                </a:solidFill>
                <a:effectLst>
                  <a:outerShdw blurRad="38100" dist="38100" dir="2700000" algn="tl">
                    <a:srgbClr val="000000">
                      <a:alpha val="43137"/>
                    </a:srgbClr>
                  </a:outerShdw>
                </a:effectLst>
              </a:rPr>
              <a:t>Απάντηση:</a:t>
            </a:r>
          </a:p>
          <a:p>
            <a:pPr algn="just">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H πλατφόρμα myDATA είναι η ψηφιακός χώρος, όπου αποθηκεύονται οι πληροφορίες για τα παραστατικά εσόδων και εξόδων κάθε υπόχρεης οντότητας. Διευκρινίζεται ότι δηλώνονται και αποθηκεύονται οι πληροφορίες για τα παραστατικά και όχι αυτά καθ’ αυτά τα παραστατικά.</a:t>
            </a:r>
          </a:p>
          <a:p>
            <a:pPr algn="just">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Η εφαρμογή timologio της ΑΑΔΕ εξυπηρετεί την ταυτόχρονη έκδοση παραστατικών (Τ.Π.Υ. -Α.Π.Υ.), καθώς και τη διαβίβαση δεδομένων εσόδων στην ψηφιακή πλατφόρμα myDATA. Εξυπηρετεί, δηλαδή, και τις δυο ανάγκες φορολογικής συμμόρφωσης, ήτοι τόσο την έκδοση παρατατικού όσο και τη διαβίβασή του.</a:t>
            </a:r>
          </a:p>
          <a:p>
            <a:pPr algn="just">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Ειδικότερα, η διαφορά της εφαρμογής timologio με την ψηφιακή πλατφόρμα myDATA είναι ότι η εφαρμογή timologio αποτελεί το 5ο κανάλι διαβίβασης δεδομένων (υπάρχουν, δηλαδή, άλλοι 4 τρόποι να ανεβούν στην πλατφόρμα οι πληροφορίες των παραστατικών εσόδων και εξόδων), ενώ η ψηφιακή πλατφόρμα myDATA υποδέχεται δεδομένα από 5 κανάλια διαβίβασης για την ψηφιακή απεικόνιση τους στο Αναλυτικό και Συνοπτικό Βιβλίο.</a:t>
            </a:r>
          </a:p>
          <a:p>
            <a:pPr algn="just">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Επισημαίνεται ότι η χρήση της εφαρμογής timologio της ΑΑΔΕ είναι δωρεάν και για όλες τις επιχειρήσεις.</a:t>
            </a:r>
          </a:p>
        </p:txBody>
      </p:sp>
      <p:pic>
        <p:nvPicPr>
          <p:cNvPr id="7" name="Picture 2">
            <a:extLst>
              <a:ext uri="{FF2B5EF4-FFF2-40B4-BE49-F238E27FC236}">
                <a16:creationId xmlns:a16="http://schemas.microsoft.com/office/drawing/2014/main" id="{CCD3FEA6-B258-4667-8CDD-43BB655DB268}"/>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0" name="Τίτλος 2">
            <a:extLst>
              <a:ext uri="{FF2B5EF4-FFF2-40B4-BE49-F238E27FC236}">
                <a16:creationId xmlns:a16="http://schemas.microsoft.com/office/drawing/2014/main" id="{976DDAA0-8309-4C6D-86C3-38D2F41595A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DF0D1846-E348-4E01-84A5-AC4D23E70552}"/>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2302389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34</a:t>
            </a:fld>
            <a:endParaRPr lang="el-GR"/>
          </a:p>
        </p:txBody>
      </p:sp>
      <p:sp>
        <p:nvSpPr>
          <p:cNvPr id="5" name="Θέση περιεχομένου 1"/>
          <p:cNvSpPr txBox="1">
            <a:spLocks/>
          </p:cNvSpPr>
          <p:nvPr/>
        </p:nvSpPr>
        <p:spPr bwMode="auto">
          <a:xfrm>
            <a:off x="1043023" y="1369231"/>
            <a:ext cx="7206870" cy="4781555"/>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Ειδικότερα Θέματα Ενημέρωσης - Προσαρμογής. </a:t>
            </a:r>
          </a:p>
          <a:p>
            <a:endParaRPr lang="el-GR" dirty="0"/>
          </a:p>
          <a:p>
            <a:pPr marL="285750" indent="-285750">
              <a:lnSpc>
                <a:spcPts val="2000"/>
              </a:lnSpc>
              <a:buClr>
                <a:srgbClr val="FFC000"/>
              </a:buClr>
              <a:buFont typeface="Wingdings" panose="05000000000000000000" pitchFamily="2" charset="2"/>
              <a:buChar char="Ø"/>
            </a:pPr>
            <a:r>
              <a:rPr lang="el-GR" sz="1600" b="1" i="1" dirty="0">
                <a:solidFill>
                  <a:srgbClr val="FEDB06"/>
                </a:solidFill>
                <a:effectLst>
                  <a:outerShdw blurRad="38100" dist="38100" dir="2700000" algn="tl">
                    <a:srgbClr val="000000">
                      <a:alpha val="43137"/>
                    </a:srgbClr>
                  </a:outerShdw>
                </a:effectLst>
              </a:rPr>
              <a:t>  </a:t>
            </a:r>
            <a:r>
              <a:rPr lang="el-GR" sz="1600" i="1" dirty="0">
                <a:solidFill>
                  <a:schemeClr val="tx1">
                    <a:lumMod val="75000"/>
                    <a:lumOff val="25000"/>
                  </a:schemeClr>
                </a:solidFill>
                <a:effectLst>
                  <a:outerShdw blurRad="38100" dist="38100" dir="2700000" algn="tl">
                    <a:srgbClr val="000000">
                      <a:alpha val="43137"/>
                    </a:srgbClr>
                  </a:outerShdw>
                </a:effectLst>
              </a:rPr>
              <a:t>Είναι υποχρεωτική η εφαρμογή προγράμματος ηλεκτρονικής τιμολόγησης ή επιτρέπεται και η έκδοση χειρόγραφων τιμολογίων και ΑΠΥ;</a:t>
            </a:r>
          </a:p>
          <a:p>
            <a:pPr algn="just">
              <a:lnSpc>
                <a:spcPct val="150000"/>
              </a:lnSpc>
              <a:buClr>
                <a:srgbClr val="FFC000"/>
              </a:buClr>
            </a:pPr>
            <a:r>
              <a:rPr lang="el-GR" sz="1600" i="1" u="sng" dirty="0">
                <a:solidFill>
                  <a:schemeClr val="tx1">
                    <a:lumMod val="75000"/>
                    <a:lumOff val="25000"/>
                  </a:schemeClr>
                </a:solidFill>
                <a:effectLst>
                  <a:outerShdw blurRad="38100" dist="38100" dir="2700000" algn="tl">
                    <a:srgbClr val="000000">
                      <a:alpha val="43137"/>
                    </a:srgbClr>
                  </a:outerShdw>
                </a:effectLst>
              </a:rPr>
              <a:t>Απάντηση:</a:t>
            </a:r>
          </a:p>
          <a:p>
            <a:pPr algn="just">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Σύμφωνα με την Α. 1138/2020, όπως ισχύει, η ηλεκτρονική τιμολόγηση δεν είναι υποχρεωτική.   </a:t>
            </a:r>
            <a:r>
              <a:rPr lang="el-GR" sz="1600" i="1" u="sng" dirty="0">
                <a:solidFill>
                  <a:schemeClr val="tx1">
                    <a:lumMod val="75000"/>
                    <a:lumOff val="25000"/>
                  </a:schemeClr>
                </a:solidFill>
                <a:effectLst>
                  <a:outerShdw blurRad="38100" dist="38100" dir="2700000" algn="tl">
                    <a:srgbClr val="000000">
                      <a:alpha val="43137"/>
                    </a:srgbClr>
                  </a:outerShdw>
                </a:effectLst>
              </a:rPr>
              <a:t>Οι επιχειρήσεις, που τηρούν απλογραφικό λογιστικό σύστημα</a:t>
            </a:r>
            <a:r>
              <a:rPr lang="el-GR" sz="1600" i="1" dirty="0">
                <a:solidFill>
                  <a:schemeClr val="tx1">
                    <a:lumMod val="75000"/>
                    <a:lumOff val="25000"/>
                  </a:schemeClr>
                </a:solidFill>
                <a:effectLst>
                  <a:outerShdw blurRad="38100" dist="38100" dir="2700000" algn="tl">
                    <a:srgbClr val="000000">
                      <a:alpha val="43137"/>
                    </a:srgbClr>
                  </a:outerShdw>
                </a:effectLst>
              </a:rPr>
              <a:t>, όπως οι αυτοαπασχολούμενοι δικηγόροι, και το προηγούμενο φορολογικό έτος είτε έχουν εκδώσει έως 50 τιμολόγια (συναλλαγές με επιχειρήσεις), είτε έχουν ακαθάριστα έσοδα έως 50.000€, μπορούν να εκδίδουν τα παραστατικά τους χειρόγραφα και να τα καταχωρίζουν στη συνέχεια στην Ειδική Φόρμα Καταχώρισης τις ΑΑΔΕ, που αποτελεί το 3ο κανάλι διαβίβασης δεδομένων στην ψηφιακή πλατφόρμα myDATA.</a:t>
            </a:r>
          </a:p>
          <a:p>
            <a:pPr algn="just">
              <a:lnSpc>
                <a:spcPts val="2000"/>
              </a:lnSpc>
              <a:buClr>
                <a:srgbClr val="FFC000"/>
              </a:buClr>
            </a:pPr>
            <a:r>
              <a:rPr lang="el-GR" sz="1600" i="1" u="sng" dirty="0">
                <a:solidFill>
                  <a:schemeClr val="tx1">
                    <a:lumMod val="75000"/>
                    <a:lumOff val="25000"/>
                  </a:schemeClr>
                </a:solidFill>
                <a:effectLst>
                  <a:outerShdw blurRad="38100" dist="38100" dir="2700000" algn="tl">
                    <a:srgbClr val="000000">
                      <a:alpha val="43137"/>
                    </a:srgbClr>
                  </a:outerShdw>
                </a:effectLst>
              </a:rPr>
              <a:t> Οι επιχειρήσεις, που τηρούν διπλογραφικό λογιστικό σύστημα </a:t>
            </a:r>
            <a:r>
              <a:rPr lang="el-GR" sz="1600" i="1" dirty="0">
                <a:solidFill>
                  <a:schemeClr val="tx1">
                    <a:lumMod val="75000"/>
                    <a:lumOff val="25000"/>
                  </a:schemeClr>
                </a:solidFill>
                <a:effectLst>
                  <a:outerShdw blurRad="38100" dist="38100" dir="2700000" algn="tl">
                    <a:srgbClr val="000000">
                      <a:alpha val="43137"/>
                    </a:srgbClr>
                  </a:outerShdw>
                </a:effectLst>
              </a:rPr>
              <a:t>και το προηγούμενο φορολογικό έτος έχουν εκδώσει έως 50 τιμολόγια (συναλλαγές με επιχειρήσεις), ομοίως μπορούν να εκδίδουν τα παραστατικά τους χειρόγραφα και να τα καταχωρίζουν στην Ειδική Φόρμα Καταχώρισης τις ΑΑΔΕ.</a:t>
            </a:r>
          </a:p>
          <a:p>
            <a:pPr algn="just">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Σε κάθε περίπτωση, ανεξαρτήτως ορίων, οι επιχειρήσεις προκρίνεται να εκδίδουν τα παραστατικά τους με ηλεκτρονικά μέσα και, ειδικότερα, οι Δικηγόροι δύνανται να χρησιμοποιούν την εφαρμογή timologio, για την οποία έχει αναρτηθεί και ειδικός οδηγός χρήσης.</a:t>
            </a:r>
          </a:p>
        </p:txBody>
      </p:sp>
      <p:pic>
        <p:nvPicPr>
          <p:cNvPr id="7" name="Picture 2">
            <a:extLst>
              <a:ext uri="{FF2B5EF4-FFF2-40B4-BE49-F238E27FC236}">
                <a16:creationId xmlns:a16="http://schemas.microsoft.com/office/drawing/2014/main" id="{CCD3FEA6-B258-4667-8CDD-43BB655DB268}"/>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0" name="Τίτλος 2">
            <a:extLst>
              <a:ext uri="{FF2B5EF4-FFF2-40B4-BE49-F238E27FC236}">
                <a16:creationId xmlns:a16="http://schemas.microsoft.com/office/drawing/2014/main" id="{976DDAA0-8309-4C6D-86C3-38D2F41595A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DF0D1846-E348-4E01-84A5-AC4D23E70552}"/>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348514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35</a:t>
            </a:fld>
            <a:endParaRPr lang="el-GR"/>
          </a:p>
        </p:txBody>
      </p:sp>
      <p:sp>
        <p:nvSpPr>
          <p:cNvPr id="5" name="Θέση περιεχομένου 1"/>
          <p:cNvSpPr txBox="1">
            <a:spLocks/>
          </p:cNvSpPr>
          <p:nvPr/>
        </p:nvSpPr>
        <p:spPr bwMode="auto">
          <a:xfrm>
            <a:off x="1043023" y="1440572"/>
            <a:ext cx="7206870" cy="4781555"/>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Ειδικότερα Θέματα Ενημέρωσης - Προσαρμογής. </a:t>
            </a:r>
          </a:p>
          <a:p>
            <a:endParaRPr lang="el-GR" dirty="0"/>
          </a:p>
          <a:p>
            <a:pPr marL="285750" indent="-285750">
              <a:lnSpc>
                <a:spcPts val="2000"/>
              </a:lnSpc>
              <a:buClr>
                <a:srgbClr val="FFC000"/>
              </a:buClr>
              <a:buFont typeface="Wingdings" panose="05000000000000000000" pitchFamily="2" charset="2"/>
              <a:buChar char="Ø"/>
            </a:pPr>
            <a:r>
              <a:rPr lang="el-GR" sz="1600" b="1" i="1" dirty="0">
                <a:solidFill>
                  <a:srgbClr val="FEDB06"/>
                </a:solidFill>
                <a:effectLst>
                  <a:outerShdw blurRad="38100" dist="38100" dir="2700000" algn="tl">
                    <a:srgbClr val="000000">
                      <a:alpha val="43137"/>
                    </a:srgbClr>
                  </a:outerShdw>
                </a:effectLst>
              </a:rPr>
              <a:t>  </a:t>
            </a:r>
            <a:r>
              <a:rPr lang="el-GR" sz="1600" i="1" dirty="0">
                <a:solidFill>
                  <a:schemeClr val="tx1">
                    <a:lumMod val="75000"/>
                    <a:lumOff val="25000"/>
                  </a:schemeClr>
                </a:solidFill>
                <a:effectLst>
                  <a:outerShdw blurRad="38100" dist="38100" dir="2700000" algn="tl">
                    <a:srgbClr val="000000">
                      <a:alpha val="43137"/>
                    </a:srgbClr>
                  </a:outerShdw>
                </a:effectLst>
              </a:rPr>
              <a:t>Είναι υποχρεωτική η εφαρμογή προγράμματος ηλεκτρονικής τιμολόγησης ή επιτρέπεται και η έκδοση χειρόγραφων τιμολογίων και ΑΠΥ;</a:t>
            </a:r>
          </a:p>
          <a:p>
            <a:pPr algn="just">
              <a:lnSpc>
                <a:spcPct val="150000"/>
              </a:lnSpc>
              <a:buClr>
                <a:srgbClr val="FFC000"/>
              </a:buClr>
            </a:pPr>
            <a:r>
              <a:rPr lang="el-GR" sz="1600" i="1" u="sng" dirty="0">
                <a:solidFill>
                  <a:schemeClr val="tx1">
                    <a:lumMod val="75000"/>
                    <a:lumOff val="25000"/>
                  </a:schemeClr>
                </a:solidFill>
                <a:effectLst>
                  <a:outerShdw blurRad="38100" dist="38100" dir="2700000" algn="tl">
                    <a:srgbClr val="000000">
                      <a:alpha val="43137"/>
                    </a:srgbClr>
                  </a:outerShdw>
                </a:effectLst>
              </a:rPr>
              <a:t>Απάντηση:</a:t>
            </a:r>
          </a:p>
          <a:p>
            <a:pPr algn="just">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Σύμφωνα με την Α. 1138/2020, όπως ισχύει, η ηλεκτρονική τιμολόγηση δεν είναι υποχρεωτική.   Οι επιχειρήσεις, που τηρούν απλογραφικό λογιστικό σύστημα, όπως </a:t>
            </a:r>
            <a:r>
              <a:rPr lang="el-GR" sz="1600" i="1" u="sng" dirty="0">
                <a:solidFill>
                  <a:schemeClr val="tx1">
                    <a:lumMod val="75000"/>
                    <a:lumOff val="25000"/>
                  </a:schemeClr>
                </a:solidFill>
                <a:effectLst>
                  <a:outerShdw blurRad="38100" dist="38100" dir="2700000" algn="tl">
                    <a:srgbClr val="000000">
                      <a:alpha val="43137"/>
                    </a:srgbClr>
                  </a:outerShdw>
                </a:effectLst>
              </a:rPr>
              <a:t>οι αυτοαπασχολούμενοι δικηγόροι</a:t>
            </a:r>
            <a:r>
              <a:rPr lang="el-GR" sz="1600" i="1" dirty="0">
                <a:solidFill>
                  <a:schemeClr val="tx1">
                    <a:lumMod val="75000"/>
                    <a:lumOff val="25000"/>
                  </a:schemeClr>
                </a:solidFill>
                <a:effectLst>
                  <a:outerShdw blurRad="38100" dist="38100" dir="2700000" algn="tl">
                    <a:srgbClr val="000000">
                      <a:alpha val="43137"/>
                    </a:srgbClr>
                  </a:outerShdw>
                </a:effectLst>
              </a:rPr>
              <a:t>, και το προηγούμενο φορολογικό έτος είτε έχουν εκδώσει έως 50 τιμολόγια </a:t>
            </a:r>
            <a:r>
              <a:rPr lang="el-GR" sz="1400" i="1" dirty="0">
                <a:solidFill>
                  <a:schemeClr val="tx1">
                    <a:lumMod val="75000"/>
                    <a:lumOff val="25000"/>
                  </a:schemeClr>
                </a:solidFill>
                <a:effectLst>
                  <a:outerShdw blurRad="38100" dist="38100" dir="2700000" algn="tl">
                    <a:srgbClr val="000000">
                      <a:alpha val="43137"/>
                    </a:srgbClr>
                  </a:outerShdw>
                </a:effectLst>
              </a:rPr>
              <a:t>(συναλλαγές με επιχειρήσεις), </a:t>
            </a:r>
            <a:r>
              <a:rPr lang="el-GR" sz="1600" i="1" dirty="0">
                <a:solidFill>
                  <a:schemeClr val="tx1">
                    <a:lumMod val="75000"/>
                    <a:lumOff val="25000"/>
                  </a:schemeClr>
                </a:solidFill>
                <a:effectLst>
                  <a:outerShdw blurRad="38100" dist="38100" dir="2700000" algn="tl">
                    <a:srgbClr val="000000">
                      <a:alpha val="43137"/>
                    </a:srgbClr>
                  </a:outerShdw>
                </a:effectLst>
              </a:rPr>
              <a:t>είτε έχουν ακαθάριστα έσοδα έως 50.000€, μπορούν να εκδίδουν τα παραστατικά τους χειρόγραφα και να τα καταχωρίζουν στη συνέχεια στην Ειδική Φόρμα Καταχώρισης τις ΑΑΔΕ, που αποτελεί το 3ο κανάλι διαβίβασης δεδομένων στην ψηφιακή πλατφόρμα myDATA.</a:t>
            </a:r>
          </a:p>
          <a:p>
            <a:pPr algn="just">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Οι επιχειρήσεις, που τηρούν διπλογραφικό λογιστικό σύστημα και το προηγούμενο φορολογικό έτος έχουν εκδώσει έως 50 τιμολόγια (συναλλαγές με επιχειρήσεις), ομοίως μπορούν να εκδίδουν τα παραστατικά τους χειρόγραφα και να τα καταχωρίζουν στην Ειδική Φόρμα Καταχώρισης τις ΑΑΔΕ.</a:t>
            </a:r>
          </a:p>
          <a:p>
            <a:pPr algn="just">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Σε κάθε περίπτωση, ανεξαρτήτως ορίων, οι επιχειρήσεις προκρίνεται να εκδίδουν τα παραστατικά τους με ηλεκτρονικά μέσα και ειδικότερα, οι Δικηγόροι δύνανται να χρησιμοποιούν την εφαρμογή timologio, για την οποία έχει αναρτηθεί και ειδικός οδηγός χρήσης.</a:t>
            </a:r>
          </a:p>
        </p:txBody>
      </p:sp>
      <p:pic>
        <p:nvPicPr>
          <p:cNvPr id="7" name="Picture 2">
            <a:extLst>
              <a:ext uri="{FF2B5EF4-FFF2-40B4-BE49-F238E27FC236}">
                <a16:creationId xmlns:a16="http://schemas.microsoft.com/office/drawing/2014/main" id="{CCD3FEA6-B258-4667-8CDD-43BB655DB268}"/>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0" name="Τίτλος 2">
            <a:extLst>
              <a:ext uri="{FF2B5EF4-FFF2-40B4-BE49-F238E27FC236}">
                <a16:creationId xmlns:a16="http://schemas.microsoft.com/office/drawing/2014/main" id="{976DDAA0-8309-4C6D-86C3-38D2F41595A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DF0D1846-E348-4E01-84A5-AC4D23E70552}"/>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3165051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36</a:t>
            </a:fld>
            <a:endParaRPr lang="el-GR"/>
          </a:p>
        </p:txBody>
      </p:sp>
      <p:sp>
        <p:nvSpPr>
          <p:cNvPr id="5" name="Θέση περιεχομένου 1"/>
          <p:cNvSpPr txBox="1">
            <a:spLocks/>
          </p:cNvSpPr>
          <p:nvPr/>
        </p:nvSpPr>
        <p:spPr bwMode="auto">
          <a:xfrm>
            <a:off x="1043023" y="1440572"/>
            <a:ext cx="7206870" cy="4781555"/>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Ειδικότερα Θέματα Ενημέρωσης - Προσαρμογής. </a:t>
            </a:r>
          </a:p>
          <a:p>
            <a:endParaRPr lang="el-GR" dirty="0"/>
          </a:p>
          <a:p>
            <a:pPr marL="285750" indent="-285750">
              <a:lnSpc>
                <a:spcPts val="2000"/>
              </a:lnSpc>
              <a:buClr>
                <a:srgbClr val="FFC000"/>
              </a:buClr>
              <a:buFont typeface="Wingdings" panose="05000000000000000000" pitchFamily="2" charset="2"/>
              <a:buChar char="Ø"/>
            </a:pPr>
            <a:r>
              <a:rPr lang="el-GR" sz="1600" i="1" dirty="0">
                <a:solidFill>
                  <a:schemeClr val="tx1">
                    <a:lumMod val="75000"/>
                    <a:lumOff val="25000"/>
                  </a:schemeClr>
                </a:solidFill>
                <a:effectLst>
                  <a:outerShdw blurRad="38100" dist="38100" dir="2700000" algn="tl">
                    <a:srgbClr val="000000">
                      <a:alpha val="43137"/>
                    </a:srgbClr>
                  </a:outerShdw>
                </a:effectLst>
              </a:rPr>
              <a:t>Εντός ποιας προθεσμίας πρέπει να γίνεται η διαβίβαση των παραστατικών εσόδων;</a:t>
            </a:r>
          </a:p>
          <a:p>
            <a:pPr>
              <a:lnSpc>
                <a:spcPts val="2000"/>
              </a:lnSpc>
              <a:buClr>
                <a:srgbClr val="FFC000"/>
              </a:buClr>
            </a:pPr>
            <a:r>
              <a:rPr lang="el-GR" sz="1600" i="1" u="sng" dirty="0">
                <a:solidFill>
                  <a:schemeClr val="tx1">
                    <a:lumMod val="75000"/>
                    <a:lumOff val="25000"/>
                  </a:schemeClr>
                </a:solidFill>
                <a:effectLst>
                  <a:outerShdw blurRad="38100" dist="38100" dir="2700000" algn="tl">
                    <a:srgbClr val="000000">
                      <a:alpha val="43137"/>
                    </a:srgbClr>
                  </a:outerShdw>
                </a:effectLst>
              </a:rPr>
              <a:t>Απάντηση:</a:t>
            </a:r>
            <a:r>
              <a:rPr lang="el-GR" sz="1600" i="1" dirty="0">
                <a:solidFill>
                  <a:schemeClr val="tx1">
                    <a:lumMod val="75000"/>
                    <a:lumOff val="25000"/>
                  </a:schemeClr>
                </a:solidFill>
                <a:effectLst>
                  <a:outerShdw blurRad="38100" dist="38100" dir="2700000" algn="tl">
                    <a:srgbClr val="000000">
                      <a:alpha val="43137"/>
                    </a:srgbClr>
                  </a:outerShdw>
                </a:effectLst>
              </a:rPr>
              <a:t> </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Ο χρόνος διαβίβασης δεδομένων εσόδων στην ψηφιακή πλατφόρμα myDATA είναι υποχρεωτικό να διενεργείται ανάλογα με το κανάλι διαβίβασης, που έχει επιλέξει η επιχείρηση, σύμφωνα με τις παρακάτω περιπτώσεις:</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Πρώτο κανάλι: Πάροχος Ηλεκτρονικής Έκδοσης Στοιχείων. Τα δεδομένα εσόδων, με πελάτες επιχειρήσεις και πελάτες ιδιώτες, διαβιβάζονται σε πραγματικό χρόνο.</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Δεύτερο Κανάλι: Λογισμικό Πρόγραμμα ERP. Τα δεδομένα εσόδων, με πελάτες επιχειρήσεις και πελάτες ιδιώτες, διαβιβάζονται σε πραγματικό χρόνο κατά τον χρόνο έκδοσης του παραστατικού εσόδου. Αυτή η περίπτωση αφορά όσους δικηγόρους έχουν κάποιο ειδικό λογισμικό έκδοσης τιμολογίων από την αγορά.</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Τρίτο Κανάλι Ειδική Φόρμα Καταχώρισης: Τα δεδομένα εσόδων, με πελάτες επιχειρήσεις και πελάτες ιδιώτες, διαβιβάζονται έως τις 20 του επόμενου μήνα από την ημερομηνία έκδοσης εκάστου παραστατικού εσόδου. Αυτή η περίπτωση αφορά όσους επιλέξουν να εκδίδουν χειρόγραφα τα παραστατικά τους.</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a:t>
            </a:r>
          </a:p>
        </p:txBody>
      </p:sp>
      <p:pic>
        <p:nvPicPr>
          <p:cNvPr id="7" name="Picture 2">
            <a:extLst>
              <a:ext uri="{FF2B5EF4-FFF2-40B4-BE49-F238E27FC236}">
                <a16:creationId xmlns:a16="http://schemas.microsoft.com/office/drawing/2014/main" id="{CCD3FEA6-B258-4667-8CDD-43BB655DB268}"/>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0" name="Τίτλος 2">
            <a:extLst>
              <a:ext uri="{FF2B5EF4-FFF2-40B4-BE49-F238E27FC236}">
                <a16:creationId xmlns:a16="http://schemas.microsoft.com/office/drawing/2014/main" id="{976DDAA0-8309-4C6D-86C3-38D2F41595A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DF0D1846-E348-4E01-84A5-AC4D23E70552}"/>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662941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37</a:t>
            </a:fld>
            <a:endParaRPr lang="el-GR"/>
          </a:p>
        </p:txBody>
      </p:sp>
      <p:sp>
        <p:nvSpPr>
          <p:cNvPr id="5" name="Θέση περιεχομένου 1"/>
          <p:cNvSpPr txBox="1">
            <a:spLocks/>
          </p:cNvSpPr>
          <p:nvPr/>
        </p:nvSpPr>
        <p:spPr bwMode="auto">
          <a:xfrm>
            <a:off x="1043023" y="1440572"/>
            <a:ext cx="7206870" cy="4781555"/>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Ειδικότερα Θέματα Ενημέρωσης - Προσαρμογής. </a:t>
            </a:r>
          </a:p>
          <a:p>
            <a:endParaRPr lang="el-GR" dirty="0"/>
          </a:p>
          <a:p>
            <a:pPr marL="285750" indent="-285750">
              <a:lnSpc>
                <a:spcPts val="2000"/>
              </a:lnSpc>
              <a:buClr>
                <a:srgbClr val="FFC000"/>
              </a:buClr>
              <a:buFont typeface="Wingdings" panose="05000000000000000000" pitchFamily="2" charset="2"/>
              <a:buChar char="Ø"/>
            </a:pPr>
            <a:r>
              <a:rPr lang="el-GR" sz="1600" i="1" dirty="0">
                <a:solidFill>
                  <a:schemeClr val="tx1">
                    <a:lumMod val="75000"/>
                    <a:lumOff val="25000"/>
                  </a:schemeClr>
                </a:solidFill>
                <a:effectLst>
                  <a:outerShdw blurRad="38100" dist="38100" dir="2700000" algn="tl">
                    <a:srgbClr val="000000">
                      <a:alpha val="43137"/>
                    </a:srgbClr>
                  </a:outerShdw>
                </a:effectLst>
              </a:rPr>
              <a:t>Εντός ποιας προθεσμίας πρέπει να γίνεται η διαβίβαση των παραστατικών εσόδων;</a:t>
            </a:r>
          </a:p>
          <a:p>
            <a:pPr>
              <a:lnSpc>
                <a:spcPts val="2000"/>
              </a:lnSpc>
              <a:buClr>
                <a:srgbClr val="FFC000"/>
              </a:buClr>
            </a:pPr>
            <a:r>
              <a:rPr lang="el-GR" sz="1600" i="1" u="sng" dirty="0">
                <a:solidFill>
                  <a:schemeClr val="tx1">
                    <a:lumMod val="75000"/>
                    <a:lumOff val="25000"/>
                  </a:schemeClr>
                </a:solidFill>
                <a:effectLst>
                  <a:outerShdw blurRad="38100" dist="38100" dir="2700000" algn="tl">
                    <a:srgbClr val="000000">
                      <a:alpha val="43137"/>
                    </a:srgbClr>
                  </a:outerShdw>
                </a:effectLst>
              </a:rPr>
              <a:t>Απάντηση:</a:t>
            </a:r>
            <a:r>
              <a:rPr lang="el-GR" sz="1600" i="1" dirty="0">
                <a:solidFill>
                  <a:schemeClr val="tx1">
                    <a:lumMod val="75000"/>
                    <a:lumOff val="25000"/>
                  </a:schemeClr>
                </a:solidFill>
                <a:effectLst>
                  <a:outerShdw blurRad="38100" dist="38100" dir="2700000" algn="tl">
                    <a:srgbClr val="000000">
                      <a:alpha val="43137"/>
                    </a:srgbClr>
                  </a:outerShdw>
                </a:effectLst>
              </a:rPr>
              <a:t> </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Ο χρόνος διαβίβασης δεδομένων εσόδων στην ψηφιακή πλατφόρμα myDATA είναι υποχρεωτικό να διενεργείται ανάλογα με το κανάλι διαβίβασης, που έχει επιλέξει η επιχείρηση, σύμφωνα με τις παρακάτω περιπτώσεις:</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Τέταρτο κανάλι: Φ.Η.Μ. (Φορολογικοί Ηλεκτρονικοί Μηχανισμοί) . Τα δεδομένα εσόδων με πελάτες ιδιώτες διαβιβάζονται από 1 λεπτό έως 24 ώρες. Αυτή η περίπτωση δεν αφορά στους δικηγόρους.</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Πέμπτο κανάλι: Εφαρμογή έκδοσης και διαβίβασης δεδομένων της ΑΑΔΕ – timologio. Τα δεδομένα εσόδων, με πελάτες επιχειρήσεις και πελάτες ιδιώτες, διαβιβάζονται σε πραγματικό χρόνο, κατά την έκδοση του παραστατικού εσόδου.</a:t>
            </a:r>
          </a:p>
        </p:txBody>
      </p:sp>
      <p:pic>
        <p:nvPicPr>
          <p:cNvPr id="7" name="Picture 2">
            <a:extLst>
              <a:ext uri="{FF2B5EF4-FFF2-40B4-BE49-F238E27FC236}">
                <a16:creationId xmlns:a16="http://schemas.microsoft.com/office/drawing/2014/main" id="{CCD3FEA6-B258-4667-8CDD-43BB655DB268}"/>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0" name="Τίτλος 2">
            <a:extLst>
              <a:ext uri="{FF2B5EF4-FFF2-40B4-BE49-F238E27FC236}">
                <a16:creationId xmlns:a16="http://schemas.microsoft.com/office/drawing/2014/main" id="{976DDAA0-8309-4C6D-86C3-38D2F41595A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DF0D1846-E348-4E01-84A5-AC4D23E70552}"/>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1075360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38</a:t>
            </a:fld>
            <a:endParaRPr lang="el-GR"/>
          </a:p>
        </p:txBody>
      </p:sp>
      <p:sp>
        <p:nvSpPr>
          <p:cNvPr id="5" name="Θέση περιεχομένου 1"/>
          <p:cNvSpPr txBox="1">
            <a:spLocks/>
          </p:cNvSpPr>
          <p:nvPr/>
        </p:nvSpPr>
        <p:spPr bwMode="auto">
          <a:xfrm>
            <a:off x="1043023" y="1440572"/>
            <a:ext cx="7206870" cy="4781555"/>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Ειδικότερα Θέματα Ενημέρωσης - Προσαρμογής. </a:t>
            </a:r>
          </a:p>
          <a:p>
            <a:endParaRPr lang="el-GR" dirty="0"/>
          </a:p>
          <a:p>
            <a:pPr marL="285750" indent="-285750">
              <a:lnSpc>
                <a:spcPts val="2000"/>
              </a:lnSpc>
              <a:buClr>
                <a:srgbClr val="FFC000"/>
              </a:buClr>
              <a:buFont typeface="Wingdings" panose="05000000000000000000" pitchFamily="2" charset="2"/>
              <a:buChar char="Ø"/>
            </a:pPr>
            <a:r>
              <a:rPr lang="el-GR" sz="1600" i="1" dirty="0">
                <a:solidFill>
                  <a:schemeClr val="tx1">
                    <a:lumMod val="75000"/>
                    <a:lumOff val="25000"/>
                  </a:schemeClr>
                </a:solidFill>
                <a:effectLst>
                  <a:outerShdw blurRad="38100" dist="38100" dir="2700000" algn="tl">
                    <a:srgbClr val="000000">
                      <a:alpha val="43137"/>
                    </a:srgbClr>
                  </a:outerShdw>
                </a:effectLst>
              </a:rPr>
              <a:t>Ποια παραστατικά διαβιβάζονται αναλυτικά ένα - ένα και ποια πρέπει να διαβιβαστούν συγκεντρωτικά;</a:t>
            </a:r>
          </a:p>
          <a:p>
            <a:pPr>
              <a:lnSpc>
                <a:spcPts val="2000"/>
              </a:lnSpc>
              <a:buClr>
                <a:srgbClr val="FFC000"/>
              </a:buClr>
            </a:pPr>
            <a:r>
              <a:rPr lang="el-GR" sz="1600" i="1" u="sng" dirty="0">
                <a:solidFill>
                  <a:schemeClr val="tx1">
                    <a:lumMod val="75000"/>
                    <a:lumOff val="25000"/>
                  </a:schemeClr>
                </a:solidFill>
                <a:effectLst>
                  <a:outerShdw blurRad="38100" dist="38100" dir="2700000" algn="tl">
                    <a:srgbClr val="000000">
                      <a:alpha val="43137"/>
                    </a:srgbClr>
                  </a:outerShdw>
                </a:effectLst>
              </a:rPr>
              <a:t>Απάντηση:</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Όλα τα παραστατικά, που εκδίδουν και λαμβάνουν οι Δικηγόροι, πρέπει να διαβιβαστούν αναλυτικά ένα -ένα. Οι μόνες περιπτώσεις, που επιτρέπεται η συγκεντρωτική διαβίβαση δεδομένων, είναι οι εξής:</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1. Μικροέξοδα λιανικής με ΑΦΜ Εκδότη 000000000, υποχρεωτικά εντός της φορολογικής περιόδου ΦΠΑ, στην οποία αφορούν π.χ. βενζίνες, γραφική ύλη κ.α. (Τύποι Παραστατικών 13.1 έως 13.31)</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2. Εγγραφές τακτοποίησης εσόδων – εξόδων είτε αναλυτικά είτε συγκεντρωτικά έως την υποβολή της Δήλωσης Φορολογίας Εισοδήματος (Τύποι Παραστατικών 17.2 έως 17.6).  Η εγγραφή μισθοδοσίας διαβιβάζεται υποχρεωτικά, ανά μήνα, με Τύπο Παραστατικού 17.1 Μισθοδοσία.</a:t>
            </a:r>
          </a:p>
        </p:txBody>
      </p:sp>
      <p:pic>
        <p:nvPicPr>
          <p:cNvPr id="7" name="Picture 2">
            <a:extLst>
              <a:ext uri="{FF2B5EF4-FFF2-40B4-BE49-F238E27FC236}">
                <a16:creationId xmlns:a16="http://schemas.microsoft.com/office/drawing/2014/main" id="{CCD3FEA6-B258-4667-8CDD-43BB655DB268}"/>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0" name="Τίτλος 2">
            <a:extLst>
              <a:ext uri="{FF2B5EF4-FFF2-40B4-BE49-F238E27FC236}">
                <a16:creationId xmlns:a16="http://schemas.microsoft.com/office/drawing/2014/main" id="{976DDAA0-8309-4C6D-86C3-38D2F41595A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DF0D1846-E348-4E01-84A5-AC4D23E70552}"/>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331770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39</a:t>
            </a:fld>
            <a:endParaRPr lang="el-GR"/>
          </a:p>
        </p:txBody>
      </p:sp>
      <p:sp>
        <p:nvSpPr>
          <p:cNvPr id="5" name="Θέση περιεχομένου 1"/>
          <p:cNvSpPr txBox="1">
            <a:spLocks/>
          </p:cNvSpPr>
          <p:nvPr/>
        </p:nvSpPr>
        <p:spPr bwMode="auto">
          <a:xfrm>
            <a:off x="1043023" y="1440572"/>
            <a:ext cx="7206870" cy="4781555"/>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Ειδικότερα Θέματα Ενημέρωσης - Προσαρμογής. </a:t>
            </a:r>
          </a:p>
          <a:p>
            <a:endParaRPr lang="el-GR" dirty="0"/>
          </a:p>
          <a:p>
            <a:pPr marL="285750" indent="-285750">
              <a:lnSpc>
                <a:spcPts val="2000"/>
              </a:lnSpc>
              <a:buClr>
                <a:srgbClr val="FFC000"/>
              </a:buClr>
              <a:buFont typeface="Wingdings" panose="05000000000000000000" pitchFamily="2" charset="2"/>
              <a:buChar char="Ø"/>
            </a:pPr>
            <a:r>
              <a:rPr lang="el-GR" sz="1600" i="1" dirty="0">
                <a:solidFill>
                  <a:schemeClr val="tx1">
                    <a:lumMod val="75000"/>
                    <a:lumOff val="25000"/>
                  </a:schemeClr>
                </a:solidFill>
                <a:effectLst>
                  <a:outerShdw blurRad="38100" dist="38100" dir="2700000" algn="tl">
                    <a:srgbClr val="000000">
                      <a:alpha val="43137"/>
                    </a:srgbClr>
                  </a:outerShdw>
                </a:effectLst>
              </a:rPr>
              <a:t>Ποιες επιχειρήσεις μπορούν να χρησιμοποιήσουν την εφαρμογή timologio;</a:t>
            </a:r>
          </a:p>
          <a:p>
            <a:pPr>
              <a:lnSpc>
                <a:spcPts val="2000"/>
              </a:lnSpc>
              <a:buClr>
                <a:srgbClr val="FFC000"/>
              </a:buClr>
            </a:pPr>
            <a:endParaRPr lang="el-GR" sz="1600" i="1" u="sng" dirty="0">
              <a:solidFill>
                <a:schemeClr val="tx1">
                  <a:lumMod val="75000"/>
                  <a:lumOff val="25000"/>
                </a:schemeClr>
              </a:solidFill>
              <a:effectLst>
                <a:outerShdw blurRad="38100" dist="38100" dir="2700000" algn="tl">
                  <a:srgbClr val="000000">
                    <a:alpha val="43137"/>
                  </a:srgbClr>
                </a:outerShdw>
              </a:effectLst>
            </a:endParaRPr>
          </a:p>
          <a:p>
            <a:pPr>
              <a:lnSpc>
                <a:spcPts val="2000"/>
              </a:lnSpc>
              <a:buClr>
                <a:srgbClr val="FFC000"/>
              </a:buClr>
            </a:pPr>
            <a:r>
              <a:rPr lang="el-GR" sz="1600" i="1" u="sng" dirty="0">
                <a:solidFill>
                  <a:schemeClr val="tx1">
                    <a:lumMod val="75000"/>
                    <a:lumOff val="25000"/>
                  </a:schemeClr>
                </a:solidFill>
                <a:effectLst>
                  <a:outerShdw blurRad="38100" dist="38100" dir="2700000" algn="tl">
                    <a:srgbClr val="000000">
                      <a:alpha val="43137"/>
                    </a:srgbClr>
                  </a:outerShdw>
                </a:effectLst>
              </a:rPr>
              <a:t>Απάντηση:</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Την εφαρμογή timologio μπορούν να τη χρησιμοποιήσουν όλες οι επιχειρήσεις χωρίς περιορισμό και για συναλλαγές με επιχειρήσεις (Β2Β) - π.χ. Τιμολόγιο Παροχής Υπηρεσιών και για συναλλαγές με πελάτες ιδιώτες (B2C), π.χ. Απόδειξη Παροχής Υπηρεσιών. </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Διευκρινίζεται ότι η διάκριση ανάμεσα στις επιχειρήσεις που εκδίδουν πάνω από 50 τιμολόγια και έχουν ακαθάριστα έσοδα άνω των 50.000€ και στις λοιπές επιχειρήσεις δεν παίζει ρόλο για τη χρήση της εφαρμογής timologio.</a:t>
            </a:r>
          </a:p>
        </p:txBody>
      </p:sp>
      <p:pic>
        <p:nvPicPr>
          <p:cNvPr id="7" name="Picture 2">
            <a:extLst>
              <a:ext uri="{FF2B5EF4-FFF2-40B4-BE49-F238E27FC236}">
                <a16:creationId xmlns:a16="http://schemas.microsoft.com/office/drawing/2014/main" id="{CCD3FEA6-B258-4667-8CDD-43BB655DB268}"/>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0" name="Τίτλος 2">
            <a:extLst>
              <a:ext uri="{FF2B5EF4-FFF2-40B4-BE49-F238E27FC236}">
                <a16:creationId xmlns:a16="http://schemas.microsoft.com/office/drawing/2014/main" id="{976DDAA0-8309-4C6D-86C3-38D2F41595A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DF0D1846-E348-4E01-84A5-AC4D23E70552}"/>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286215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61663F8-6753-4076-A373-12C7757233D2}"/>
              </a:ext>
            </a:extLst>
          </p:cNvPr>
          <p:cNvSpPr>
            <a:spLocks noGrp="1"/>
          </p:cNvSpPr>
          <p:nvPr>
            <p:ph idx="1"/>
          </p:nvPr>
        </p:nvSpPr>
        <p:spPr>
          <a:xfrm>
            <a:off x="695762" y="4669488"/>
            <a:ext cx="7886700" cy="530225"/>
          </a:xfrm>
        </p:spPr>
        <p:txBody>
          <a:bodyPr>
            <a:noAutofit/>
          </a:bodyPr>
          <a:lstStyle/>
          <a:p>
            <a:pPr marL="0" indent="0">
              <a:buNone/>
            </a:pPr>
            <a:r>
              <a:rPr lang="el-GR" sz="1800" i="1" spc="100" dirty="0">
                <a:solidFill>
                  <a:schemeClr val="tx1">
                    <a:lumMod val="65000"/>
                    <a:lumOff val="35000"/>
                  </a:schemeClr>
                </a:solidFill>
                <a:effectLst>
                  <a:outerShdw blurRad="38100" dist="38100" dir="2700000" algn="tl">
                    <a:srgbClr val="000000">
                      <a:alpha val="43137"/>
                    </a:srgbClr>
                  </a:outerShdw>
                </a:effectLst>
              </a:rPr>
              <a:t>Δικηγορικές εταιρείες με συντελεστή 2</a:t>
            </a:r>
            <a:r>
              <a:rPr lang="en-US" sz="1800" i="1" spc="100" dirty="0">
                <a:solidFill>
                  <a:schemeClr val="tx1">
                    <a:lumMod val="65000"/>
                    <a:lumOff val="35000"/>
                  </a:schemeClr>
                </a:solidFill>
                <a:effectLst>
                  <a:outerShdw blurRad="38100" dist="38100" dir="2700000" algn="tl">
                    <a:srgbClr val="000000">
                      <a:alpha val="43137"/>
                    </a:srgbClr>
                  </a:outerShdw>
                </a:effectLst>
              </a:rPr>
              <a:t>2</a:t>
            </a:r>
            <a:r>
              <a:rPr lang="el-GR" sz="1800" i="1" spc="100" dirty="0">
                <a:solidFill>
                  <a:schemeClr val="tx1">
                    <a:lumMod val="65000"/>
                    <a:lumOff val="35000"/>
                  </a:schemeClr>
                </a:solidFill>
                <a:effectLst>
                  <a:outerShdw blurRad="38100" dist="38100" dir="2700000" algn="tl">
                    <a:srgbClr val="000000">
                      <a:alpha val="43137"/>
                    </a:srgbClr>
                  </a:outerShdw>
                </a:effectLst>
              </a:rPr>
              <a:t>%</a:t>
            </a:r>
            <a:endParaRPr lang="el-GR" sz="2400" dirty="0"/>
          </a:p>
        </p:txBody>
      </p:sp>
      <p:graphicFrame>
        <p:nvGraphicFramePr>
          <p:cNvPr id="5" name="Αντικείμενο 4">
            <a:extLst>
              <a:ext uri="{FF2B5EF4-FFF2-40B4-BE49-F238E27FC236}">
                <a16:creationId xmlns:a16="http://schemas.microsoft.com/office/drawing/2014/main" id="{EEB0B790-2F62-440C-A032-228E62451FB3}"/>
              </a:ext>
            </a:extLst>
          </p:cNvPr>
          <p:cNvGraphicFramePr>
            <a:graphicFrameLocks noChangeAspect="1"/>
          </p:cNvGraphicFramePr>
          <p:nvPr>
            <p:extLst>
              <p:ext uri="{D42A27DB-BD31-4B8C-83A1-F6EECF244321}">
                <p14:modId xmlns:p14="http://schemas.microsoft.com/office/powerpoint/2010/main" val="2659287681"/>
              </p:ext>
            </p:extLst>
          </p:nvPr>
        </p:nvGraphicFramePr>
        <p:xfrm>
          <a:off x="1568534" y="2013987"/>
          <a:ext cx="4767720" cy="2499290"/>
        </p:xfrm>
        <a:graphic>
          <a:graphicData uri="http://schemas.openxmlformats.org/presentationml/2006/ole">
            <mc:AlternateContent xmlns:mc="http://schemas.openxmlformats.org/markup-compatibility/2006">
              <mc:Choice xmlns:v="urn:schemas-microsoft-com:vml" Requires="v">
                <p:oleObj spid="_x0000_s1127" name="Document" r:id="rId3" imgW="5278768" imgH="2767733" progId="Word.Document.12">
                  <p:embed/>
                </p:oleObj>
              </mc:Choice>
              <mc:Fallback>
                <p:oleObj name="Document" r:id="rId3" imgW="5278768" imgH="2767733" progId="Word.Document.12">
                  <p:embed/>
                  <p:pic>
                    <p:nvPicPr>
                      <p:cNvPr id="0" name=""/>
                      <p:cNvPicPr/>
                      <p:nvPr/>
                    </p:nvPicPr>
                    <p:blipFill>
                      <a:blip r:embed="rId4"/>
                      <a:stretch>
                        <a:fillRect/>
                      </a:stretch>
                    </p:blipFill>
                    <p:spPr>
                      <a:xfrm>
                        <a:off x="1568534" y="2013987"/>
                        <a:ext cx="4767720" cy="2499290"/>
                      </a:xfrm>
                      <a:prstGeom prst="rect">
                        <a:avLst/>
                      </a:prstGeom>
                    </p:spPr>
                  </p:pic>
                </p:oleObj>
              </mc:Fallback>
            </mc:AlternateContent>
          </a:graphicData>
        </a:graphic>
      </p:graphicFrame>
      <p:pic>
        <p:nvPicPr>
          <p:cNvPr id="6" name="Picture 2">
            <a:extLst>
              <a:ext uri="{FF2B5EF4-FFF2-40B4-BE49-F238E27FC236}">
                <a16:creationId xmlns:a16="http://schemas.microsoft.com/office/drawing/2014/main" id="{E4F93972-1BF7-4564-B02F-EF85E11FA041}"/>
              </a:ext>
            </a:extLst>
          </p:cNvPr>
          <p:cNvPicPr>
            <a:picLocks noChangeAspect="1" noChangeArrowheads="1"/>
          </p:cNvPicPr>
          <p:nvPr/>
        </p:nvPicPr>
        <p:blipFill>
          <a:blip r:embed="rId5"/>
          <a:srcRect/>
          <a:stretch>
            <a:fillRect/>
          </a:stretch>
        </p:blipFill>
        <p:spPr bwMode="auto">
          <a:xfrm>
            <a:off x="-109538" y="836613"/>
            <a:ext cx="9364663" cy="182562"/>
          </a:xfrm>
          <a:prstGeom prst="rect">
            <a:avLst/>
          </a:prstGeom>
          <a:noFill/>
          <a:ln w="9525">
            <a:noFill/>
            <a:miter lim="800000"/>
            <a:headEnd/>
            <a:tailEnd/>
          </a:ln>
        </p:spPr>
      </p:pic>
      <p:sp>
        <p:nvSpPr>
          <p:cNvPr id="7" name="Τίτλος 2">
            <a:extLst>
              <a:ext uri="{FF2B5EF4-FFF2-40B4-BE49-F238E27FC236}">
                <a16:creationId xmlns:a16="http://schemas.microsoft.com/office/drawing/2014/main" id="{F3CD5034-589F-4921-A92C-57B279E6A330}"/>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8" name="Υπότιτλος 2">
            <a:extLst>
              <a:ext uri="{FF2B5EF4-FFF2-40B4-BE49-F238E27FC236}">
                <a16:creationId xmlns:a16="http://schemas.microsoft.com/office/drawing/2014/main" id="{49215612-812D-4811-889A-F4EDE846D2A1}"/>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
        <p:nvSpPr>
          <p:cNvPr id="9" name="Θέση περιεχομένου 2">
            <a:extLst>
              <a:ext uri="{FF2B5EF4-FFF2-40B4-BE49-F238E27FC236}">
                <a16:creationId xmlns:a16="http://schemas.microsoft.com/office/drawing/2014/main" id="{406DF416-6189-4EF7-99E2-2C8A3F1BC310}"/>
              </a:ext>
            </a:extLst>
          </p:cNvPr>
          <p:cNvSpPr txBox="1">
            <a:spLocks/>
          </p:cNvSpPr>
          <p:nvPr/>
        </p:nvSpPr>
        <p:spPr>
          <a:xfrm>
            <a:off x="628650" y="1422952"/>
            <a:ext cx="7886700" cy="5296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1800" i="1" spc="100" dirty="0">
                <a:solidFill>
                  <a:schemeClr val="tx1">
                    <a:lumMod val="65000"/>
                    <a:lumOff val="35000"/>
                  </a:schemeClr>
                </a:solidFill>
                <a:effectLst>
                  <a:outerShdw blurRad="38100" dist="38100" dir="2700000" algn="tl">
                    <a:srgbClr val="000000">
                      <a:alpha val="43137"/>
                    </a:srgbClr>
                  </a:outerShdw>
                </a:effectLst>
              </a:rPr>
              <a:t>Κλίμακα Φορολογίας Εισοδήματος </a:t>
            </a:r>
          </a:p>
          <a:p>
            <a:pPr marL="0" indent="0">
              <a:buFont typeface="Arial" panose="020B0604020202020204" pitchFamily="34" charset="0"/>
              <a:buNone/>
            </a:pPr>
            <a:r>
              <a:rPr lang="el-GR" sz="3300" i="1" dirty="0">
                <a:solidFill>
                  <a:schemeClr val="tx1">
                    <a:lumMod val="65000"/>
                    <a:lumOff val="35000"/>
                  </a:schemeClr>
                </a:solidFill>
                <a:effectLst>
                  <a:outerShdw blurRad="38100" dist="38100" dir="2700000" algn="tl">
                    <a:srgbClr val="000000">
                      <a:alpha val="43137"/>
                    </a:srgbClr>
                  </a:outerShdw>
                </a:effectLst>
              </a:rPr>
              <a:t>    </a:t>
            </a:r>
            <a:endParaRPr lang="el-GR" dirty="0"/>
          </a:p>
        </p:txBody>
      </p:sp>
    </p:spTree>
    <p:extLst>
      <p:ext uri="{BB962C8B-B14F-4D97-AF65-F5344CB8AC3E}">
        <p14:creationId xmlns:p14="http://schemas.microsoft.com/office/powerpoint/2010/main" val="3613695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5CC3992F-5388-4F2B-AE26-472BB5BEEA98}" type="slidenum">
              <a:rPr lang="el-GR" smtClean="0"/>
              <a:pPr>
                <a:defRPr/>
              </a:pPr>
              <a:t>40</a:t>
            </a:fld>
            <a:endParaRPr lang="el-GR"/>
          </a:p>
        </p:txBody>
      </p:sp>
      <p:sp>
        <p:nvSpPr>
          <p:cNvPr id="5" name="Θέση περιεχομένου 1"/>
          <p:cNvSpPr txBox="1">
            <a:spLocks/>
          </p:cNvSpPr>
          <p:nvPr/>
        </p:nvSpPr>
        <p:spPr bwMode="auto">
          <a:xfrm>
            <a:off x="1043023" y="1440572"/>
            <a:ext cx="7206870" cy="4781555"/>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p>
            <a:r>
              <a:rPr lang="el-GR" sz="1600" i="1" dirty="0">
                <a:solidFill>
                  <a:schemeClr val="tx1">
                    <a:lumMod val="75000"/>
                    <a:lumOff val="25000"/>
                  </a:schemeClr>
                </a:solidFill>
                <a:effectLst>
                  <a:outerShdw blurRad="38100" dist="38100" dir="2700000" algn="tl">
                    <a:srgbClr val="000000">
                      <a:alpha val="43137"/>
                    </a:srgbClr>
                  </a:outerShdw>
                </a:effectLst>
              </a:rPr>
              <a:t>Ειδικότερα Θέματα Ενημέρωσης - Προσαρμογής. </a:t>
            </a:r>
          </a:p>
          <a:p>
            <a:endParaRPr lang="el-GR" dirty="0"/>
          </a:p>
          <a:p>
            <a:pPr marL="285750" indent="-285750">
              <a:lnSpc>
                <a:spcPts val="2000"/>
              </a:lnSpc>
              <a:buClr>
                <a:srgbClr val="FFC000"/>
              </a:buClr>
              <a:buFont typeface="Wingdings" panose="05000000000000000000" pitchFamily="2" charset="2"/>
              <a:buChar char="Ø"/>
            </a:pPr>
            <a:r>
              <a:rPr lang="el-GR" sz="1600" i="1" dirty="0">
                <a:solidFill>
                  <a:schemeClr val="tx1">
                    <a:lumMod val="75000"/>
                    <a:lumOff val="25000"/>
                  </a:schemeClr>
                </a:solidFill>
                <a:effectLst>
                  <a:outerShdw blurRad="38100" dist="38100" dir="2700000" algn="tl">
                    <a:srgbClr val="000000">
                      <a:alpha val="43137"/>
                    </a:srgbClr>
                  </a:outerShdw>
                </a:effectLst>
              </a:rPr>
              <a:t>Η εφαρμογή timologio χρησιμοποιείται και για τα έσοδα και για τα έξοδα;</a:t>
            </a:r>
          </a:p>
          <a:p>
            <a:pPr>
              <a:lnSpc>
                <a:spcPts val="2000"/>
              </a:lnSpc>
              <a:buClr>
                <a:srgbClr val="FFC000"/>
              </a:buClr>
            </a:pPr>
            <a:endParaRPr lang="el-GR" sz="1600" i="1" u="sng" dirty="0">
              <a:solidFill>
                <a:schemeClr val="tx1">
                  <a:lumMod val="75000"/>
                  <a:lumOff val="25000"/>
                </a:schemeClr>
              </a:solidFill>
              <a:effectLst>
                <a:outerShdw blurRad="38100" dist="38100" dir="2700000" algn="tl">
                  <a:srgbClr val="000000">
                    <a:alpha val="43137"/>
                  </a:srgbClr>
                </a:outerShdw>
              </a:effectLst>
            </a:endParaRPr>
          </a:p>
          <a:p>
            <a:pPr>
              <a:lnSpc>
                <a:spcPts val="2000"/>
              </a:lnSpc>
              <a:buClr>
                <a:srgbClr val="FFC000"/>
              </a:buClr>
            </a:pPr>
            <a:r>
              <a:rPr lang="el-GR" sz="1600" i="1" u="sng" dirty="0">
                <a:solidFill>
                  <a:schemeClr val="tx1">
                    <a:lumMod val="75000"/>
                    <a:lumOff val="25000"/>
                  </a:schemeClr>
                </a:solidFill>
                <a:effectLst>
                  <a:outerShdw blurRad="38100" dist="38100" dir="2700000" algn="tl">
                    <a:srgbClr val="000000">
                      <a:alpha val="43137"/>
                    </a:srgbClr>
                  </a:outerShdw>
                </a:effectLst>
              </a:rPr>
              <a:t>Απάντηση:</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	Η εφαρμογή timologio χρησιμοποιείται μόνο για έκδοση και ταυτόχρονη διαβίβαση δεδομένων παραστατικών εσόδων. Τα έξοδα διαβιβάζονται είτε από το Λογιστικό Πρόγραμμα ERP του Λογιστή της επιχείρησης μέσω εξουσιοδότησης, είτε μέσω της Ειδικής Φόρμας Καταχώρισης από την ίδια την επιχείρηση και μόνο όταν έχει τα όρια (50 τιμολόγια – 50.000 Ακαθάριστα έσοδα για απλογραφικά και 50 τιμολόγια για διπλογραφικά). </a:t>
            </a:r>
          </a:p>
          <a:p>
            <a:pPr>
              <a:lnSpc>
                <a:spcPts val="2000"/>
              </a:lnSpc>
              <a:buClr>
                <a:srgbClr val="FFC000"/>
              </a:buClr>
            </a:pPr>
            <a:r>
              <a:rPr lang="el-GR" sz="1600" i="1" dirty="0">
                <a:solidFill>
                  <a:schemeClr val="tx1">
                    <a:lumMod val="75000"/>
                    <a:lumOff val="25000"/>
                  </a:schemeClr>
                </a:solidFill>
                <a:effectLst>
                  <a:outerShdw blurRad="38100" dist="38100" dir="2700000" algn="tl">
                    <a:srgbClr val="000000">
                      <a:alpha val="43137"/>
                    </a:srgbClr>
                  </a:outerShdw>
                </a:effectLst>
              </a:rPr>
              <a:t>Η διαβίβαση εξόδων μέσω Λογιστή είναι υποχρεωτική στην περίπτωση, που η επιχείρηση εμπίπτει στις προϋποθέσεις και τα όρια ακαθαρίστων εσόδων, όπως αυτά ορίζονται για την εφαρμογή της παρ. 2 του άρθρου 38 του ν. 2873/2000.</a:t>
            </a:r>
          </a:p>
        </p:txBody>
      </p:sp>
      <p:pic>
        <p:nvPicPr>
          <p:cNvPr id="7" name="Picture 2">
            <a:extLst>
              <a:ext uri="{FF2B5EF4-FFF2-40B4-BE49-F238E27FC236}">
                <a16:creationId xmlns:a16="http://schemas.microsoft.com/office/drawing/2014/main" id="{CCD3FEA6-B258-4667-8CDD-43BB655DB268}"/>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10" name="Τίτλος 2">
            <a:extLst>
              <a:ext uri="{FF2B5EF4-FFF2-40B4-BE49-F238E27FC236}">
                <a16:creationId xmlns:a16="http://schemas.microsoft.com/office/drawing/2014/main" id="{976DDAA0-8309-4C6D-86C3-38D2F41595A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1" name="Υπότιτλος 2">
            <a:extLst>
              <a:ext uri="{FF2B5EF4-FFF2-40B4-BE49-F238E27FC236}">
                <a16:creationId xmlns:a16="http://schemas.microsoft.com/office/drawing/2014/main" id="{DF0D1846-E348-4E01-84A5-AC4D23E70552}"/>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3047657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
          <p:cNvPicPr>
            <a:picLocks noChangeAspect="1" noChangeArrowheads="1"/>
          </p:cNvPicPr>
          <p:nvPr/>
        </p:nvPicPr>
        <p:blipFill>
          <a:blip r:embed="rId3"/>
          <a:srcRect/>
          <a:stretch>
            <a:fillRect/>
          </a:stretch>
        </p:blipFill>
        <p:spPr bwMode="auto">
          <a:xfrm>
            <a:off x="0" y="1484709"/>
            <a:ext cx="9144000" cy="178261"/>
          </a:xfrm>
          <a:prstGeom prst="rect">
            <a:avLst/>
          </a:prstGeom>
          <a:noFill/>
          <a:ln w="9525">
            <a:noFill/>
            <a:miter lim="800000"/>
            <a:headEnd/>
            <a:tailEnd/>
          </a:ln>
        </p:spPr>
      </p:pic>
      <p:grpSp>
        <p:nvGrpSpPr>
          <p:cNvPr id="21506" name="12 - Ομάδα"/>
          <p:cNvGrpSpPr>
            <a:grpSpLocks/>
          </p:cNvGrpSpPr>
          <p:nvPr/>
        </p:nvGrpSpPr>
        <p:grpSpPr bwMode="auto">
          <a:xfrm>
            <a:off x="-134541" y="1326374"/>
            <a:ext cx="9878616" cy="4460081"/>
            <a:chOff x="-1703307" y="158660"/>
            <a:chExt cx="13170637" cy="5947366"/>
          </a:xfrm>
        </p:grpSpPr>
        <p:pic>
          <p:nvPicPr>
            <p:cNvPr id="21511" name="Picture 6" descr="pliktrologio-psixoula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024013">
              <a:off x="-1703307" y="158660"/>
              <a:ext cx="13170637" cy="5947366"/>
            </a:xfrm>
            <a:prstGeom prst="rect">
              <a:avLst/>
            </a:prstGeom>
            <a:noFill/>
            <a:ln w="9525">
              <a:noFill/>
              <a:miter lim="800000"/>
              <a:headEnd/>
              <a:tailEnd/>
            </a:ln>
          </p:spPr>
        </p:pic>
        <p:sp>
          <p:nvSpPr>
            <p:cNvPr id="11" name="10 - TextBox"/>
            <p:cNvSpPr txBox="1"/>
            <p:nvPr/>
          </p:nvSpPr>
          <p:spPr>
            <a:xfrm rot="20583376">
              <a:off x="3533247" y="4896535"/>
              <a:ext cx="3672000" cy="430930"/>
            </a:xfrm>
            <a:prstGeom prst="rect">
              <a:avLst/>
            </a:prstGeom>
            <a:solidFill>
              <a:srgbClr val="0066CC"/>
            </a:solidFill>
            <a:effectLst>
              <a:outerShdw blurRad="228600" dist="50800" dir="14820000" sx="87000" sy="87000" algn="ctr" rotWithShape="0">
                <a:srgbClr val="000000">
                  <a:alpha val="43137"/>
                </a:srgbClr>
              </a:outerShdw>
            </a:effectLst>
            <a:scene3d>
              <a:camera prst="orthographicFront"/>
              <a:lightRig rig="threePt" dir="t"/>
            </a:scene3d>
            <a:sp3d prstMaterial="softEdge">
              <a:bevelT w="114300" prst="artDeco"/>
            </a:sp3d>
          </p:spPr>
          <p:txBody>
            <a:bodyPr>
              <a:spAutoFit/>
            </a:bodyPr>
            <a:lstStyle/>
            <a:p>
              <a:pPr>
                <a:defRPr/>
              </a:pPr>
              <a:r>
                <a:rPr lang="el-GR" sz="1500" b="1" dirty="0">
                  <a:solidFill>
                    <a:schemeClr val="bg1"/>
                  </a:solidFill>
                </a:rPr>
                <a:t>Ευχαριστώ </a:t>
              </a:r>
              <a:r>
                <a:rPr lang="el-GR" sz="1200" b="1" dirty="0">
                  <a:solidFill>
                    <a:schemeClr val="bg1"/>
                  </a:solidFill>
                </a:rPr>
                <a:t>για την ακρόαση </a:t>
              </a:r>
              <a:r>
                <a:rPr lang="el-GR" sz="1350" b="1" dirty="0">
                  <a:solidFill>
                    <a:schemeClr val="bg1"/>
                  </a:solidFill>
                </a:rPr>
                <a:t>!</a:t>
              </a:r>
            </a:p>
          </p:txBody>
        </p:sp>
      </p:grpSp>
      <p:sp>
        <p:nvSpPr>
          <p:cNvPr id="6" name="Θέση αριθμού διαφάνειας 5"/>
          <p:cNvSpPr>
            <a:spLocks noGrp="1"/>
          </p:cNvSpPr>
          <p:nvPr>
            <p:ph type="sldNum" sz="quarter" idx="12"/>
          </p:nvPr>
        </p:nvSpPr>
        <p:spPr/>
        <p:txBody>
          <a:bodyPr/>
          <a:lstStyle/>
          <a:p>
            <a:pPr>
              <a:defRPr/>
            </a:pPr>
            <a:fld id="{76481169-57EB-44D6-BEBC-C03CAA6B3194}" type="slidenum">
              <a:rPr lang="el-GR"/>
              <a:pPr>
                <a:defRPr/>
              </a:pPr>
              <a:t>41</a:t>
            </a:fld>
            <a:endParaRPr lang="el-GR" dirty="0"/>
          </a:p>
        </p:txBody>
      </p:sp>
      <p:pic>
        <p:nvPicPr>
          <p:cNvPr id="9" name="8 - Εικόνα" descr="mydata_logo_0.png"/>
          <p:cNvPicPr>
            <a:picLocks noChangeAspect="1"/>
          </p:cNvPicPr>
          <p:nvPr/>
        </p:nvPicPr>
        <p:blipFill>
          <a:blip r:embed="rId5"/>
          <a:stretch>
            <a:fillRect/>
          </a:stretch>
        </p:blipFill>
        <p:spPr>
          <a:xfrm>
            <a:off x="492269" y="1863892"/>
            <a:ext cx="3539112" cy="10179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4EE8858-560F-464D-91CE-73EF397049F8}"/>
              </a:ext>
            </a:extLst>
          </p:cNvPr>
          <p:cNvSpPr>
            <a:spLocks noGrp="1"/>
          </p:cNvSpPr>
          <p:nvPr>
            <p:ph idx="1"/>
          </p:nvPr>
        </p:nvSpPr>
        <p:spPr>
          <a:xfrm>
            <a:off x="628650" y="1458912"/>
            <a:ext cx="7886700" cy="5076111"/>
          </a:xfrm>
        </p:spPr>
        <p:txBody>
          <a:bodyPr>
            <a:normAutofit fontScale="62500" lnSpcReduction="20000"/>
          </a:bodyPr>
          <a:lstStyle/>
          <a:p>
            <a:pPr marL="0" indent="0">
              <a:buNone/>
            </a:pPr>
            <a:r>
              <a:rPr lang="el-GR" sz="3200" spc="100" dirty="0">
                <a:solidFill>
                  <a:schemeClr val="tx1">
                    <a:lumMod val="65000"/>
                    <a:lumOff val="35000"/>
                  </a:schemeClr>
                </a:solidFill>
                <a:effectLst>
                  <a:outerShdw blurRad="38100" dist="38100" dir="2700000" algn="tl">
                    <a:srgbClr val="000000">
                      <a:alpha val="43137"/>
                    </a:srgbClr>
                  </a:outerShdw>
                </a:effectLst>
              </a:rPr>
              <a:t>Έκπτωση Δαπανών</a:t>
            </a:r>
          </a:p>
          <a:p>
            <a:pPr marL="0" indent="0">
              <a:buNone/>
            </a:pPr>
            <a:endParaRPr lang="el-GR" spc="100" dirty="0">
              <a:solidFill>
                <a:schemeClr val="tx1">
                  <a:lumMod val="65000"/>
                  <a:lumOff val="35000"/>
                </a:schemeClr>
              </a:solidFill>
              <a:effectLst>
                <a:outerShdw blurRad="38100" dist="38100" dir="2700000" algn="tl">
                  <a:srgbClr val="000000">
                    <a:alpha val="43137"/>
                  </a:srgbClr>
                </a:outerShdw>
              </a:effectLst>
            </a:endParaRPr>
          </a:p>
          <a:p>
            <a:pPr marL="0" indent="0">
              <a:lnSpc>
                <a:spcPct val="120000"/>
              </a:lnSpc>
              <a:buNone/>
            </a:pPr>
            <a:r>
              <a:rPr lang="el-GR" dirty="0">
                <a:solidFill>
                  <a:schemeClr val="tx1">
                    <a:lumMod val="65000"/>
                    <a:lumOff val="35000"/>
                  </a:schemeClr>
                </a:solidFill>
                <a:effectLst>
                  <a:outerShdw blurRad="38100" dist="38100" dir="2700000" algn="tl">
                    <a:srgbClr val="000000">
                      <a:alpha val="43137"/>
                    </a:srgbClr>
                  </a:outerShdw>
                </a:effectLst>
              </a:rPr>
              <a:t>Α. Πραγματοποιούνται προς το συμφέρον της επιχείρησης ή κατά τις συνήθεις εμπορικές συναλλαγές της, συμπεριλαμβανομένων και δράσεων εταιρικής κοινωνικής ευθύνης.</a:t>
            </a:r>
            <a:br>
              <a:rPr lang="el-GR" dirty="0">
                <a:solidFill>
                  <a:schemeClr val="tx1">
                    <a:lumMod val="65000"/>
                    <a:lumOff val="35000"/>
                  </a:schemeClr>
                </a:solidFill>
                <a:effectLst>
                  <a:outerShdw blurRad="38100" dist="38100" dir="2700000" algn="tl">
                    <a:srgbClr val="000000">
                      <a:alpha val="43137"/>
                    </a:srgbClr>
                  </a:outerShdw>
                </a:effectLst>
              </a:rPr>
            </a:br>
            <a:r>
              <a:rPr lang="el-GR" dirty="0">
                <a:solidFill>
                  <a:schemeClr val="tx1">
                    <a:lumMod val="65000"/>
                    <a:lumOff val="35000"/>
                  </a:schemeClr>
                </a:solidFill>
                <a:effectLst>
                  <a:outerShdw blurRad="38100" dist="38100" dir="2700000" algn="tl">
                    <a:srgbClr val="000000">
                      <a:alpha val="43137"/>
                    </a:srgbClr>
                  </a:outerShdw>
                </a:effectLst>
              </a:rPr>
              <a:t>Β. Αντιστοιχούν σε πραγματική συναλλαγή και η αξία της συναλλαγής δεν κρίνεται κατώτερη ή ανώτερη της αγοραίας, στη βάση των στοιχείων που διαθέτει η Φορολογική Διοίκηση,</a:t>
            </a:r>
            <a:br>
              <a:rPr lang="el-GR" dirty="0">
                <a:solidFill>
                  <a:schemeClr val="tx1">
                    <a:lumMod val="65000"/>
                    <a:lumOff val="35000"/>
                  </a:schemeClr>
                </a:solidFill>
                <a:effectLst>
                  <a:outerShdw blurRad="38100" dist="38100" dir="2700000" algn="tl">
                    <a:srgbClr val="000000">
                      <a:alpha val="43137"/>
                    </a:srgbClr>
                  </a:outerShdw>
                </a:effectLst>
              </a:rPr>
            </a:br>
            <a:r>
              <a:rPr lang="el-GR" dirty="0">
                <a:solidFill>
                  <a:schemeClr val="tx1">
                    <a:lumMod val="65000"/>
                    <a:lumOff val="35000"/>
                  </a:schemeClr>
                </a:solidFill>
                <a:effectLst>
                  <a:outerShdw blurRad="38100" dist="38100" dir="2700000" algn="tl">
                    <a:srgbClr val="000000">
                      <a:alpha val="43137"/>
                    </a:srgbClr>
                  </a:outerShdw>
                </a:effectLst>
              </a:rPr>
              <a:t>Γ. Εγγράφονται στα τηρούμενα βιβλία απεικόνισης των συναλλαγών της περιόδου κατά την οποία πραγματοποιούνται και αποδεικνύονται με κατάλληλα δικαιολογητικά. </a:t>
            </a:r>
          </a:p>
          <a:p>
            <a:pPr marL="0" indent="0">
              <a:buNone/>
            </a:pPr>
            <a:r>
              <a:rPr lang="el-GR" dirty="0">
                <a:solidFill>
                  <a:schemeClr val="tx1">
                    <a:lumMod val="65000"/>
                    <a:lumOff val="35000"/>
                  </a:schemeClr>
                </a:solidFill>
                <a:effectLst>
                  <a:outerShdw blurRad="38100" dist="38100" dir="2700000" algn="tl">
                    <a:srgbClr val="000000">
                      <a:alpha val="43137"/>
                    </a:srgbClr>
                  </a:outerShdw>
                </a:effectLst>
              </a:rPr>
              <a:t>Δεν επιτρέπεται, δε, στη φορολογική αρχή </a:t>
            </a:r>
            <a:r>
              <a:rPr lang="el-GR" b="1" dirty="0">
                <a:solidFill>
                  <a:schemeClr val="tx1">
                    <a:lumMod val="65000"/>
                    <a:lumOff val="35000"/>
                  </a:schemeClr>
                </a:solidFill>
                <a:effectLst>
                  <a:outerShdw blurRad="38100" dist="38100" dir="2700000" algn="tl">
                    <a:srgbClr val="000000">
                      <a:alpha val="43137"/>
                    </a:srgbClr>
                  </a:outerShdw>
                </a:effectLst>
              </a:rPr>
              <a:t>να ελέγχει τη σκοπιμότητα και το προσήκον μέτρο των δαπανών αυτών</a:t>
            </a:r>
            <a:r>
              <a:rPr lang="el-GR" dirty="0">
                <a:solidFill>
                  <a:schemeClr val="tx1">
                    <a:lumMod val="65000"/>
                    <a:lumOff val="35000"/>
                  </a:schemeClr>
                </a:solidFill>
                <a:effectLst>
                  <a:outerShdw blurRad="38100" dist="38100" dir="2700000" algn="tl">
                    <a:srgbClr val="000000">
                      <a:alpha val="43137"/>
                    </a:srgbClr>
                  </a:outerShdw>
                </a:effectLst>
              </a:rPr>
              <a:t> (</a:t>
            </a:r>
            <a:r>
              <a:rPr lang="el-GR" dirty="0" err="1">
                <a:solidFill>
                  <a:schemeClr val="tx1">
                    <a:lumMod val="65000"/>
                    <a:lumOff val="35000"/>
                  </a:schemeClr>
                </a:solidFill>
                <a:effectLst>
                  <a:outerShdw blurRad="38100" dist="38100" dir="2700000" algn="tl">
                    <a:srgbClr val="000000">
                      <a:alpha val="43137"/>
                    </a:srgbClr>
                  </a:outerShdw>
                </a:effectLst>
              </a:rPr>
              <a:t>ΣτΕ</a:t>
            </a:r>
            <a:r>
              <a:rPr lang="el-GR" dirty="0">
                <a:solidFill>
                  <a:schemeClr val="tx1">
                    <a:lumMod val="65000"/>
                    <a:lumOff val="35000"/>
                  </a:schemeClr>
                </a:solidFill>
                <a:effectLst>
                  <a:outerShdw blurRad="38100" dist="38100" dir="2700000" algn="tl">
                    <a:srgbClr val="000000">
                      <a:alpha val="43137"/>
                    </a:srgbClr>
                  </a:outerShdw>
                </a:effectLst>
              </a:rPr>
              <a:t> 2963/2013, </a:t>
            </a:r>
            <a:r>
              <a:rPr lang="el-GR" dirty="0" err="1">
                <a:solidFill>
                  <a:schemeClr val="tx1">
                    <a:lumMod val="65000"/>
                    <a:lumOff val="35000"/>
                  </a:schemeClr>
                </a:solidFill>
                <a:effectLst>
                  <a:outerShdw blurRad="38100" dist="38100" dir="2700000" algn="tl">
                    <a:srgbClr val="000000">
                      <a:alpha val="43137"/>
                    </a:srgbClr>
                  </a:outerShdw>
                </a:effectLst>
              </a:rPr>
              <a:t>ΣτΕ</a:t>
            </a:r>
            <a:r>
              <a:rPr lang="el-GR" dirty="0">
                <a:solidFill>
                  <a:schemeClr val="tx1">
                    <a:lumMod val="65000"/>
                    <a:lumOff val="35000"/>
                  </a:schemeClr>
                </a:solidFill>
                <a:effectLst>
                  <a:outerShdw blurRad="38100" dist="38100" dir="2700000" algn="tl">
                    <a:srgbClr val="000000">
                      <a:alpha val="43137"/>
                    </a:srgbClr>
                  </a:outerShdw>
                </a:effectLst>
              </a:rPr>
              <a:t> 1729/2013, </a:t>
            </a:r>
            <a:r>
              <a:rPr lang="el-GR" dirty="0" err="1">
                <a:solidFill>
                  <a:schemeClr val="tx1">
                    <a:lumMod val="65000"/>
                    <a:lumOff val="35000"/>
                  </a:schemeClr>
                </a:solidFill>
                <a:effectLst>
                  <a:outerShdw blurRad="38100" dist="38100" dir="2700000" algn="tl">
                    <a:srgbClr val="000000">
                      <a:alpha val="43137"/>
                    </a:srgbClr>
                  </a:outerShdw>
                </a:effectLst>
              </a:rPr>
              <a:t>ΣτΕ</a:t>
            </a:r>
            <a:r>
              <a:rPr lang="el-GR" dirty="0">
                <a:solidFill>
                  <a:schemeClr val="tx1">
                    <a:lumMod val="65000"/>
                    <a:lumOff val="35000"/>
                  </a:schemeClr>
                </a:solidFill>
                <a:effectLst>
                  <a:outerShdw blurRad="38100" dist="38100" dir="2700000" algn="tl">
                    <a:srgbClr val="000000">
                      <a:alpha val="43137"/>
                    </a:srgbClr>
                  </a:outerShdw>
                </a:effectLst>
              </a:rPr>
              <a:t> 1604/2011, κ.ά.), </a:t>
            </a:r>
            <a:r>
              <a:rPr lang="el-GR" b="1" dirty="0">
                <a:solidFill>
                  <a:schemeClr val="tx1">
                    <a:lumMod val="65000"/>
                    <a:lumOff val="35000"/>
                  </a:schemeClr>
                </a:solidFill>
                <a:effectLst>
                  <a:outerShdw blurRad="38100" dist="38100" dir="2700000" algn="tl">
                    <a:srgbClr val="000000">
                      <a:alpha val="43137"/>
                    </a:srgbClr>
                  </a:outerShdw>
                </a:effectLst>
              </a:rPr>
              <a:t>εκτός αν τούτο ορίζεται ρητά και ειδικά στον νόμο </a:t>
            </a:r>
            <a:r>
              <a:rPr lang="el-GR" dirty="0">
                <a:solidFill>
                  <a:schemeClr val="tx1">
                    <a:lumMod val="65000"/>
                    <a:lumOff val="35000"/>
                  </a:schemeClr>
                </a:solidFill>
                <a:effectLst>
                  <a:outerShdw blurRad="38100" dist="38100" dir="2700000" algn="tl">
                    <a:srgbClr val="000000">
                      <a:alpha val="43137"/>
                    </a:srgbClr>
                  </a:outerShdw>
                </a:effectLst>
              </a:rPr>
              <a:t>(π.χ. ενδοομιλικές συναλλαγές).</a:t>
            </a:r>
          </a:p>
          <a:p>
            <a:pPr marL="0" indent="0">
              <a:buNone/>
            </a:pPr>
            <a:r>
              <a:rPr lang="el-GR" dirty="0">
                <a:solidFill>
                  <a:schemeClr val="tx1">
                    <a:lumMod val="65000"/>
                    <a:lumOff val="35000"/>
                  </a:schemeClr>
                </a:solidFill>
                <a:effectLst>
                  <a:outerShdw blurRad="38100" dist="38100" dir="2700000" algn="tl">
                    <a:srgbClr val="000000">
                      <a:alpha val="43137"/>
                    </a:srgbClr>
                  </a:outerShdw>
                </a:effectLst>
              </a:rPr>
              <a:t>Ο χαρακτηρισμός από τη Φορολογική Διοίκηση μιας δαπάνης ως μη παραγωγική είναι θέμα πραγματικό, αφού ληφθεί υπόψη ότι με βάση τη νομολογία, δεν της επιτρέπεται να ελέγχει τη σκοπιμότητα και το προσήκον μέτρο των δαπανών ( </a:t>
            </a:r>
            <a:r>
              <a:rPr lang="el-GR" dirty="0">
                <a:solidFill>
                  <a:schemeClr val="tx1">
                    <a:lumMod val="65000"/>
                    <a:lumOff val="35000"/>
                  </a:schemeClr>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ΠΟΛ.1113/02-06-2015</a:t>
            </a:r>
            <a:r>
              <a:rPr lang="el-GR" dirty="0">
                <a:solidFill>
                  <a:schemeClr val="tx1">
                    <a:lumMod val="65000"/>
                    <a:lumOff val="35000"/>
                  </a:schemeClr>
                </a:solidFill>
                <a:effectLst>
                  <a:outerShdw blurRad="38100" dist="38100" dir="2700000" algn="tl">
                    <a:srgbClr val="000000">
                      <a:alpha val="43137"/>
                    </a:srgbClr>
                  </a:outerShdw>
                </a:effectLst>
              </a:rPr>
              <a:t> ).</a:t>
            </a:r>
          </a:p>
          <a:p>
            <a:pPr marL="0" indent="0">
              <a:buNone/>
            </a:pPr>
            <a:endParaRPr lang="el-GR" dirty="0">
              <a:solidFill>
                <a:schemeClr val="tx1">
                  <a:lumMod val="65000"/>
                  <a:lumOff val="35000"/>
                </a:schemeClr>
              </a:solidFill>
              <a:effectLst>
                <a:outerShdw blurRad="38100" dist="38100" dir="2700000" algn="tl">
                  <a:srgbClr val="000000">
                    <a:alpha val="43137"/>
                  </a:srgbClr>
                </a:outerShdw>
              </a:effectLst>
            </a:endParaRPr>
          </a:p>
        </p:txBody>
      </p:sp>
      <p:pic>
        <p:nvPicPr>
          <p:cNvPr id="4" name="Picture 2">
            <a:extLst>
              <a:ext uri="{FF2B5EF4-FFF2-40B4-BE49-F238E27FC236}">
                <a16:creationId xmlns:a16="http://schemas.microsoft.com/office/drawing/2014/main" id="{18E976A6-C04C-4230-B346-9697736FDF28}"/>
              </a:ext>
            </a:extLst>
          </p:cNvPr>
          <p:cNvPicPr>
            <a:picLocks noChangeAspect="1" noChangeArrowheads="1"/>
          </p:cNvPicPr>
          <p:nvPr/>
        </p:nvPicPr>
        <p:blipFill>
          <a:blip r:embed="rId3"/>
          <a:srcRect/>
          <a:stretch>
            <a:fillRect/>
          </a:stretch>
        </p:blipFill>
        <p:spPr bwMode="auto">
          <a:xfrm>
            <a:off x="-109538" y="836613"/>
            <a:ext cx="9364663" cy="182562"/>
          </a:xfrm>
          <a:prstGeom prst="rect">
            <a:avLst/>
          </a:prstGeom>
          <a:noFill/>
          <a:ln w="9525">
            <a:noFill/>
            <a:miter lim="800000"/>
            <a:headEnd/>
            <a:tailEnd/>
          </a:ln>
        </p:spPr>
      </p:pic>
      <p:sp>
        <p:nvSpPr>
          <p:cNvPr id="5" name="Τίτλος 2">
            <a:extLst>
              <a:ext uri="{FF2B5EF4-FFF2-40B4-BE49-F238E27FC236}">
                <a16:creationId xmlns:a16="http://schemas.microsoft.com/office/drawing/2014/main" id="{F3AC9622-2748-4431-9FEA-02BBC89B8CE4}"/>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6" name="Υπότιτλος 2">
            <a:extLst>
              <a:ext uri="{FF2B5EF4-FFF2-40B4-BE49-F238E27FC236}">
                <a16:creationId xmlns:a16="http://schemas.microsoft.com/office/drawing/2014/main" id="{1AE9F853-55FD-4CA1-8445-6C60D23F29D7}"/>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166454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F99CDED-B334-47F3-A7BF-DD0D7CC82462}"/>
              </a:ext>
            </a:extLst>
          </p:cNvPr>
          <p:cNvSpPr>
            <a:spLocks noGrp="1"/>
          </p:cNvSpPr>
          <p:nvPr>
            <p:ph idx="1"/>
          </p:nvPr>
        </p:nvSpPr>
        <p:spPr>
          <a:xfrm>
            <a:off x="628650" y="1677572"/>
            <a:ext cx="7886700" cy="4351338"/>
          </a:xfrm>
        </p:spPr>
        <p:txBody>
          <a:bodyPr>
            <a:noAutofit/>
          </a:bodyPr>
          <a:lstStyle/>
          <a:p>
            <a:pPr marL="0" indent="0">
              <a:buNone/>
            </a:pPr>
            <a:r>
              <a:rPr lang="el-GR" sz="1700" spc="100" dirty="0">
                <a:solidFill>
                  <a:schemeClr val="tx1">
                    <a:lumMod val="65000"/>
                    <a:lumOff val="35000"/>
                  </a:schemeClr>
                </a:solidFill>
                <a:effectLst>
                  <a:outerShdw blurRad="38100" dist="38100" dir="2700000" algn="tl">
                    <a:srgbClr val="000000">
                      <a:alpha val="43137"/>
                    </a:srgbClr>
                  </a:outerShdw>
                </a:effectLst>
              </a:rPr>
              <a:t>ΠΟΛ 1219/2018</a:t>
            </a:r>
            <a:r>
              <a:rPr lang="en-US" sz="1700" spc="100" dirty="0">
                <a:solidFill>
                  <a:schemeClr val="tx1">
                    <a:lumMod val="65000"/>
                    <a:lumOff val="35000"/>
                  </a:schemeClr>
                </a:solidFill>
                <a:effectLst>
                  <a:outerShdw blurRad="38100" dist="38100" dir="2700000" algn="tl">
                    <a:srgbClr val="000000">
                      <a:alpha val="43137"/>
                    </a:srgbClr>
                  </a:outerShdw>
                </a:effectLst>
              </a:rPr>
              <a:t> </a:t>
            </a:r>
            <a:r>
              <a:rPr lang="el-GR" sz="1700" spc="100" dirty="0">
                <a:solidFill>
                  <a:schemeClr val="tx1">
                    <a:lumMod val="65000"/>
                    <a:lumOff val="35000"/>
                  </a:schemeClr>
                </a:solidFill>
                <a:effectLst>
                  <a:outerShdw blurRad="38100" dist="38100" dir="2700000" algn="tl">
                    <a:srgbClr val="000000">
                      <a:alpha val="43137"/>
                    </a:srgbClr>
                  </a:outerShdw>
                </a:effectLst>
              </a:rPr>
              <a:t>« Χρόνος </a:t>
            </a:r>
            <a:r>
              <a:rPr lang="el-GR" sz="1700" b="1" u="sng" spc="100" dirty="0">
                <a:solidFill>
                  <a:schemeClr val="tx1">
                    <a:lumMod val="65000"/>
                    <a:lumOff val="35000"/>
                  </a:schemeClr>
                </a:solidFill>
                <a:effectLst>
                  <a:outerShdw blurRad="38100" dist="38100" dir="2700000" algn="tl">
                    <a:srgbClr val="000000">
                      <a:alpha val="43137"/>
                    </a:srgbClr>
                  </a:outerShdw>
                </a:effectLst>
              </a:rPr>
              <a:t>έκπτωσης ασφαλιστικών εισφορών </a:t>
            </a:r>
            <a:r>
              <a:rPr lang="el-GR" sz="1700" spc="100" dirty="0">
                <a:solidFill>
                  <a:schemeClr val="tx1">
                    <a:lumMod val="65000"/>
                    <a:lumOff val="35000"/>
                  </a:schemeClr>
                </a:solidFill>
                <a:effectLst>
                  <a:outerShdw blurRad="38100" dist="38100" dir="2700000" algn="tl">
                    <a:srgbClr val="000000">
                      <a:alpha val="43137"/>
                    </a:srgbClr>
                  </a:outerShdw>
                </a:effectLst>
              </a:rPr>
              <a:t>(Ε.Φ.Κ.Α) από τα ακαθάριστα έσοδα μη μισθωτών».</a:t>
            </a:r>
          </a:p>
          <a:p>
            <a:r>
              <a:rPr lang="el-GR" sz="1700" dirty="0">
                <a:solidFill>
                  <a:schemeClr val="tx1">
                    <a:lumMod val="65000"/>
                    <a:lumOff val="35000"/>
                  </a:schemeClr>
                </a:solidFill>
                <a:effectLst>
                  <a:outerShdw blurRad="38100" dist="38100" dir="2700000" algn="tl">
                    <a:srgbClr val="000000">
                      <a:alpha val="43137"/>
                    </a:srgbClr>
                  </a:outerShdw>
                </a:effectLst>
              </a:rPr>
              <a:t>Επισημαίνεται, ότι μπορεί να λάβει χώρα εξόφληση οφειλόμενων ασφαλιστικών εισφορών μέσω παρακράτησης για λογαριασμό του Ε.Φ.Κ.Α από πάσης φύσεως καταβολές, πληρωμές, επιδοτήσεις, αποζημιώσεις, επιχορηγήσεις και δανειοδοτήσεις που καταβάλλονται από το Δημόσιο, τους φορείς του Δημοσίου, Ν.Π.Δ.Δ., Ν.Π.Ι.Δ. και Α.Ε του δημοσίου τομέα, κατ’ εφαρμογή των διατάξεων του ν.</a:t>
            </a:r>
            <a:r>
              <a:rPr lang="el-GR" sz="1700" u="sng" dirty="0">
                <a:solidFill>
                  <a:schemeClr val="tx1">
                    <a:lumMod val="65000"/>
                    <a:lumOff val="35000"/>
                  </a:schemeClr>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4254/2014</a:t>
            </a:r>
            <a:r>
              <a:rPr lang="el-GR" sz="1700" dirty="0">
                <a:solidFill>
                  <a:schemeClr val="tx1">
                    <a:lumMod val="65000"/>
                    <a:lumOff val="35000"/>
                  </a:schemeClr>
                </a:solidFill>
                <a:effectLst>
                  <a:outerShdw blurRad="38100" dist="38100" dir="2700000" algn="tl">
                    <a:srgbClr val="000000">
                      <a:alpha val="43137"/>
                    </a:srgbClr>
                  </a:outerShdw>
                </a:effectLst>
              </a:rPr>
              <a:t>.  Στις περιπτώσεις αυτές η εξόφληση ασφαλιστικών εισφορών μέσω παρακράτησης, για λογαριασμό του ΕΦΚΑ, κατ’ εφαρμογή των διατάξεων του ν.</a:t>
            </a:r>
            <a:r>
              <a:rPr lang="el-GR" sz="1700" u="sng" dirty="0">
                <a:solidFill>
                  <a:schemeClr val="tx1">
                    <a:lumMod val="65000"/>
                    <a:lumOff val="35000"/>
                  </a:schemeClr>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4254/2014</a:t>
            </a:r>
            <a:r>
              <a:rPr lang="el-GR" sz="1700" dirty="0">
                <a:solidFill>
                  <a:schemeClr val="tx1">
                    <a:lumMod val="65000"/>
                    <a:lumOff val="35000"/>
                  </a:schemeClr>
                </a:solidFill>
                <a:effectLst>
                  <a:outerShdw blurRad="38100" dist="38100" dir="2700000" algn="tl">
                    <a:srgbClr val="000000">
                      <a:alpha val="43137"/>
                    </a:srgbClr>
                  </a:outerShdw>
                </a:effectLst>
              </a:rPr>
              <a:t>, εξισώνεται με την ταμειακή καταβολή, δηλαδή την άμεση καταβολή χρηματικών ποσών για την κάλυψη ασφαλιστικής δαπάνης. Επίσης, η παρακράτηση αυτή για εξόφληση ασφαλιστικών υποχρεώσεων δεν επηρεάζει την εν γένει φορολογική μεταχείριση των ποσών αυτών.</a:t>
            </a:r>
          </a:p>
          <a:p>
            <a:r>
              <a:rPr lang="el-GR" sz="1700" dirty="0">
                <a:solidFill>
                  <a:schemeClr val="tx1">
                    <a:lumMod val="65000"/>
                    <a:lumOff val="35000"/>
                  </a:schemeClr>
                </a:solidFill>
                <a:effectLst>
                  <a:outerShdw blurRad="38100" dist="38100" dir="2700000" algn="tl">
                    <a:srgbClr val="000000">
                      <a:alpha val="43137"/>
                    </a:srgbClr>
                  </a:outerShdw>
                </a:effectLst>
              </a:rPr>
              <a:t> Ενόψει των ανωτέρω, η ταμειακή καταβολή ασφαλιστικών εισφορών σε φορολογικό έτος μεταγενέστερο από το έτος που αφορούν, συνεπεία της εκκαθάρισης, επηρεάζει τα φορολογικά αποτελέσματα του έτους μέσα στο οποίο λαμβάνει χώρα η καταβολή. Τα ανωτέρω έχουν εφαρμογή και στις περιπτώσεις συμψηφισμού πιστωτικού υπόλοιπου με ασφαλιστικές εισφορές επόμενου έτους καθόσον ο συμψηφισμός αυτός εξομοιώνεται με καταβολή, κατά το μέρος που εξοφλεί ασφαλιστικές εισφορές του έτους αυτού.</a:t>
            </a:r>
          </a:p>
        </p:txBody>
      </p:sp>
      <p:pic>
        <p:nvPicPr>
          <p:cNvPr id="4" name="Picture 2">
            <a:extLst>
              <a:ext uri="{FF2B5EF4-FFF2-40B4-BE49-F238E27FC236}">
                <a16:creationId xmlns:a16="http://schemas.microsoft.com/office/drawing/2014/main" id="{7880BC88-DA84-429E-8EEE-30E1ACFC264D}"/>
              </a:ext>
            </a:extLst>
          </p:cNvPr>
          <p:cNvPicPr>
            <a:picLocks noChangeAspect="1" noChangeArrowheads="1"/>
          </p:cNvPicPr>
          <p:nvPr/>
        </p:nvPicPr>
        <p:blipFill>
          <a:blip r:embed="rId3"/>
          <a:srcRect/>
          <a:stretch>
            <a:fillRect/>
          </a:stretch>
        </p:blipFill>
        <p:spPr bwMode="auto">
          <a:xfrm>
            <a:off x="-109538" y="836613"/>
            <a:ext cx="9364663" cy="182562"/>
          </a:xfrm>
          <a:prstGeom prst="rect">
            <a:avLst/>
          </a:prstGeom>
          <a:noFill/>
          <a:ln w="9525">
            <a:noFill/>
            <a:miter lim="800000"/>
            <a:headEnd/>
            <a:tailEnd/>
          </a:ln>
        </p:spPr>
      </p:pic>
      <p:sp>
        <p:nvSpPr>
          <p:cNvPr id="5" name="Τίτλος 2">
            <a:extLst>
              <a:ext uri="{FF2B5EF4-FFF2-40B4-BE49-F238E27FC236}">
                <a16:creationId xmlns:a16="http://schemas.microsoft.com/office/drawing/2014/main" id="{ED1AB4B4-E0C3-4572-8E7E-1CA6AC950BCD}"/>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6" name="Υπότιτλος 2">
            <a:extLst>
              <a:ext uri="{FF2B5EF4-FFF2-40B4-BE49-F238E27FC236}">
                <a16:creationId xmlns:a16="http://schemas.microsoft.com/office/drawing/2014/main" id="{1560CF8B-9BDB-4A9D-A9AD-7AAF838B90E9}"/>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306546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descr="Εικόνα που περιέχει εσωτερικό&#10;&#10;Περιγραφή που δημιουργήθηκε αυτόματα">
            <a:extLst>
              <a:ext uri="{FF2B5EF4-FFF2-40B4-BE49-F238E27FC236}">
                <a16:creationId xmlns:a16="http://schemas.microsoft.com/office/drawing/2014/main" id="{7C82866E-14E6-4BB8-ACEE-9693F864F288}"/>
              </a:ext>
            </a:extLst>
          </p:cNvPr>
          <p:cNvPicPr>
            <a:picLocks noChangeAspect="1"/>
          </p:cNvPicPr>
          <p:nvPr/>
        </p:nvPicPr>
        <p:blipFill>
          <a:blip r:embed="rId2">
            <a:clrChange>
              <a:clrFrom>
                <a:srgbClr val="212227"/>
              </a:clrFrom>
              <a:clrTo>
                <a:srgbClr val="212227">
                  <a:alpha val="0"/>
                </a:srgbClr>
              </a:clrTo>
            </a:clrChange>
            <a:alphaModFix amt="70000"/>
            <a:extLst>
              <a:ext uri="{28A0092B-C50C-407E-A947-70E740481C1C}">
                <a14:useLocalDpi xmlns:a14="http://schemas.microsoft.com/office/drawing/2010/main" val="0"/>
              </a:ext>
            </a:extLst>
          </a:blip>
          <a:stretch>
            <a:fillRect/>
          </a:stretch>
        </p:blipFill>
        <p:spPr>
          <a:xfrm>
            <a:off x="6368070" y="4777468"/>
            <a:ext cx="2774043" cy="2080532"/>
          </a:xfrm>
          <a:prstGeom prst="rect">
            <a:avLst/>
          </a:prstGeom>
          <a:ln>
            <a:noFill/>
          </a:ln>
          <a:effectLst>
            <a:outerShdw blurRad="292100" dist="139700" dir="2700000" algn="tl" rotWithShape="0">
              <a:srgbClr val="333333">
                <a:alpha val="65000"/>
              </a:srgbClr>
            </a:outerShdw>
          </a:effectLst>
        </p:spPr>
      </p:pic>
      <p:sp>
        <p:nvSpPr>
          <p:cNvPr id="3" name="Θέση περιεχομένου 2">
            <a:extLst>
              <a:ext uri="{FF2B5EF4-FFF2-40B4-BE49-F238E27FC236}">
                <a16:creationId xmlns:a16="http://schemas.microsoft.com/office/drawing/2014/main" id="{270AF165-FE6E-48E9-B6DF-9A4BAF52D4F1}"/>
              </a:ext>
            </a:extLst>
          </p:cNvPr>
          <p:cNvSpPr>
            <a:spLocks noGrp="1"/>
          </p:cNvSpPr>
          <p:nvPr>
            <p:ph idx="1"/>
          </p:nvPr>
        </p:nvSpPr>
        <p:spPr/>
        <p:txBody>
          <a:bodyPr>
            <a:normAutofit/>
          </a:bodyPr>
          <a:lstStyle/>
          <a:p>
            <a:pPr marL="0" indent="0">
              <a:buNone/>
            </a:pPr>
            <a:r>
              <a:rPr lang="el-GR" sz="1800" spc="100" dirty="0">
                <a:solidFill>
                  <a:schemeClr val="tx1">
                    <a:lumMod val="65000"/>
                    <a:lumOff val="35000"/>
                  </a:schemeClr>
                </a:solidFill>
                <a:effectLst>
                  <a:outerShdw blurRad="38100" dist="38100" dir="2700000" algn="tl">
                    <a:srgbClr val="000000">
                      <a:alpha val="43137"/>
                    </a:srgbClr>
                  </a:outerShdw>
                </a:effectLst>
              </a:rPr>
              <a:t>Θέματα Ελέγχου..</a:t>
            </a:r>
          </a:p>
          <a:p>
            <a:pPr marL="0" indent="0">
              <a:buNone/>
            </a:pPr>
            <a:r>
              <a:rPr lang="el-GR" sz="1800" dirty="0">
                <a:solidFill>
                  <a:schemeClr val="tx1">
                    <a:lumMod val="65000"/>
                    <a:lumOff val="35000"/>
                  </a:schemeClr>
                </a:solidFill>
                <a:effectLst>
                  <a:outerShdw blurRad="38100" dist="38100" dir="2700000" algn="tl">
                    <a:srgbClr val="000000">
                      <a:alpha val="43137"/>
                    </a:srgbClr>
                  </a:outerShdw>
                </a:effectLst>
              </a:rPr>
              <a:t>Αυτόματη ανταλλαγή πληροφοριών.</a:t>
            </a:r>
          </a:p>
          <a:p>
            <a:pPr marL="0" indent="0">
              <a:buNone/>
            </a:pPr>
            <a:r>
              <a:rPr lang="el-GR" sz="1800" dirty="0">
                <a:solidFill>
                  <a:schemeClr val="tx1">
                    <a:lumMod val="65000"/>
                    <a:lumOff val="35000"/>
                  </a:schemeClr>
                </a:solidFill>
                <a:effectLst>
                  <a:outerShdw blurRad="38100" dist="38100" dir="2700000" algn="tl">
                    <a:srgbClr val="000000">
                      <a:alpha val="43137"/>
                    </a:srgbClr>
                  </a:outerShdw>
                </a:effectLst>
              </a:rPr>
              <a:t>Με τον ν.4428/2016 μας απασχολεί πλέον σαν θέμα και η Αυτόματη Ανταλλαγή Πληροφοριών, μια συμφωνία μεταξύ χωρών του ΟΟΣΑ για συστηματική διαβίβαση στοιχείων από την χώρα προέλευσης διαφόρων πηγών εισοδημάτων και περιουσιακών στοιχείων στην χώρα φορολογικής κατοικίας. </a:t>
            </a:r>
          </a:p>
          <a:p>
            <a:pPr marL="0" indent="0">
              <a:buNone/>
            </a:pPr>
            <a:r>
              <a:rPr lang="el-GR" sz="1800" dirty="0">
                <a:solidFill>
                  <a:schemeClr val="tx1">
                    <a:lumMod val="65000"/>
                    <a:lumOff val="35000"/>
                  </a:schemeClr>
                </a:solidFill>
                <a:effectLst>
                  <a:outerShdw blurRad="38100" dist="38100" dir="2700000" algn="tl">
                    <a:srgbClr val="000000">
                      <a:alpha val="43137"/>
                    </a:srgbClr>
                  </a:outerShdw>
                </a:effectLst>
              </a:rPr>
              <a:t>Σχετικές διατάξεις στα άρθρα 15 και 29 του ν.4174/2013 που αφορούν παροχή πληροφοριών στην φορολογική διοίκηση, και αμοιβαία διοικητική συνδρομή. </a:t>
            </a:r>
            <a:r>
              <a:rPr lang="el-GR" sz="1800" b="1" dirty="0">
                <a:solidFill>
                  <a:schemeClr val="tx1">
                    <a:lumMod val="65000"/>
                    <a:lumOff val="35000"/>
                  </a:schemeClr>
                </a:solidFill>
                <a:effectLst>
                  <a:outerShdw blurRad="38100" dist="38100" dir="2700000" algn="tl">
                    <a:srgbClr val="000000">
                      <a:alpha val="43137"/>
                    </a:srgbClr>
                  </a:outerShdw>
                </a:effectLst>
              </a:rPr>
              <a:t>Σχετική εγκύκλιος Ε.2137/2020 </a:t>
            </a:r>
            <a:r>
              <a:rPr lang="el-GR" sz="1800" dirty="0">
                <a:solidFill>
                  <a:schemeClr val="tx1">
                    <a:lumMod val="65000"/>
                    <a:lumOff val="35000"/>
                  </a:schemeClr>
                </a:solidFill>
                <a:effectLst>
                  <a:outerShdw blurRad="38100" dist="38100" dir="2700000" algn="tl">
                    <a:srgbClr val="000000">
                      <a:alpha val="43137"/>
                    </a:srgbClr>
                  </a:outerShdw>
                </a:effectLst>
              </a:rPr>
              <a:t>περί οδηγιών και υποδειγμάτων για την εφαρμογή της Διεθνούς Διοικητικής Συνεργασίας στο πεδίο της άμεσης φορολογίας, αναφορικά με την ανταλλαγή πληροφοριών κατόπιν αιτήματος, την αυθόρμητη ανταλλαγή πληροφοριών, τη διοικητική κοινοποίηση εγγράφων άρθρου 29 Ν.4174/2013.</a:t>
            </a:r>
          </a:p>
        </p:txBody>
      </p:sp>
      <p:pic>
        <p:nvPicPr>
          <p:cNvPr id="4" name="Picture 2">
            <a:extLst>
              <a:ext uri="{FF2B5EF4-FFF2-40B4-BE49-F238E27FC236}">
                <a16:creationId xmlns:a16="http://schemas.microsoft.com/office/drawing/2014/main" id="{8BF8FD01-9D63-4FA6-AA86-41CA27B2C0B5}"/>
              </a:ext>
            </a:extLst>
          </p:cNvPr>
          <p:cNvPicPr>
            <a:picLocks noChangeAspect="1" noChangeArrowheads="1"/>
          </p:cNvPicPr>
          <p:nvPr/>
        </p:nvPicPr>
        <p:blipFill>
          <a:blip r:embed="rId3"/>
          <a:srcRect/>
          <a:stretch>
            <a:fillRect/>
          </a:stretch>
        </p:blipFill>
        <p:spPr bwMode="auto">
          <a:xfrm>
            <a:off x="-109538" y="836613"/>
            <a:ext cx="9364663" cy="182562"/>
          </a:xfrm>
          <a:prstGeom prst="rect">
            <a:avLst/>
          </a:prstGeom>
          <a:noFill/>
          <a:ln w="9525">
            <a:noFill/>
            <a:miter lim="800000"/>
            <a:headEnd/>
            <a:tailEnd/>
          </a:ln>
        </p:spPr>
      </p:pic>
      <p:sp>
        <p:nvSpPr>
          <p:cNvPr id="5" name="Τίτλος 2">
            <a:extLst>
              <a:ext uri="{FF2B5EF4-FFF2-40B4-BE49-F238E27FC236}">
                <a16:creationId xmlns:a16="http://schemas.microsoft.com/office/drawing/2014/main" id="{00F2CDD7-7695-4576-B786-5E6EB5B9DF63}"/>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6" name="Υπότιτλος 2">
            <a:extLst>
              <a:ext uri="{FF2B5EF4-FFF2-40B4-BE49-F238E27FC236}">
                <a16:creationId xmlns:a16="http://schemas.microsoft.com/office/drawing/2014/main" id="{BE88B710-A249-4822-A830-3F6685C9BAD3}"/>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spTree>
    <p:extLst>
      <p:ext uri="{BB962C8B-B14F-4D97-AF65-F5344CB8AC3E}">
        <p14:creationId xmlns:p14="http://schemas.microsoft.com/office/powerpoint/2010/main" val="350080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6BBEFE42-3EE4-49A2-A956-AFF19ED106FC}" type="slidenum">
              <a:rPr lang="el-GR"/>
              <a:pPr>
                <a:defRPr/>
              </a:pPr>
              <a:t>8</a:t>
            </a:fld>
            <a:endParaRPr lang="el-GR"/>
          </a:p>
        </p:txBody>
      </p:sp>
      <p:pic>
        <p:nvPicPr>
          <p:cNvPr id="7" name="Picture 2">
            <a:extLst>
              <a:ext uri="{FF2B5EF4-FFF2-40B4-BE49-F238E27FC236}">
                <a16:creationId xmlns:a16="http://schemas.microsoft.com/office/drawing/2014/main" id="{614953D2-E50E-4C7A-AB04-512FE0FA377C}"/>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9" name="Τίτλος 2">
            <a:extLst>
              <a:ext uri="{FF2B5EF4-FFF2-40B4-BE49-F238E27FC236}">
                <a16:creationId xmlns:a16="http://schemas.microsoft.com/office/drawing/2014/main" id="{36310669-875F-44B5-B6FC-E9A6A67FDA2E}"/>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0" name="Υπότιτλος 2">
            <a:extLst>
              <a:ext uri="{FF2B5EF4-FFF2-40B4-BE49-F238E27FC236}">
                <a16:creationId xmlns:a16="http://schemas.microsoft.com/office/drawing/2014/main" id="{1A4705EC-BFAF-47B1-A89E-F5C1B720E97A}"/>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pic>
        <p:nvPicPr>
          <p:cNvPr id="12" name="8 - Εικόνα" descr="mydata_logo_0.png">
            <a:extLst>
              <a:ext uri="{FF2B5EF4-FFF2-40B4-BE49-F238E27FC236}">
                <a16:creationId xmlns:a16="http://schemas.microsoft.com/office/drawing/2014/main" id="{383F14CE-D75C-4118-9D76-C026942BE881}"/>
              </a:ext>
            </a:extLst>
          </p:cNvPr>
          <p:cNvPicPr>
            <a:picLocks noChangeAspect="1"/>
          </p:cNvPicPr>
          <p:nvPr/>
        </p:nvPicPr>
        <p:blipFill>
          <a:blip r:embed="rId3"/>
          <a:stretch>
            <a:fillRect/>
          </a:stretch>
        </p:blipFill>
        <p:spPr>
          <a:xfrm>
            <a:off x="2802444" y="5703484"/>
            <a:ext cx="3539112" cy="1017992"/>
          </a:xfrm>
          <a:prstGeom prst="rect">
            <a:avLst/>
          </a:prstGeom>
        </p:spPr>
      </p:pic>
      <p:sp>
        <p:nvSpPr>
          <p:cNvPr id="13" name="Θέση περιεχομένου 1">
            <a:extLst>
              <a:ext uri="{FF2B5EF4-FFF2-40B4-BE49-F238E27FC236}">
                <a16:creationId xmlns:a16="http://schemas.microsoft.com/office/drawing/2014/main" id="{1FF176D9-9D3D-478E-BAD4-1B8F78CADB07}"/>
              </a:ext>
            </a:extLst>
          </p:cNvPr>
          <p:cNvSpPr>
            <a:spLocks noGrp="1"/>
          </p:cNvSpPr>
          <p:nvPr>
            <p:ph idx="1"/>
          </p:nvPr>
        </p:nvSpPr>
        <p:spPr>
          <a:xfrm>
            <a:off x="785813" y="1428750"/>
            <a:ext cx="7886700" cy="5800725"/>
          </a:xfrm>
        </p:spPr>
        <p:txBody>
          <a:bodyPr rtlCol="0">
            <a:normAutofit/>
          </a:bodyPr>
          <a:lstStyle/>
          <a:p>
            <a:pPr>
              <a:buClr>
                <a:srgbClr val="FEDB06"/>
              </a:buClr>
              <a:buFont typeface="Wingdings" pitchFamily="2" charset="2"/>
              <a:buChar char="v"/>
            </a:pPr>
            <a:r>
              <a:rPr lang="el-GR" sz="2100" i="1" dirty="0">
                <a:solidFill>
                  <a:schemeClr val="tx1">
                    <a:lumMod val="75000"/>
                    <a:lumOff val="25000"/>
                  </a:schemeClr>
                </a:solidFill>
                <a:effectLst>
                  <a:outerShdw blurRad="38100" dist="38100" dir="2700000" algn="tl">
                    <a:srgbClr val="000000">
                      <a:alpha val="43137"/>
                    </a:srgbClr>
                  </a:outerShdw>
                </a:effectLst>
              </a:rPr>
              <a:t>ΑΑΔΕ - </a:t>
            </a:r>
            <a:r>
              <a:rPr lang="en-US" sz="2100" i="1" dirty="0">
                <a:solidFill>
                  <a:schemeClr val="tx1">
                    <a:lumMod val="75000"/>
                    <a:lumOff val="25000"/>
                  </a:schemeClr>
                </a:solidFill>
                <a:effectLst>
                  <a:outerShdw blurRad="38100" dist="38100" dir="2700000" algn="tl">
                    <a:srgbClr val="000000">
                      <a:alpha val="43137"/>
                    </a:srgbClr>
                  </a:outerShdw>
                </a:effectLst>
              </a:rPr>
              <a:t>mydata</a:t>
            </a:r>
            <a:endParaRPr lang="el-GR" sz="2100" i="1" dirty="0">
              <a:solidFill>
                <a:schemeClr val="tx1">
                  <a:lumMod val="75000"/>
                  <a:lumOff val="25000"/>
                </a:schemeClr>
              </a:solidFill>
              <a:effectLst>
                <a:outerShdw blurRad="38100" dist="38100" dir="2700000" algn="tl">
                  <a:srgbClr val="000000">
                    <a:alpha val="43137"/>
                  </a:srgbClr>
                </a:outerShdw>
              </a:effectLst>
            </a:endParaRPr>
          </a:p>
          <a:p>
            <a:pPr>
              <a:buNone/>
            </a:pPr>
            <a:r>
              <a:rPr lang="el-GR" sz="2100" i="1" dirty="0">
                <a:solidFill>
                  <a:schemeClr val="tx1">
                    <a:lumMod val="75000"/>
                    <a:lumOff val="25000"/>
                  </a:schemeClr>
                </a:solidFill>
                <a:effectLst>
                  <a:outerShdw blurRad="38100" dist="38100" dir="2700000" algn="tl">
                    <a:srgbClr val="000000">
                      <a:alpha val="43137"/>
                    </a:srgbClr>
                  </a:outerShdw>
                </a:effectLst>
              </a:rPr>
              <a:t>      </a:t>
            </a:r>
          </a:p>
          <a:p>
            <a:pPr>
              <a:buNone/>
            </a:pPr>
            <a:r>
              <a:rPr lang="el-GR" sz="2100" i="1" dirty="0">
                <a:solidFill>
                  <a:schemeClr val="tx1">
                    <a:lumMod val="75000"/>
                    <a:lumOff val="25000"/>
                  </a:schemeClr>
                </a:solidFill>
                <a:effectLst>
                  <a:outerShdw blurRad="38100" dist="38100" dir="2700000" algn="tl">
                    <a:srgbClr val="000000">
                      <a:alpha val="43137"/>
                    </a:srgbClr>
                  </a:outerShdw>
                </a:effectLst>
              </a:rPr>
              <a:t>      </a:t>
            </a:r>
            <a:r>
              <a:rPr lang="en-US" sz="2100" i="1" dirty="0">
                <a:solidFill>
                  <a:schemeClr val="tx1">
                    <a:lumMod val="75000"/>
                    <a:lumOff val="25000"/>
                  </a:schemeClr>
                </a:solidFill>
                <a:effectLst>
                  <a:outerShdw blurRad="38100" dist="38100" dir="2700000" algn="tl">
                    <a:srgbClr val="000000">
                      <a:alpha val="43137"/>
                    </a:srgbClr>
                  </a:outerShdw>
                </a:effectLst>
              </a:rPr>
              <a:t>      </a:t>
            </a:r>
            <a:r>
              <a:rPr lang="el-GR" sz="2100" i="1" dirty="0">
                <a:solidFill>
                  <a:schemeClr val="tx1">
                    <a:lumMod val="75000"/>
                    <a:lumOff val="25000"/>
                  </a:schemeClr>
                </a:solidFill>
                <a:effectLst>
                  <a:outerShdw blurRad="38100" dist="38100" dir="2700000" algn="tl">
                    <a:srgbClr val="000000">
                      <a:alpha val="43137"/>
                    </a:srgbClr>
                  </a:outerShdw>
                </a:effectLst>
              </a:rPr>
              <a:t>Τα Ηλεκτρονικά Βιβλία ΑΑΔΕ αποτελούν ένα σημαντικό βήμα ψηφιακού μετασχηματισμού της Φορολογικής Διοίκησης και της σχέσης της με τις επιχειρήσεις. </a:t>
            </a:r>
          </a:p>
          <a:p>
            <a:pPr>
              <a:buNone/>
            </a:pPr>
            <a:r>
              <a:rPr lang="el-GR" sz="2100" i="1" dirty="0">
                <a:solidFill>
                  <a:schemeClr val="tx1">
                    <a:lumMod val="75000"/>
                    <a:lumOff val="25000"/>
                  </a:schemeClr>
                </a:solidFill>
                <a:effectLst>
                  <a:outerShdw blurRad="38100" dist="38100" dir="2700000" algn="tl">
                    <a:srgbClr val="000000">
                      <a:alpha val="43137"/>
                    </a:srgbClr>
                  </a:outerShdw>
                </a:effectLst>
              </a:rPr>
              <a:t>     </a:t>
            </a:r>
            <a:r>
              <a:rPr lang="en-US" sz="2100" i="1" dirty="0">
                <a:solidFill>
                  <a:schemeClr val="tx1">
                    <a:lumMod val="75000"/>
                    <a:lumOff val="25000"/>
                  </a:schemeClr>
                </a:solidFill>
                <a:effectLst>
                  <a:outerShdw blurRad="38100" dist="38100" dir="2700000" algn="tl">
                    <a:srgbClr val="000000">
                      <a:alpha val="43137"/>
                    </a:srgbClr>
                  </a:outerShdw>
                </a:effectLst>
              </a:rPr>
              <a:t>	      </a:t>
            </a:r>
            <a:r>
              <a:rPr lang="el-GR" sz="2100" i="1" dirty="0">
                <a:solidFill>
                  <a:schemeClr val="tx1">
                    <a:lumMod val="75000"/>
                    <a:lumOff val="25000"/>
                  </a:schemeClr>
                </a:solidFill>
                <a:effectLst>
                  <a:outerShdw blurRad="38100" dist="38100" dir="2700000" algn="tl">
                    <a:srgbClr val="000000">
                      <a:alpha val="43137"/>
                    </a:srgbClr>
                  </a:outerShdw>
                </a:effectLst>
              </a:rPr>
              <a:t>Στόχος μας είναι πρωτίστως να εξυπηρετήσουμε τις επιχειρήσεις, παρέχοντας μια πρωτοποριακή ψηφιακή πλατφόρμα για την εκπλήρωση των φορολογικών τους υποχρεώσεων, που θα οδηγήσει σε αυτοματοποίηση της συμπλήρωσης των φορολογικών δηλώσεων και θα τις απαλλάξει από υποχρεώσεις που έχουν σήμερα, όπως η υποβολή Καταστάσεων Πελατών – Προμηθευτών (ΜΥΦ).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1D0FAC71-A49A-48CF-8D8E-F3245E4A0FE9}" type="slidenum">
              <a:rPr lang="el-GR"/>
              <a:pPr>
                <a:defRPr/>
              </a:pPr>
              <a:t>9</a:t>
            </a:fld>
            <a:endParaRPr lang="el-GR"/>
          </a:p>
        </p:txBody>
      </p:sp>
      <p:pic>
        <p:nvPicPr>
          <p:cNvPr id="8" name="Picture 2">
            <a:extLst>
              <a:ext uri="{FF2B5EF4-FFF2-40B4-BE49-F238E27FC236}">
                <a16:creationId xmlns:a16="http://schemas.microsoft.com/office/drawing/2014/main" id="{87F88A10-BFCF-4326-BA16-B23B046EB0FD}"/>
              </a:ext>
            </a:extLst>
          </p:cNvPr>
          <p:cNvPicPr>
            <a:picLocks noChangeAspect="1" noChangeArrowheads="1"/>
          </p:cNvPicPr>
          <p:nvPr/>
        </p:nvPicPr>
        <p:blipFill>
          <a:blip r:embed="rId2"/>
          <a:srcRect/>
          <a:stretch>
            <a:fillRect/>
          </a:stretch>
        </p:blipFill>
        <p:spPr bwMode="auto">
          <a:xfrm>
            <a:off x="-109538" y="836613"/>
            <a:ext cx="9364663" cy="182562"/>
          </a:xfrm>
          <a:prstGeom prst="rect">
            <a:avLst/>
          </a:prstGeom>
          <a:noFill/>
          <a:ln w="9525">
            <a:noFill/>
            <a:miter lim="800000"/>
            <a:headEnd/>
            <a:tailEnd/>
          </a:ln>
        </p:spPr>
      </p:pic>
      <p:sp>
        <p:nvSpPr>
          <p:cNvPr id="9" name="Τίτλος 2">
            <a:extLst>
              <a:ext uri="{FF2B5EF4-FFF2-40B4-BE49-F238E27FC236}">
                <a16:creationId xmlns:a16="http://schemas.microsoft.com/office/drawing/2014/main" id="{D58CA22F-D5CE-4261-A8FF-78B4FC177411}"/>
              </a:ext>
            </a:extLst>
          </p:cNvPr>
          <p:cNvSpPr txBox="1">
            <a:spLocks/>
          </p:cNvSpPr>
          <p:nvPr/>
        </p:nvSpPr>
        <p:spPr>
          <a:xfrm>
            <a:off x="285750" y="928688"/>
            <a:ext cx="8429654" cy="530225"/>
          </a:xfrm>
          <a:prstGeom prst="rect">
            <a:avLst/>
          </a:prstGeom>
          <a:effectLst>
            <a:outerShdw blurRad="76200" dir="3300000" sy="23000" kx="-1200000" algn="bl" rotWithShape="0">
              <a:schemeClr val="bg1">
                <a:lumMod val="85000"/>
                <a:alpha val="0"/>
              </a:schemeClr>
            </a:outerShd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«Επίκαιρα Φορολογικά </a:t>
            </a:r>
          </a:p>
          <a:p>
            <a:pPr algn="r" fontAlgn="auto">
              <a:spcAft>
                <a:spcPts val="0"/>
              </a:spcAft>
              <a:defRPr/>
            </a:pPr>
            <a:r>
              <a:rPr lang="el-GR" sz="1200" b="1" spc="300" dirty="0">
                <a:solidFill>
                  <a:schemeClr val="tx1">
                    <a:lumMod val="65000"/>
                    <a:lumOff val="35000"/>
                  </a:schemeClr>
                </a:solidFill>
                <a:effectLst>
                  <a:outerShdw blurRad="38100" dist="38100" dir="2700000" algn="tl">
                    <a:srgbClr val="000000">
                      <a:alpha val="43137"/>
                    </a:srgbClr>
                  </a:outerShdw>
                </a:effectLst>
              </a:rPr>
              <a:t>Ζητήματα για δικηγόρους»</a:t>
            </a:r>
          </a:p>
        </p:txBody>
      </p:sp>
      <p:sp>
        <p:nvSpPr>
          <p:cNvPr id="10" name="Υπότιτλος 2">
            <a:extLst>
              <a:ext uri="{FF2B5EF4-FFF2-40B4-BE49-F238E27FC236}">
                <a16:creationId xmlns:a16="http://schemas.microsoft.com/office/drawing/2014/main" id="{448BF160-5928-4919-AE7C-8E3703F1362B}"/>
              </a:ext>
            </a:extLst>
          </p:cNvPr>
          <p:cNvSpPr txBox="1">
            <a:spLocks/>
          </p:cNvSpPr>
          <p:nvPr/>
        </p:nvSpPr>
        <p:spPr>
          <a:xfrm>
            <a:off x="7215206" y="71414"/>
            <a:ext cx="1809750" cy="696912"/>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fontAlgn="auto">
              <a:spcBef>
                <a:spcPts val="600"/>
              </a:spcBef>
              <a:defRPr/>
            </a:pPr>
            <a:r>
              <a:rPr lang="el-GR" sz="1100" b="1" dirty="0">
                <a:solidFill>
                  <a:schemeClr val="tx1">
                    <a:lumMod val="65000"/>
                    <a:lumOff val="35000"/>
                  </a:schemeClr>
                </a:solidFill>
              </a:rPr>
              <a:t>ΧΡΗΣΤΟΣ </a:t>
            </a:r>
            <a:r>
              <a:rPr lang="el-GR" sz="1200" b="1" dirty="0">
                <a:solidFill>
                  <a:schemeClr val="tx1">
                    <a:lumMod val="65000"/>
                    <a:lumOff val="35000"/>
                  </a:schemeClr>
                </a:solidFill>
              </a:rPr>
              <a:t>ΚΡΙΓΚΑΣ</a:t>
            </a:r>
            <a:endParaRPr lang="el-GR" sz="1100" b="1" dirty="0">
              <a:solidFill>
                <a:schemeClr val="tx1">
                  <a:lumMod val="65000"/>
                  <a:lumOff val="35000"/>
                </a:schemeClr>
              </a:solidFill>
            </a:endParaRPr>
          </a:p>
          <a:p>
            <a:pPr fontAlgn="auto">
              <a:lnSpc>
                <a:spcPct val="60000"/>
              </a:lnSpc>
              <a:spcBef>
                <a:spcPts val="500"/>
              </a:spcBef>
              <a:defRPr/>
            </a:pPr>
            <a:r>
              <a:rPr lang="el-GR" sz="700" b="1" dirty="0">
                <a:solidFill>
                  <a:schemeClr val="tx1">
                    <a:lumMod val="65000"/>
                    <a:lumOff val="35000"/>
                  </a:schemeClr>
                </a:solidFill>
              </a:rPr>
              <a:t>Φοροτεχνικός - Λογιστής </a:t>
            </a:r>
          </a:p>
          <a:p>
            <a:pPr fontAlgn="auto">
              <a:lnSpc>
                <a:spcPct val="60000"/>
              </a:lnSpc>
              <a:spcBef>
                <a:spcPts val="500"/>
              </a:spcBef>
              <a:defRPr/>
            </a:pPr>
            <a:r>
              <a:rPr lang="en-US" sz="700" b="1" dirty="0">
                <a:solidFill>
                  <a:schemeClr val="tx1">
                    <a:lumMod val="65000"/>
                    <a:lumOff val="35000"/>
                  </a:schemeClr>
                </a:solidFill>
              </a:rPr>
              <a:t>MBA in Accounting</a:t>
            </a:r>
          </a:p>
          <a:p>
            <a:pPr fontAlgn="auto">
              <a:lnSpc>
                <a:spcPct val="60000"/>
              </a:lnSpc>
              <a:spcBef>
                <a:spcPts val="500"/>
              </a:spcBef>
              <a:defRPr/>
            </a:pPr>
            <a:r>
              <a:rPr lang="el-GR" sz="700" b="1" dirty="0">
                <a:solidFill>
                  <a:schemeClr val="tx1">
                    <a:lumMod val="65000"/>
                    <a:lumOff val="35000"/>
                  </a:schemeClr>
                </a:solidFill>
              </a:rPr>
              <a:t>Μέλος Ο.Ε.Ε.</a:t>
            </a:r>
          </a:p>
          <a:p>
            <a:pPr fontAlgn="auto">
              <a:lnSpc>
                <a:spcPct val="60000"/>
              </a:lnSpc>
              <a:spcBef>
                <a:spcPts val="500"/>
              </a:spcBef>
              <a:defRPr/>
            </a:pPr>
            <a:r>
              <a:rPr lang="en-US" sz="700" b="1" dirty="0">
                <a:solidFill>
                  <a:schemeClr val="tx1">
                    <a:lumMod val="65000"/>
                    <a:lumOff val="35000"/>
                  </a:schemeClr>
                </a:solidFill>
              </a:rPr>
              <a:t>A.I.A. IFRS</a:t>
            </a:r>
            <a:endParaRPr lang="el-GR" sz="700" b="1" dirty="0">
              <a:solidFill>
                <a:schemeClr val="tx1">
                  <a:lumMod val="65000"/>
                  <a:lumOff val="35000"/>
                </a:schemeClr>
              </a:solidFill>
            </a:endParaRPr>
          </a:p>
          <a:p>
            <a:pPr fontAlgn="auto">
              <a:spcBef>
                <a:spcPts val="0"/>
              </a:spcBef>
              <a:defRPr/>
            </a:pPr>
            <a:r>
              <a:rPr lang="el-GR" sz="1100" b="1" dirty="0">
                <a:solidFill>
                  <a:schemeClr val="tx1">
                    <a:lumMod val="65000"/>
                    <a:lumOff val="35000"/>
                  </a:schemeClr>
                </a:solidFill>
              </a:rPr>
              <a:t>      </a:t>
            </a:r>
          </a:p>
        </p:txBody>
      </p:sp>
      <p:pic>
        <p:nvPicPr>
          <p:cNvPr id="16" name="11 - Εικόνα" descr="ψηφιοποίηση-και-κινητή-επικοινωνία-απεικόνιση-έννοιας-â€-«-121528089.jpg">
            <a:extLst>
              <a:ext uri="{FF2B5EF4-FFF2-40B4-BE49-F238E27FC236}">
                <a16:creationId xmlns:a16="http://schemas.microsoft.com/office/drawing/2014/main" id="{64D8C544-D9E7-446B-BA66-41E9FC619698}"/>
              </a:ext>
            </a:extLst>
          </p:cNvPr>
          <p:cNvPicPr>
            <a:picLocks noChangeAspect="1"/>
          </p:cNvPicPr>
          <p:nvPr/>
        </p:nvPicPr>
        <p:blipFill>
          <a:blip r:embed="rId3" cstate="print">
            <a:clrChange>
              <a:clrFrom>
                <a:srgbClr val="FFFFFF"/>
              </a:clrFrom>
              <a:clrTo>
                <a:srgbClr val="FFFFFF">
                  <a:alpha val="0"/>
                </a:srgbClr>
              </a:clrTo>
            </a:clrChange>
            <a:duotone>
              <a:prstClr val="black"/>
              <a:srgbClr val="0066CC">
                <a:tint val="45000"/>
                <a:satMod val="400000"/>
              </a:srgbClr>
            </a:duotone>
          </a:blip>
          <a:srcRect l="2376" b="13302"/>
          <a:stretch>
            <a:fillRect/>
          </a:stretch>
        </p:blipFill>
        <p:spPr>
          <a:xfrm rot="20046951">
            <a:off x="7103463" y="3470028"/>
            <a:ext cx="2341738" cy="1449352"/>
          </a:xfrm>
          <a:prstGeom prst="rect">
            <a:avLst/>
          </a:prstGeom>
        </p:spPr>
      </p:pic>
      <p:sp>
        <p:nvSpPr>
          <p:cNvPr id="17" name="Θέση περιεχομένου 1">
            <a:extLst>
              <a:ext uri="{FF2B5EF4-FFF2-40B4-BE49-F238E27FC236}">
                <a16:creationId xmlns:a16="http://schemas.microsoft.com/office/drawing/2014/main" id="{D2F7B9D2-2DD9-44C1-A1BB-2FAF8CEAD7B0}"/>
              </a:ext>
            </a:extLst>
          </p:cNvPr>
          <p:cNvSpPr>
            <a:spLocks noGrp="1"/>
          </p:cNvSpPr>
          <p:nvPr>
            <p:ph idx="1"/>
          </p:nvPr>
        </p:nvSpPr>
        <p:spPr>
          <a:xfrm>
            <a:off x="900113" y="1557338"/>
            <a:ext cx="7775575" cy="5184775"/>
          </a:xfrm>
        </p:spPr>
        <p:txBody>
          <a:bodyPr rtlCol="0">
            <a:normAutofit fontScale="92500" lnSpcReduction="10000"/>
          </a:bodyPr>
          <a:lstStyle/>
          <a:p>
            <a:pPr>
              <a:buClr>
                <a:srgbClr val="FEDB06"/>
              </a:buClr>
              <a:buFont typeface="Wingdings" pitchFamily="2" charset="2"/>
              <a:buChar char="v"/>
            </a:pPr>
            <a:r>
              <a:rPr lang="el-GR" sz="2400" dirty="0"/>
              <a:t> </a:t>
            </a:r>
            <a:r>
              <a:rPr lang="el-GR" sz="2000" i="1" dirty="0">
                <a:solidFill>
                  <a:schemeClr val="tx1">
                    <a:lumMod val="75000"/>
                    <a:lumOff val="25000"/>
                  </a:schemeClr>
                </a:solidFill>
                <a:effectLst>
                  <a:outerShdw blurRad="38100" dist="38100" dir="2700000" algn="tl">
                    <a:srgbClr val="000000">
                      <a:alpha val="43137"/>
                    </a:srgbClr>
                  </a:outerShdw>
                </a:effectLst>
              </a:rPr>
              <a:t>Τι είναι το </a:t>
            </a:r>
            <a:r>
              <a:rPr lang="en-US" sz="2000" i="1" dirty="0">
                <a:solidFill>
                  <a:schemeClr val="tx1">
                    <a:lumMod val="75000"/>
                    <a:lumOff val="25000"/>
                  </a:schemeClr>
                </a:solidFill>
                <a:effectLst>
                  <a:outerShdw blurRad="38100" dist="38100" dir="2700000" algn="tl">
                    <a:srgbClr val="000000">
                      <a:alpha val="43137"/>
                    </a:srgbClr>
                  </a:outerShdw>
                </a:effectLst>
              </a:rPr>
              <a:t>mydata</a:t>
            </a:r>
            <a:endParaRPr lang="el-GR" sz="1900" i="1" dirty="0">
              <a:solidFill>
                <a:schemeClr val="tx1">
                  <a:lumMod val="75000"/>
                  <a:lumOff val="25000"/>
                </a:schemeClr>
              </a:solidFill>
              <a:effectLst>
                <a:outerShdw blurRad="38100" dist="38100" dir="2700000" algn="tl">
                  <a:srgbClr val="000000">
                    <a:alpha val="43137"/>
                  </a:srgbClr>
                </a:outerShdw>
              </a:effectLst>
            </a:endParaRPr>
          </a:p>
          <a:p>
            <a:pPr>
              <a:buClr>
                <a:srgbClr val="FEDB06"/>
              </a:buClr>
              <a:buNone/>
            </a:pPr>
            <a:r>
              <a:rPr lang="el-GR" sz="1900" dirty="0">
                <a:solidFill>
                  <a:schemeClr val="tx1">
                    <a:lumMod val="75000"/>
                    <a:lumOff val="25000"/>
                  </a:schemeClr>
                </a:solidFill>
                <a:effectLst>
                  <a:outerShdw blurRad="38100" dist="38100" dir="2700000" algn="tl">
                    <a:srgbClr val="000000">
                      <a:alpha val="43137"/>
                    </a:srgbClr>
                  </a:outerShdw>
                </a:effectLst>
              </a:rPr>
              <a:t>     MyDATA (</a:t>
            </a:r>
            <a:r>
              <a:rPr lang="el-GR" sz="1900" dirty="0">
                <a:solidFill>
                  <a:schemeClr val="accent1">
                    <a:lumMod val="75000"/>
                  </a:schemeClr>
                </a:solidFill>
                <a:effectLst>
                  <a:outerShdw blurRad="38100" dist="38100" dir="2700000" algn="tl">
                    <a:srgbClr val="000000">
                      <a:alpha val="43137"/>
                    </a:srgbClr>
                  </a:outerShdw>
                </a:effectLst>
              </a:rPr>
              <a:t>my Digital Accounting &amp; Tax Application</a:t>
            </a:r>
            <a:r>
              <a:rPr lang="el-GR" sz="1900" dirty="0">
                <a:solidFill>
                  <a:schemeClr val="tx1">
                    <a:lumMod val="75000"/>
                    <a:lumOff val="25000"/>
                  </a:schemeClr>
                </a:solidFill>
                <a:effectLst>
                  <a:outerShdw blurRad="38100" dist="38100" dir="2700000" algn="tl">
                    <a:srgbClr val="000000">
                      <a:alpha val="43137"/>
                    </a:srgbClr>
                  </a:outerShdw>
                </a:effectLst>
              </a:rPr>
              <a:t>) </a:t>
            </a:r>
            <a:endParaRPr lang="en-US" sz="1900" dirty="0">
              <a:solidFill>
                <a:schemeClr val="tx1">
                  <a:lumMod val="75000"/>
                  <a:lumOff val="25000"/>
                </a:schemeClr>
              </a:solidFill>
              <a:effectLst>
                <a:outerShdw blurRad="38100" dist="38100" dir="2700000" algn="tl">
                  <a:srgbClr val="000000">
                    <a:alpha val="43137"/>
                  </a:srgbClr>
                </a:outerShdw>
              </a:effectLst>
            </a:endParaRPr>
          </a:p>
          <a:p>
            <a:pPr>
              <a:buClr>
                <a:srgbClr val="FEDB06"/>
              </a:buClr>
              <a:buNone/>
            </a:pPr>
            <a:r>
              <a:rPr lang="en-US" sz="1900" dirty="0">
                <a:solidFill>
                  <a:schemeClr val="tx1">
                    <a:lumMod val="75000"/>
                    <a:lumOff val="25000"/>
                  </a:schemeClr>
                </a:solidFill>
                <a:effectLst>
                  <a:outerShdw blurRad="38100" dist="38100" dir="2700000" algn="tl">
                    <a:srgbClr val="000000">
                      <a:alpha val="43137"/>
                    </a:srgbClr>
                  </a:outerShdw>
                </a:effectLst>
              </a:rPr>
              <a:t>      </a:t>
            </a:r>
            <a:r>
              <a:rPr lang="el-GR" sz="1900" dirty="0">
                <a:solidFill>
                  <a:schemeClr val="tx1">
                    <a:lumMod val="75000"/>
                    <a:lumOff val="25000"/>
                  </a:schemeClr>
                </a:solidFill>
                <a:effectLst>
                  <a:outerShdw blurRad="38100" dist="38100" dir="2700000" algn="tl">
                    <a:srgbClr val="000000">
                      <a:alpha val="43137"/>
                    </a:srgbClr>
                  </a:outerShdw>
                </a:effectLst>
              </a:rPr>
              <a:t>Πλατφόρμα Ηλεκτρονικών Βιβλίων της Α.Α.Δ.Ε. στην οποία παρακολουθείται το </a:t>
            </a:r>
            <a:r>
              <a:rPr lang="el-GR" sz="1900" b="1" dirty="0">
                <a:solidFill>
                  <a:schemeClr val="tx1">
                    <a:lumMod val="75000"/>
                    <a:lumOff val="25000"/>
                  </a:schemeClr>
                </a:solidFill>
                <a:effectLst>
                  <a:outerShdw blurRad="38100" dist="38100" dir="2700000" algn="tl">
                    <a:srgbClr val="000000">
                      <a:alpha val="43137"/>
                    </a:srgbClr>
                  </a:outerShdw>
                </a:effectLst>
              </a:rPr>
              <a:t>σύνολο των συναλλαγών εσόδων και εξόδων </a:t>
            </a:r>
            <a:r>
              <a:rPr lang="el-GR" sz="1900" dirty="0">
                <a:solidFill>
                  <a:schemeClr val="tx1">
                    <a:lumMod val="75000"/>
                    <a:lumOff val="25000"/>
                  </a:schemeClr>
                </a:solidFill>
                <a:effectLst>
                  <a:outerShdw blurRad="38100" dist="38100" dir="2700000" algn="tl">
                    <a:srgbClr val="000000">
                      <a:alpha val="43137"/>
                    </a:srgbClr>
                  </a:outerShdw>
                </a:effectLst>
              </a:rPr>
              <a:t>και προκύπτει  το λογιστικό και φορολογικό αποτέλεσμα των επιχειρήσεων και λοιπών οντοτήτων που τηρούν Λογιστικά Αρχεία κατά τα Ελληνικά Λογιστικά Πρότυπα (Ε.Λ.Π.). </a:t>
            </a:r>
          </a:p>
          <a:p>
            <a:pPr>
              <a:buClr>
                <a:srgbClr val="FEDB06"/>
              </a:buClr>
              <a:buNone/>
            </a:pPr>
            <a:endParaRPr lang="el-GR" sz="1900" dirty="0">
              <a:solidFill>
                <a:schemeClr val="tx1">
                  <a:lumMod val="75000"/>
                  <a:lumOff val="25000"/>
                </a:schemeClr>
              </a:solidFill>
              <a:effectLst>
                <a:outerShdw blurRad="38100" dist="38100" dir="2700000" algn="tl">
                  <a:srgbClr val="000000">
                    <a:alpha val="43137"/>
                  </a:srgbClr>
                </a:outerShdw>
              </a:effectLst>
            </a:endParaRPr>
          </a:p>
          <a:p>
            <a:pPr>
              <a:buClr>
                <a:srgbClr val="FEDB06"/>
              </a:buClr>
              <a:buFont typeface="Wingdings" pitchFamily="2" charset="2"/>
              <a:buChar char="v"/>
            </a:pPr>
            <a:r>
              <a:rPr lang="el-GR" sz="2000" i="1" dirty="0">
                <a:solidFill>
                  <a:schemeClr val="tx1">
                    <a:lumMod val="75000"/>
                    <a:lumOff val="25000"/>
                  </a:schemeClr>
                </a:solidFill>
                <a:effectLst>
                  <a:outerShdw blurRad="38100" dist="38100" dir="2700000" algn="tl">
                    <a:srgbClr val="000000">
                      <a:alpha val="43137"/>
                    </a:srgbClr>
                  </a:outerShdw>
                </a:effectLst>
              </a:rPr>
              <a:t>Τι περιλαμβάνει το </a:t>
            </a:r>
            <a:r>
              <a:rPr lang="en-US" sz="2000" i="1" dirty="0">
                <a:solidFill>
                  <a:schemeClr val="tx1">
                    <a:lumMod val="75000"/>
                    <a:lumOff val="25000"/>
                  </a:schemeClr>
                </a:solidFill>
                <a:effectLst>
                  <a:outerShdw blurRad="38100" dist="38100" dir="2700000" algn="tl">
                    <a:srgbClr val="000000">
                      <a:alpha val="43137"/>
                    </a:srgbClr>
                  </a:outerShdw>
                </a:effectLst>
              </a:rPr>
              <a:t>mydata</a:t>
            </a:r>
            <a:endParaRPr lang="el-GR" sz="2000" i="1" dirty="0">
              <a:solidFill>
                <a:schemeClr val="tx1">
                  <a:lumMod val="75000"/>
                  <a:lumOff val="25000"/>
                </a:schemeClr>
              </a:solidFill>
              <a:effectLst>
                <a:outerShdw blurRad="38100" dist="38100" dir="2700000" algn="tl">
                  <a:srgbClr val="000000">
                    <a:alpha val="43137"/>
                  </a:srgbClr>
                </a:outerShdw>
              </a:effectLst>
            </a:endParaRPr>
          </a:p>
          <a:p>
            <a:pPr>
              <a:buClr>
                <a:srgbClr val="FEDB06"/>
              </a:buClr>
              <a:buNone/>
            </a:pPr>
            <a:r>
              <a:rPr lang="el-GR" sz="1900" dirty="0">
                <a:solidFill>
                  <a:schemeClr val="tx1">
                    <a:lumMod val="75000"/>
                    <a:lumOff val="25000"/>
                  </a:schemeClr>
                </a:solidFill>
                <a:effectLst>
                  <a:outerShdw blurRad="38100" dist="38100" dir="2700000" algn="tl">
                    <a:srgbClr val="000000">
                      <a:alpha val="43137"/>
                    </a:srgbClr>
                  </a:outerShdw>
                </a:effectLst>
              </a:rPr>
              <a:t>      Η πλατφόρμα myDATA περιλαμβάνει το Βιβλίο Αναλυτικών Εγγραφών         στο οποίο καταχωρούνται</a:t>
            </a:r>
            <a:endParaRPr lang="en-US" sz="1900" dirty="0">
              <a:solidFill>
                <a:schemeClr val="tx1">
                  <a:lumMod val="75000"/>
                  <a:lumOff val="25000"/>
                </a:schemeClr>
              </a:solidFill>
              <a:effectLst>
                <a:outerShdw blurRad="38100" dist="38100" dir="2700000" algn="tl">
                  <a:srgbClr val="000000">
                    <a:alpha val="43137"/>
                  </a:srgbClr>
                </a:outerShdw>
              </a:effectLst>
            </a:endParaRPr>
          </a:p>
          <a:p>
            <a:pPr>
              <a:lnSpc>
                <a:spcPct val="110000"/>
              </a:lnSpc>
              <a:buClr>
                <a:srgbClr val="FEDB06"/>
              </a:buClr>
              <a:buNone/>
            </a:pPr>
            <a:r>
              <a:rPr lang="el-GR" sz="1900" dirty="0">
                <a:solidFill>
                  <a:schemeClr val="tx1">
                    <a:lumMod val="75000"/>
                    <a:lumOff val="25000"/>
                  </a:schemeClr>
                </a:solidFill>
                <a:effectLst>
                  <a:outerShdw blurRad="38100" dist="38100" dir="2700000" algn="tl">
                    <a:srgbClr val="000000">
                      <a:alpha val="43137"/>
                    </a:srgbClr>
                  </a:outerShdw>
                </a:effectLst>
              </a:rPr>
              <a:t>	α. οι συνόψεις των παραστατικών εσόδων και εξόδων, </a:t>
            </a:r>
            <a:endParaRPr lang="en-US" sz="1900" dirty="0">
              <a:solidFill>
                <a:schemeClr val="tx1">
                  <a:lumMod val="75000"/>
                  <a:lumOff val="25000"/>
                </a:schemeClr>
              </a:solidFill>
              <a:effectLst>
                <a:outerShdw blurRad="38100" dist="38100" dir="2700000" algn="tl">
                  <a:srgbClr val="000000">
                    <a:alpha val="43137"/>
                  </a:srgbClr>
                </a:outerShdw>
              </a:effectLst>
            </a:endParaRPr>
          </a:p>
          <a:p>
            <a:pPr>
              <a:lnSpc>
                <a:spcPct val="110000"/>
              </a:lnSpc>
              <a:buClr>
                <a:srgbClr val="FEDB06"/>
              </a:buClr>
              <a:buNone/>
            </a:pPr>
            <a:r>
              <a:rPr lang="el-GR" sz="1900" dirty="0">
                <a:solidFill>
                  <a:schemeClr val="tx1">
                    <a:lumMod val="75000"/>
                    <a:lumOff val="25000"/>
                  </a:schemeClr>
                </a:solidFill>
                <a:effectLst>
                  <a:outerShdw blurRad="38100" dist="38100" dir="2700000" algn="tl">
                    <a:srgbClr val="000000">
                      <a:alpha val="43137"/>
                    </a:srgbClr>
                  </a:outerShdw>
                </a:effectLst>
              </a:rPr>
              <a:t>	β.</a:t>
            </a:r>
            <a:r>
              <a:rPr lang="en-US" sz="1900" dirty="0">
                <a:solidFill>
                  <a:schemeClr val="tx1">
                    <a:lumMod val="75000"/>
                    <a:lumOff val="25000"/>
                  </a:schemeClr>
                </a:solidFill>
                <a:effectLst>
                  <a:outerShdw blurRad="38100" dist="38100" dir="2700000" algn="tl">
                    <a:srgbClr val="000000">
                      <a:alpha val="43137"/>
                    </a:srgbClr>
                  </a:outerShdw>
                </a:effectLst>
              </a:rPr>
              <a:t> </a:t>
            </a:r>
            <a:r>
              <a:rPr lang="el-GR" sz="1900" dirty="0">
                <a:solidFill>
                  <a:schemeClr val="tx1">
                    <a:lumMod val="75000"/>
                    <a:lumOff val="25000"/>
                  </a:schemeClr>
                </a:solidFill>
                <a:effectLst>
                  <a:outerShdw blurRad="38100" dist="38100" dir="2700000" algn="tl">
                    <a:srgbClr val="000000">
                      <a:alpha val="43137"/>
                    </a:srgbClr>
                  </a:outerShdw>
                </a:effectLst>
              </a:rPr>
              <a:t>γίνεται ο χαρακτηρισμός των συναλλαγών και </a:t>
            </a:r>
            <a:endParaRPr lang="en-US" sz="1900" dirty="0">
              <a:solidFill>
                <a:schemeClr val="tx1">
                  <a:lumMod val="75000"/>
                  <a:lumOff val="25000"/>
                </a:schemeClr>
              </a:solidFill>
              <a:effectLst>
                <a:outerShdw blurRad="38100" dist="38100" dir="2700000" algn="tl">
                  <a:srgbClr val="000000">
                    <a:alpha val="43137"/>
                  </a:srgbClr>
                </a:outerShdw>
              </a:effectLst>
            </a:endParaRPr>
          </a:p>
          <a:p>
            <a:pPr>
              <a:lnSpc>
                <a:spcPct val="110000"/>
              </a:lnSpc>
              <a:buClr>
                <a:srgbClr val="FEDB06"/>
              </a:buClr>
              <a:buNone/>
            </a:pPr>
            <a:r>
              <a:rPr lang="el-GR" sz="1900" dirty="0">
                <a:solidFill>
                  <a:schemeClr val="tx1">
                    <a:lumMod val="75000"/>
                    <a:lumOff val="25000"/>
                  </a:schemeClr>
                </a:solidFill>
                <a:effectLst>
                  <a:outerShdw blurRad="38100" dist="38100" dir="2700000" algn="tl">
                    <a:srgbClr val="000000">
                      <a:alpha val="43137"/>
                    </a:srgbClr>
                  </a:outerShdw>
                </a:effectLst>
              </a:rPr>
              <a:t>	γ. διενεργούνται οι αναγκαίες λογιστικές εγγραφές τακτοποίησης για τον προσδιορισμό του λογιστικού και φορολογικού αποτελέσματος και επιπλέον το Βιβλίο Συνοπτικής Απεικόνισης στο οποίο εμφανίζονται συγκεντρωτικά τα αποτελέσματα της επιχείρησης σε μηνιαία και ετήσια βάση. </a:t>
            </a:r>
          </a:p>
        </p:txBody>
      </p:sp>
    </p:spTree>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1347</TotalTime>
  <Words>5312</Words>
  <Application>Microsoft Office PowerPoint</Application>
  <PresentationFormat>Προβολή στην οθόνη (4:3)</PresentationFormat>
  <Paragraphs>542</Paragraphs>
  <Slides>41</Slides>
  <Notes>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41</vt:i4>
      </vt:variant>
    </vt:vector>
  </HeadingPairs>
  <TitlesOfParts>
    <vt:vector size="48" baseType="lpstr">
      <vt:lpstr>Arial</vt:lpstr>
      <vt:lpstr>Calibri</vt:lpstr>
      <vt:lpstr>Calibri Light</vt:lpstr>
      <vt:lpstr>Candara</vt:lpstr>
      <vt:lpstr>Wingdings</vt:lpstr>
      <vt:lpstr>Θέμα του Office</vt:lpstr>
      <vt:lpstr>Document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Έναρξη Παραγωγικής Λειτουργίας της Πλατφόρμας </vt:lpstr>
      <vt:lpstr>H αχρείαστη.. πληροφορία για τον δικηγόρο</vt:lpstr>
      <vt:lpstr>Παρουσίαση του PowerPoint</vt:lpstr>
      <vt:lpstr>Παρουσίαση του PowerPoint</vt:lpstr>
      <vt:lpstr>Παρουσίαση του PowerPoint</vt:lpstr>
      <vt:lpstr>Ειδική Φόρμα Καταχώρησης  Για να καταχωρήσουμε νέο παραστατικό αρχικά πρέπει να επιλέξουμε είδος και τύπο παραστατικού.                                Αφού επιλέξουμε τον τύπο παραστατικού τον οποίο θέλουμε θα εμφανιστούν οι ενότητες του παραστατικού.                       Οι ενότητες του παραστατικό είναι οι εξής:  1. Γενικά στοιχεία παραστατικού  2. Στοιχεία εκδότη (σε όσα παραστατικά υπάρχει εκδότης)  3. Στοιχεία αντισυμβαλλόμενου (σε όσα παραστατικά υπάρχει αντισυμβαλλόμενος)  4. Σύνοψη – Χαρακτηρισμοί παραστατικού  5. Φόροι παραστατικού (εφόσον έχουμε επιλέξει να ορίσουμε τους φόρους σε επίπεδο παραστατικού)  6. Σύνολα παραστατικού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Christos Krigkas</dc:creator>
  <cp:lastModifiedBy>Christos Krigkas</cp:lastModifiedBy>
  <cp:revision>110</cp:revision>
  <dcterms:created xsi:type="dcterms:W3CDTF">2021-03-08T08:57:28Z</dcterms:created>
  <dcterms:modified xsi:type="dcterms:W3CDTF">2022-01-20T12:07:00Z</dcterms:modified>
</cp:coreProperties>
</file>