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7.jpg" ContentType="image/jpg"/>
  <Override PartName="/ppt/media/image8.jpg" ContentType="image/jpg"/>
  <Override PartName="/ppt/media/image11.jpg" ContentType="image/jp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4.jpg" ContentType="image/jpg"/>
  <Override PartName="/ppt/media/image15.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57" r:id="rId2"/>
    <p:sldId id="317" r:id="rId3"/>
    <p:sldId id="258" r:id="rId4"/>
    <p:sldId id="259" r:id="rId5"/>
    <p:sldId id="260" r:id="rId6"/>
    <p:sldId id="261" r:id="rId7"/>
    <p:sldId id="262" r:id="rId8"/>
    <p:sldId id="263" r:id="rId9"/>
    <p:sldId id="264" r:id="rId10"/>
    <p:sldId id="265" r:id="rId11"/>
    <p:sldId id="320" r:id="rId12"/>
    <p:sldId id="266" r:id="rId13"/>
    <p:sldId id="267" r:id="rId14"/>
    <p:sldId id="268" r:id="rId15"/>
    <p:sldId id="269" r:id="rId16"/>
    <p:sldId id="270" r:id="rId17"/>
    <p:sldId id="271" r:id="rId18"/>
    <p:sldId id="272"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19" r:id="rId50"/>
    <p:sldId id="306" r:id="rId51"/>
    <p:sldId id="307" r:id="rId52"/>
    <p:sldId id="308" r:id="rId53"/>
    <p:sldId id="309" r:id="rId54"/>
    <p:sldId id="310" r:id="rId55"/>
    <p:sldId id="311" r:id="rId56"/>
    <p:sldId id="312" r:id="rId57"/>
    <p:sldId id="313" r:id="rId58"/>
    <p:sldId id="314" r:id="rId59"/>
    <p:sldId id="315" r:id="rId60"/>
    <p:sldId id="316" r:id="rId61"/>
    <p:sldId id="318" r:id="rId6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1B5DB2-014B-4B83-BD82-18FE95BF7B3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C35F7-0594-46D1-8F90-DB99625CD8AA}">
      <dgm:prSet phldrT="[Text]" custT="1"/>
      <dgm:spPr>
        <a:xfrm>
          <a:off x="55523" y="64429"/>
          <a:ext cx="2304108" cy="1382464"/>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sz="1600" dirty="0">
              <a:solidFill>
                <a:sysClr val="window" lastClr="FFFFFF"/>
              </a:solidFill>
              <a:latin typeface="Calibri" panose="020F0502020204030204"/>
              <a:ea typeface="+mn-ea"/>
              <a:cs typeface="+mn-cs"/>
            </a:rPr>
            <a:t>Αποτελεί  η παραβίαση «κίνδυνο»;</a:t>
          </a:r>
          <a:endParaRPr lang="en-US" sz="1600" dirty="0">
            <a:solidFill>
              <a:sysClr val="window" lastClr="FFFFFF"/>
            </a:solidFill>
            <a:latin typeface="Calibri" panose="020F0502020204030204"/>
            <a:ea typeface="+mn-ea"/>
            <a:cs typeface="+mn-cs"/>
          </a:endParaRPr>
        </a:p>
        <a:p>
          <a:pPr>
            <a:buNone/>
          </a:pPr>
          <a:endParaRPr lang="en-US" sz="1300" dirty="0">
            <a:solidFill>
              <a:sysClr val="window" lastClr="FFFFFF"/>
            </a:solidFill>
            <a:latin typeface="Calibri" panose="020F0502020204030204"/>
            <a:ea typeface="+mn-ea"/>
            <a:cs typeface="+mn-cs"/>
          </a:endParaRPr>
        </a:p>
      </dgm:t>
    </dgm:pt>
    <dgm:pt modelId="{1001A0F0-F635-4CC9-9011-B4EE0B3F0CF5}" type="parTrans" cxnId="{AA08DF5E-63F9-4B3F-8F08-823B441F8747}">
      <dgm:prSet/>
      <dgm:spPr/>
      <dgm:t>
        <a:bodyPr/>
        <a:lstStyle/>
        <a:p>
          <a:endParaRPr lang="en-US"/>
        </a:p>
      </dgm:t>
    </dgm:pt>
    <dgm:pt modelId="{C17F76E8-FC68-48BA-9DDD-B76B99978BA0}" type="sibTrans" cxnId="{AA08DF5E-63F9-4B3F-8F08-823B441F8747}">
      <dgm:prSet/>
      <dgm:spPr/>
      <dgm:t>
        <a:bodyPr/>
        <a:lstStyle/>
        <a:p>
          <a:endParaRPr lang="en-US"/>
        </a:p>
      </dgm:t>
    </dgm:pt>
    <dgm:pt modelId="{D914007A-2490-4D11-B312-D6B251AEC63C}">
      <dgm:prSet phldrT="[Text]" custT="1"/>
      <dgm:spPr>
        <a:xfrm>
          <a:off x="337131" y="1472477"/>
          <a:ext cx="2304108" cy="1510494"/>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just">
            <a:buNone/>
          </a:pPr>
          <a:r>
            <a:rPr lang="el-GR" sz="1600" dirty="0">
              <a:solidFill>
                <a:sysClr val="window" lastClr="FFFFFF"/>
              </a:solidFill>
              <a:latin typeface="Calibri" panose="020F0502020204030204"/>
              <a:ea typeface="+mn-ea"/>
              <a:cs typeface="+mn-cs"/>
            </a:rPr>
            <a:t>Ναι </a:t>
          </a:r>
          <a:r>
            <a:rPr lang="el-GR" sz="1600" dirty="0">
              <a:solidFill>
                <a:sysClr val="window" lastClr="FFFFFF"/>
              </a:solidFill>
              <a:latin typeface="Calibri" panose="020F0502020204030204"/>
              <a:ea typeface="+mn-ea"/>
              <a:cs typeface="+mn-cs"/>
              <a:sym typeface="Wingdings" panose="05000000000000000000" pitchFamily="2" charset="2"/>
            </a:rPr>
            <a:t></a:t>
          </a:r>
          <a:r>
            <a:rPr lang="en-US" sz="1600" dirty="0">
              <a:solidFill>
                <a:sysClr val="window" lastClr="FFFFFF"/>
              </a:solidFill>
              <a:latin typeface="Calibri" panose="020F0502020204030204"/>
              <a:ea typeface="+mn-ea"/>
              <a:cs typeface="+mn-cs"/>
            </a:rPr>
            <a:t> </a:t>
          </a:r>
          <a:r>
            <a:rPr lang="el-GR" sz="1600" dirty="0">
              <a:solidFill>
                <a:sysClr val="window" lastClr="FFFFFF"/>
              </a:solidFill>
              <a:latin typeface="Calibri" panose="020F0502020204030204"/>
              <a:ea typeface="+mn-ea"/>
              <a:cs typeface="+mn-cs"/>
            </a:rPr>
            <a:t>ενημέρωση εποπτικής αρχής εντός 72 ωρών χωρίς καθυστέρηση  από την ανακάλυψη της παραβίασης </a:t>
          </a:r>
          <a:r>
            <a:rPr lang="en-US" sz="1600" dirty="0">
              <a:solidFill>
                <a:sysClr val="window" lastClr="FFFFFF"/>
              </a:solidFill>
              <a:latin typeface="Calibri" panose="020F0502020204030204"/>
              <a:ea typeface="+mn-ea"/>
              <a:cs typeface="+mn-cs"/>
            </a:rPr>
            <a:t> </a:t>
          </a:r>
          <a:r>
            <a:rPr lang="el-GR" sz="1600" dirty="0">
              <a:solidFill>
                <a:sysClr val="window" lastClr="FFFFFF"/>
              </a:solidFill>
              <a:latin typeface="Calibri" panose="020F0502020204030204"/>
              <a:ea typeface="+mn-ea"/>
              <a:cs typeface="+mn-cs"/>
            </a:rPr>
            <a:t>Η ενημέρωση πρέπει να περιέχει τα  απαραίτητα στοιχεία</a:t>
          </a:r>
          <a:endParaRPr lang="en-US" sz="1600" dirty="0">
            <a:solidFill>
              <a:sysClr val="window" lastClr="FFFFFF"/>
            </a:solidFill>
            <a:latin typeface="Calibri" panose="020F0502020204030204"/>
            <a:ea typeface="+mn-ea"/>
            <a:cs typeface="+mn-cs"/>
          </a:endParaRPr>
        </a:p>
      </dgm:t>
    </dgm:pt>
    <dgm:pt modelId="{91997BBA-A6EA-4767-8FDD-05C75490D4DB}" type="parTrans" cxnId="{072F1657-DB24-42CA-9C10-7B3FB9E444BC}">
      <dgm:prSet/>
      <dgm:spPr/>
      <dgm:t>
        <a:bodyPr/>
        <a:lstStyle/>
        <a:p>
          <a:endParaRPr lang="en-US"/>
        </a:p>
      </dgm:t>
    </dgm:pt>
    <dgm:pt modelId="{75912F4A-686B-4E1E-935E-FDDE8323D06B}" type="sibTrans" cxnId="{072F1657-DB24-42CA-9C10-7B3FB9E444BC}">
      <dgm:prSet/>
      <dgm:spPr/>
      <dgm:t>
        <a:bodyPr/>
        <a:lstStyle/>
        <a:p>
          <a:endParaRPr lang="en-US"/>
        </a:p>
      </dgm:t>
    </dgm:pt>
    <dgm:pt modelId="{6EDDD286-6A38-4973-BD32-131BC503101D}">
      <dgm:prSet phldrT="[Text]"/>
      <dgm:spPr>
        <a:xfrm>
          <a:off x="5111750" y="1728509"/>
          <a:ext cx="2304108" cy="947251"/>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dirty="0">
              <a:solidFill>
                <a:sysClr val="window" lastClr="FFFFFF"/>
              </a:solidFill>
              <a:latin typeface="Calibri" panose="020F0502020204030204"/>
              <a:ea typeface="+mn-ea"/>
              <a:cs typeface="+mn-cs"/>
            </a:rPr>
            <a:t>Όχι </a:t>
          </a:r>
          <a:r>
            <a:rPr lang="en-US" dirty="0">
              <a:solidFill>
                <a:sysClr val="window" lastClr="FFFFFF"/>
              </a:solidFill>
              <a:latin typeface="Calibri" panose="020F0502020204030204"/>
              <a:ea typeface="+mn-ea"/>
              <a:cs typeface="+mn-cs"/>
            </a:rPr>
            <a:t> </a:t>
          </a:r>
          <a:r>
            <a:rPr lang="el-GR" dirty="0">
              <a:solidFill>
                <a:sysClr val="window" lastClr="FFFFFF"/>
              </a:solidFill>
              <a:latin typeface="Calibri" panose="020F0502020204030204"/>
              <a:ea typeface="+mn-ea"/>
              <a:cs typeface="+mn-cs"/>
              <a:sym typeface="Wingdings" panose="05000000000000000000" pitchFamily="2" charset="2"/>
            </a:rPr>
            <a:t> δεν χρειάζονται περαιτέρω ενέργειες</a:t>
          </a:r>
          <a:endParaRPr lang="en-US" dirty="0">
            <a:solidFill>
              <a:sysClr val="window" lastClr="FFFFFF"/>
            </a:solidFill>
            <a:latin typeface="Calibri" panose="020F0502020204030204"/>
            <a:ea typeface="+mn-ea"/>
            <a:cs typeface="+mn-cs"/>
          </a:endParaRPr>
        </a:p>
      </dgm:t>
    </dgm:pt>
    <dgm:pt modelId="{F43F5C5D-AFB2-479C-88E0-61C69CD975BD}" type="parTrans" cxnId="{6047ECFE-8268-46B2-9C46-37D0DA7C1C32}">
      <dgm:prSet/>
      <dgm:spPr/>
      <dgm:t>
        <a:bodyPr/>
        <a:lstStyle/>
        <a:p>
          <a:endParaRPr lang="en-US"/>
        </a:p>
      </dgm:t>
    </dgm:pt>
    <dgm:pt modelId="{BC11DD2A-675F-439C-BC46-63FC855BA1AE}" type="sibTrans" cxnId="{6047ECFE-8268-46B2-9C46-37D0DA7C1C32}">
      <dgm:prSet/>
      <dgm:spPr/>
      <dgm:t>
        <a:bodyPr/>
        <a:lstStyle/>
        <a:p>
          <a:endParaRPr lang="en-US"/>
        </a:p>
      </dgm:t>
    </dgm:pt>
    <dgm:pt modelId="{54C10B42-64A8-45FC-A8B8-2D9AE098326E}">
      <dgm:prSet phldrT="[Text]"/>
      <dgm:spPr>
        <a:xfrm>
          <a:off x="1455660" y="25432"/>
          <a:ext cx="2304108" cy="1382464"/>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dirty="0">
              <a:solidFill>
                <a:sysClr val="window" lastClr="FFFFFF"/>
              </a:solidFill>
              <a:latin typeface="Calibri" panose="020F0502020204030204"/>
              <a:ea typeface="+mn-ea"/>
              <a:cs typeface="+mn-cs"/>
            </a:rPr>
            <a:t>Όχι </a:t>
          </a:r>
          <a:r>
            <a:rPr lang="en-US" dirty="0">
              <a:solidFill>
                <a:sysClr val="window" lastClr="FFFFFF"/>
              </a:solidFill>
              <a:latin typeface="Calibri" panose="020F0502020204030204"/>
              <a:ea typeface="+mn-ea"/>
              <a:cs typeface="+mn-cs"/>
            </a:rPr>
            <a:t> </a:t>
          </a:r>
          <a:r>
            <a:rPr lang="el-GR" dirty="0">
              <a:solidFill>
                <a:sysClr val="window" lastClr="FFFFFF"/>
              </a:solidFill>
              <a:latin typeface="Calibri" panose="020F0502020204030204"/>
              <a:ea typeface="+mn-ea"/>
              <a:cs typeface="+mn-cs"/>
              <a:sym typeface="Wingdings" panose="05000000000000000000" pitchFamily="2" charset="2"/>
            </a:rPr>
            <a:t></a:t>
          </a:r>
          <a:r>
            <a:rPr lang="el-GR" dirty="0">
              <a:solidFill>
                <a:sysClr val="window" lastClr="FFFFFF"/>
              </a:solidFill>
              <a:latin typeface="Calibri" panose="020F0502020204030204"/>
              <a:ea typeface="+mn-ea"/>
              <a:cs typeface="+mn-cs"/>
            </a:rPr>
            <a:t> Δεν χρειάζεται γνωστοποίηση αλλά πρέπει να κρατηθεί αρχείο σχετικό με την παραβίαση </a:t>
          </a:r>
          <a:endParaRPr lang="en-US" dirty="0">
            <a:solidFill>
              <a:sysClr val="window" lastClr="FFFFFF"/>
            </a:solidFill>
            <a:latin typeface="Calibri" panose="020F0502020204030204"/>
            <a:ea typeface="+mn-ea"/>
            <a:cs typeface="+mn-cs"/>
          </a:endParaRPr>
        </a:p>
      </dgm:t>
    </dgm:pt>
    <dgm:pt modelId="{62CEFC2D-2B7C-452C-8373-BA5BFB997D50}" type="parTrans" cxnId="{5F003911-CA0B-4530-807A-9F675E5145AD}">
      <dgm:prSet/>
      <dgm:spPr/>
      <dgm:t>
        <a:bodyPr/>
        <a:lstStyle/>
        <a:p>
          <a:endParaRPr lang="en-US"/>
        </a:p>
      </dgm:t>
    </dgm:pt>
    <dgm:pt modelId="{FD7C2595-1E3C-444B-AE1B-008C4BA1D482}" type="sibTrans" cxnId="{5F003911-CA0B-4530-807A-9F675E5145AD}">
      <dgm:prSet/>
      <dgm:spPr/>
      <dgm:t>
        <a:bodyPr/>
        <a:lstStyle/>
        <a:p>
          <a:endParaRPr lang="en-US"/>
        </a:p>
      </dgm:t>
    </dgm:pt>
    <dgm:pt modelId="{7D57A4C3-DFE8-43C0-8079-98DE7751A1A2}">
      <dgm:prSet phldrT="[Text]"/>
      <dgm:spPr>
        <a:xfrm>
          <a:off x="5265849" y="7723"/>
          <a:ext cx="2304108" cy="1382464"/>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dirty="0">
              <a:solidFill>
                <a:sysClr val="window" lastClr="FFFFFF"/>
              </a:solidFill>
              <a:latin typeface="Calibri" panose="020F0502020204030204"/>
              <a:ea typeface="+mn-ea"/>
              <a:cs typeface="+mn-cs"/>
            </a:rPr>
            <a:t>Είναι «υψηλού κινδύνου»:</a:t>
          </a:r>
          <a:endParaRPr lang="en-US" dirty="0">
            <a:solidFill>
              <a:sysClr val="window" lastClr="FFFFFF"/>
            </a:solidFill>
            <a:latin typeface="Calibri" panose="020F0502020204030204"/>
            <a:ea typeface="+mn-ea"/>
            <a:cs typeface="+mn-cs"/>
          </a:endParaRPr>
        </a:p>
      </dgm:t>
    </dgm:pt>
    <dgm:pt modelId="{8A9F3C68-C8DE-4493-B275-267882AE8EAF}" type="parTrans" cxnId="{5BFAE2FF-E5BF-4B7D-B2DA-E1A69491F5FA}">
      <dgm:prSet/>
      <dgm:spPr/>
      <dgm:t>
        <a:bodyPr/>
        <a:lstStyle/>
        <a:p>
          <a:endParaRPr lang="en-US"/>
        </a:p>
      </dgm:t>
    </dgm:pt>
    <dgm:pt modelId="{645DCDF6-CCE0-44EB-BA12-CA2F7CD94B86}" type="sibTrans" cxnId="{5BFAE2FF-E5BF-4B7D-B2DA-E1A69491F5FA}">
      <dgm:prSet/>
      <dgm:spPr/>
      <dgm:t>
        <a:bodyPr/>
        <a:lstStyle/>
        <a:p>
          <a:endParaRPr lang="en-US"/>
        </a:p>
      </dgm:t>
    </dgm:pt>
    <dgm:pt modelId="{A47C2164-9550-4EEB-A2CB-CBC76547429E}">
      <dgm:prSet/>
      <dgm:spPr>
        <a:xfrm>
          <a:off x="7714603" y="1418070"/>
          <a:ext cx="2304108" cy="1382464"/>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l-GR" dirty="0">
              <a:solidFill>
                <a:sysClr val="window" lastClr="FFFFFF"/>
              </a:solidFill>
              <a:latin typeface="Calibri" panose="020F0502020204030204"/>
              <a:ea typeface="+mn-ea"/>
              <a:cs typeface="+mn-cs"/>
            </a:rPr>
            <a:t>Ναι </a:t>
          </a:r>
          <a:r>
            <a:rPr lang="el-GR" dirty="0">
              <a:solidFill>
                <a:sysClr val="window" lastClr="FFFFFF"/>
              </a:solidFill>
              <a:latin typeface="Calibri" panose="020F0502020204030204"/>
              <a:ea typeface="+mn-ea"/>
              <a:cs typeface="+mn-cs"/>
              <a:sym typeface="Wingdings" panose="05000000000000000000" pitchFamily="2" charset="2"/>
            </a:rPr>
            <a:t> </a:t>
          </a:r>
          <a:r>
            <a:rPr lang="el-GR" dirty="0">
              <a:solidFill>
                <a:sysClr val="window" lastClr="FFFFFF"/>
              </a:solidFill>
              <a:latin typeface="Calibri" panose="020F0502020204030204"/>
              <a:ea typeface="+mn-ea"/>
              <a:cs typeface="+mn-cs"/>
            </a:rPr>
            <a:t>τότε τα υποκείμενα των ΠΔ πρέπει να ενημερωθούν  για τις λεπτομέρειες της παραβίασης </a:t>
          </a:r>
          <a:r>
            <a:rPr lang="en-US" dirty="0">
              <a:solidFill>
                <a:sysClr val="window" lastClr="FFFFFF"/>
              </a:solidFill>
              <a:latin typeface="Calibri" panose="020F0502020204030204"/>
              <a:ea typeface="+mn-ea"/>
              <a:cs typeface="+mn-cs"/>
            </a:rPr>
            <a:t>(</a:t>
          </a:r>
          <a:r>
            <a:rPr lang="el-GR" dirty="0">
              <a:solidFill>
                <a:sysClr val="window" lastClr="FFFFFF"/>
              </a:solidFill>
              <a:latin typeface="Calibri" panose="020F0502020204030204"/>
              <a:ea typeface="+mn-ea"/>
              <a:cs typeface="+mn-cs"/>
            </a:rPr>
            <a:t>δεν υπάρχει προθεσμία). Αν άμεση επικοινωνία δεν είναι εφικτή , εναλλακτικοί τρόποι δύναται να χρησιμοποιηθούν . </a:t>
          </a:r>
          <a:endParaRPr lang="en-US" dirty="0">
            <a:solidFill>
              <a:sysClr val="window" lastClr="FFFFFF"/>
            </a:solidFill>
            <a:latin typeface="Calibri" panose="020F0502020204030204"/>
            <a:ea typeface="+mn-ea"/>
            <a:cs typeface="+mn-cs"/>
          </a:endParaRPr>
        </a:p>
      </dgm:t>
    </dgm:pt>
    <dgm:pt modelId="{70C54B25-3F40-496F-AC8A-584EF7420A7E}" type="parTrans" cxnId="{368891A3-9DC0-4ABD-874C-359EE27CF71C}">
      <dgm:prSet/>
      <dgm:spPr/>
      <dgm:t>
        <a:bodyPr/>
        <a:lstStyle/>
        <a:p>
          <a:endParaRPr lang="en-US"/>
        </a:p>
      </dgm:t>
    </dgm:pt>
    <dgm:pt modelId="{A83E3C33-1464-4865-A168-49219FFB9690}" type="sibTrans" cxnId="{368891A3-9DC0-4ABD-874C-359EE27CF71C}">
      <dgm:prSet/>
      <dgm:spPr/>
      <dgm:t>
        <a:bodyPr/>
        <a:lstStyle/>
        <a:p>
          <a:endParaRPr lang="en-US"/>
        </a:p>
      </dgm:t>
    </dgm:pt>
    <dgm:pt modelId="{55E03F80-F5D2-4F82-8593-402BCCB4E77E}" type="pres">
      <dgm:prSet presAssocID="{681B5DB2-014B-4B83-BD82-18FE95BF7B32}" presName="diagram" presStyleCnt="0">
        <dgm:presLayoutVars>
          <dgm:dir/>
          <dgm:resizeHandles val="exact"/>
        </dgm:presLayoutVars>
      </dgm:prSet>
      <dgm:spPr/>
      <dgm:t>
        <a:bodyPr/>
        <a:lstStyle/>
        <a:p>
          <a:endParaRPr lang="en-US"/>
        </a:p>
      </dgm:t>
    </dgm:pt>
    <dgm:pt modelId="{B125C0D1-81D4-413A-97EB-2C2FA0440559}" type="pres">
      <dgm:prSet presAssocID="{A9DC35F7-0594-46D1-8F90-DB99625CD8AA}" presName="node" presStyleLbl="node1" presStyleIdx="0" presStyleCnt="6" custScaleX="88778" custScaleY="75397" custLinFactNeighborX="5079" custLinFactNeighborY="-17636">
        <dgm:presLayoutVars>
          <dgm:bulletEnabled val="1"/>
        </dgm:presLayoutVars>
      </dgm:prSet>
      <dgm:spPr/>
      <dgm:t>
        <a:bodyPr/>
        <a:lstStyle/>
        <a:p>
          <a:endParaRPr lang="en-US"/>
        </a:p>
      </dgm:t>
    </dgm:pt>
    <dgm:pt modelId="{8E32D5E0-CA26-4040-BABE-DF8788245367}" type="pres">
      <dgm:prSet presAssocID="{C17F76E8-FC68-48BA-9DDD-B76B99978BA0}" presName="sibTrans" presStyleCnt="0"/>
      <dgm:spPr/>
    </dgm:pt>
    <dgm:pt modelId="{CAD10299-2550-463A-B9A7-CBCE02E5733A}" type="pres">
      <dgm:prSet presAssocID="{D914007A-2490-4D11-B312-D6B251AEC63C}" presName="node" presStyleLbl="node1" presStyleIdx="1" presStyleCnt="6" custScaleX="95614" custScaleY="93594" custLinFactX="-17395" custLinFactY="17792" custLinFactNeighborX="-100000" custLinFactNeighborY="100000">
        <dgm:presLayoutVars>
          <dgm:bulletEnabled val="1"/>
        </dgm:presLayoutVars>
      </dgm:prSet>
      <dgm:spPr/>
      <dgm:t>
        <a:bodyPr/>
        <a:lstStyle/>
        <a:p>
          <a:endParaRPr lang="en-US"/>
        </a:p>
      </dgm:t>
    </dgm:pt>
    <dgm:pt modelId="{E0B2709E-6487-48B1-8FFB-BB9713BEFA5D}" type="pres">
      <dgm:prSet presAssocID="{75912F4A-686B-4E1E-935E-FDDE8323D06B}" presName="sibTrans" presStyleCnt="0"/>
      <dgm:spPr/>
    </dgm:pt>
    <dgm:pt modelId="{227467F5-BB9D-4B06-B99E-0EA99AF0D578}" type="pres">
      <dgm:prSet presAssocID="{6EDDD286-6A38-4973-BD32-131BC503101D}" presName="node" presStyleLbl="node1" presStyleIdx="2" presStyleCnt="6" custAng="10800000" custFlipVert="1" custScaleX="76463" custScaleY="31778" custLinFactY="58282" custLinFactNeighborX="-21111" custLinFactNeighborY="100000">
        <dgm:presLayoutVars>
          <dgm:bulletEnabled val="1"/>
        </dgm:presLayoutVars>
      </dgm:prSet>
      <dgm:spPr/>
      <dgm:t>
        <a:bodyPr/>
        <a:lstStyle/>
        <a:p>
          <a:endParaRPr lang="en-US"/>
        </a:p>
      </dgm:t>
    </dgm:pt>
    <dgm:pt modelId="{00723516-E702-489F-81B2-7FE52FF17995}" type="pres">
      <dgm:prSet presAssocID="{BC11DD2A-675F-439C-BC46-63FC855BA1AE}" presName="sibTrans" presStyleCnt="0"/>
      <dgm:spPr/>
    </dgm:pt>
    <dgm:pt modelId="{0FEA82A7-4CBD-4D42-810E-69B84D2FB61E}" type="pres">
      <dgm:prSet presAssocID="{A47C2164-9550-4EEB-A2CB-CBC76547429E}" presName="node" presStyleLbl="node1" presStyleIdx="3" presStyleCnt="6" custScaleX="91770" custLinFactX="93538" custLinFactNeighborX="100000" custLinFactNeighborY="-43779">
        <dgm:presLayoutVars>
          <dgm:bulletEnabled val="1"/>
        </dgm:presLayoutVars>
      </dgm:prSet>
      <dgm:spPr/>
      <dgm:t>
        <a:bodyPr/>
        <a:lstStyle/>
        <a:p>
          <a:endParaRPr lang="en-US"/>
        </a:p>
      </dgm:t>
    </dgm:pt>
    <dgm:pt modelId="{43D3CC50-0810-479E-907D-990E107DE86B}" type="pres">
      <dgm:prSet presAssocID="{A83E3C33-1464-4865-A168-49219FFB9690}" presName="sibTrans" presStyleCnt="0"/>
      <dgm:spPr/>
    </dgm:pt>
    <dgm:pt modelId="{7503EF3D-51DD-488B-8852-374951265E22}" type="pres">
      <dgm:prSet presAssocID="{54C10B42-64A8-45FC-A8B8-2D9AE098326E}" presName="node" presStyleLbl="node1" presStyleIdx="4" presStyleCnt="6" custScaleY="53438" custLinFactY="-40743" custLinFactNeighborX="39284" custLinFactNeighborY="-100000">
        <dgm:presLayoutVars>
          <dgm:bulletEnabled val="1"/>
        </dgm:presLayoutVars>
      </dgm:prSet>
      <dgm:spPr/>
      <dgm:t>
        <a:bodyPr/>
        <a:lstStyle/>
        <a:p>
          <a:endParaRPr lang="en-US"/>
        </a:p>
      </dgm:t>
    </dgm:pt>
    <dgm:pt modelId="{49232B00-3C62-4BDD-9E73-B8DC0F86B389}" type="pres">
      <dgm:prSet presAssocID="{FD7C2595-1E3C-444B-AE1B-008C4BA1D482}" presName="sibTrans" presStyleCnt="0"/>
      <dgm:spPr/>
    </dgm:pt>
    <dgm:pt modelId="{87A0F00F-097D-4BC9-BC6C-D5C78BF93CA9}" type="pres">
      <dgm:prSet presAssocID="{7D57A4C3-DFE8-43C0-8079-98DE7751A1A2}" presName="node" presStyleLbl="node1" presStyleIdx="5" presStyleCnt="6" custScaleX="55773" custScaleY="62862" custLinFactX="-6645" custLinFactNeighborX="-100000" custLinFactNeighborY="-9810">
        <dgm:presLayoutVars>
          <dgm:bulletEnabled val="1"/>
        </dgm:presLayoutVars>
      </dgm:prSet>
      <dgm:spPr/>
      <dgm:t>
        <a:bodyPr/>
        <a:lstStyle/>
        <a:p>
          <a:endParaRPr lang="en-US"/>
        </a:p>
      </dgm:t>
    </dgm:pt>
  </dgm:ptLst>
  <dgm:cxnLst>
    <dgm:cxn modelId="{5F003911-CA0B-4530-807A-9F675E5145AD}" srcId="{681B5DB2-014B-4B83-BD82-18FE95BF7B32}" destId="{54C10B42-64A8-45FC-A8B8-2D9AE098326E}" srcOrd="4" destOrd="0" parTransId="{62CEFC2D-2B7C-452C-8373-BA5BFB997D50}" sibTransId="{FD7C2595-1E3C-444B-AE1B-008C4BA1D482}"/>
    <dgm:cxn modelId="{072F1657-DB24-42CA-9C10-7B3FB9E444BC}" srcId="{681B5DB2-014B-4B83-BD82-18FE95BF7B32}" destId="{D914007A-2490-4D11-B312-D6B251AEC63C}" srcOrd="1" destOrd="0" parTransId="{91997BBA-A6EA-4767-8FDD-05C75490D4DB}" sibTransId="{75912F4A-686B-4E1E-935E-FDDE8323D06B}"/>
    <dgm:cxn modelId="{87B8759F-8D0D-40FB-9320-CD0ADC643F62}" type="presOf" srcId="{A47C2164-9550-4EEB-A2CB-CBC76547429E}" destId="{0FEA82A7-4CBD-4D42-810E-69B84D2FB61E}" srcOrd="0" destOrd="0" presId="urn:microsoft.com/office/officeart/2005/8/layout/default"/>
    <dgm:cxn modelId="{701FAC8B-4F2D-4922-B168-529D90F92A6A}" type="presOf" srcId="{D914007A-2490-4D11-B312-D6B251AEC63C}" destId="{CAD10299-2550-463A-B9A7-CBCE02E5733A}" srcOrd="0" destOrd="0" presId="urn:microsoft.com/office/officeart/2005/8/layout/default"/>
    <dgm:cxn modelId="{8A1578F1-9B93-4CBE-ADAE-AFA907FA37C2}" type="presOf" srcId="{54C10B42-64A8-45FC-A8B8-2D9AE098326E}" destId="{7503EF3D-51DD-488B-8852-374951265E22}" srcOrd="0" destOrd="0" presId="urn:microsoft.com/office/officeart/2005/8/layout/default"/>
    <dgm:cxn modelId="{B294D397-96AA-4C57-A6EF-7295900FC916}" type="presOf" srcId="{A9DC35F7-0594-46D1-8F90-DB99625CD8AA}" destId="{B125C0D1-81D4-413A-97EB-2C2FA0440559}" srcOrd="0" destOrd="0" presId="urn:microsoft.com/office/officeart/2005/8/layout/default"/>
    <dgm:cxn modelId="{368891A3-9DC0-4ABD-874C-359EE27CF71C}" srcId="{681B5DB2-014B-4B83-BD82-18FE95BF7B32}" destId="{A47C2164-9550-4EEB-A2CB-CBC76547429E}" srcOrd="3" destOrd="0" parTransId="{70C54B25-3F40-496F-AC8A-584EF7420A7E}" sibTransId="{A83E3C33-1464-4865-A168-49219FFB9690}"/>
    <dgm:cxn modelId="{8A2F3411-B694-4285-8BA9-758BD53FF4AA}" type="presOf" srcId="{681B5DB2-014B-4B83-BD82-18FE95BF7B32}" destId="{55E03F80-F5D2-4F82-8593-402BCCB4E77E}" srcOrd="0" destOrd="0" presId="urn:microsoft.com/office/officeart/2005/8/layout/default"/>
    <dgm:cxn modelId="{6047ECFE-8268-46B2-9C46-37D0DA7C1C32}" srcId="{681B5DB2-014B-4B83-BD82-18FE95BF7B32}" destId="{6EDDD286-6A38-4973-BD32-131BC503101D}" srcOrd="2" destOrd="0" parTransId="{F43F5C5D-AFB2-479C-88E0-61C69CD975BD}" sibTransId="{BC11DD2A-675F-439C-BC46-63FC855BA1AE}"/>
    <dgm:cxn modelId="{5BFAE2FF-E5BF-4B7D-B2DA-E1A69491F5FA}" srcId="{681B5DB2-014B-4B83-BD82-18FE95BF7B32}" destId="{7D57A4C3-DFE8-43C0-8079-98DE7751A1A2}" srcOrd="5" destOrd="0" parTransId="{8A9F3C68-C8DE-4493-B275-267882AE8EAF}" sibTransId="{645DCDF6-CCE0-44EB-BA12-CA2F7CD94B86}"/>
    <dgm:cxn modelId="{B186A4FB-9145-4238-A849-57D5E7684EDA}" type="presOf" srcId="{6EDDD286-6A38-4973-BD32-131BC503101D}" destId="{227467F5-BB9D-4B06-B99E-0EA99AF0D578}" srcOrd="0" destOrd="0" presId="urn:microsoft.com/office/officeart/2005/8/layout/default"/>
    <dgm:cxn modelId="{F3E51953-147A-46C7-B536-1AA6DFAA7328}" type="presOf" srcId="{7D57A4C3-DFE8-43C0-8079-98DE7751A1A2}" destId="{87A0F00F-097D-4BC9-BC6C-D5C78BF93CA9}" srcOrd="0" destOrd="0" presId="urn:microsoft.com/office/officeart/2005/8/layout/default"/>
    <dgm:cxn modelId="{AA08DF5E-63F9-4B3F-8F08-823B441F8747}" srcId="{681B5DB2-014B-4B83-BD82-18FE95BF7B32}" destId="{A9DC35F7-0594-46D1-8F90-DB99625CD8AA}" srcOrd="0" destOrd="0" parTransId="{1001A0F0-F635-4CC9-9011-B4EE0B3F0CF5}" sibTransId="{C17F76E8-FC68-48BA-9DDD-B76B99978BA0}"/>
    <dgm:cxn modelId="{8833BB10-63B3-4FB3-AAAA-471E2D2D5110}" type="presParOf" srcId="{55E03F80-F5D2-4F82-8593-402BCCB4E77E}" destId="{B125C0D1-81D4-413A-97EB-2C2FA0440559}" srcOrd="0" destOrd="0" presId="urn:microsoft.com/office/officeart/2005/8/layout/default"/>
    <dgm:cxn modelId="{EC03C643-BEA6-425B-ABEB-2D5903EAF22F}" type="presParOf" srcId="{55E03F80-F5D2-4F82-8593-402BCCB4E77E}" destId="{8E32D5E0-CA26-4040-BABE-DF8788245367}" srcOrd="1" destOrd="0" presId="urn:microsoft.com/office/officeart/2005/8/layout/default"/>
    <dgm:cxn modelId="{2D006301-73D1-4290-906F-48DD63FF3516}" type="presParOf" srcId="{55E03F80-F5D2-4F82-8593-402BCCB4E77E}" destId="{CAD10299-2550-463A-B9A7-CBCE02E5733A}" srcOrd="2" destOrd="0" presId="urn:microsoft.com/office/officeart/2005/8/layout/default"/>
    <dgm:cxn modelId="{837541FD-5EFB-42BE-BDF3-8993D56EC128}" type="presParOf" srcId="{55E03F80-F5D2-4F82-8593-402BCCB4E77E}" destId="{E0B2709E-6487-48B1-8FFB-BB9713BEFA5D}" srcOrd="3" destOrd="0" presId="urn:microsoft.com/office/officeart/2005/8/layout/default"/>
    <dgm:cxn modelId="{AA8057D6-9085-4381-9D10-6CD786E903BC}" type="presParOf" srcId="{55E03F80-F5D2-4F82-8593-402BCCB4E77E}" destId="{227467F5-BB9D-4B06-B99E-0EA99AF0D578}" srcOrd="4" destOrd="0" presId="urn:microsoft.com/office/officeart/2005/8/layout/default"/>
    <dgm:cxn modelId="{2FCAA197-EA18-4A12-A64D-AB33791F4C9E}" type="presParOf" srcId="{55E03F80-F5D2-4F82-8593-402BCCB4E77E}" destId="{00723516-E702-489F-81B2-7FE52FF17995}" srcOrd="5" destOrd="0" presId="urn:microsoft.com/office/officeart/2005/8/layout/default"/>
    <dgm:cxn modelId="{5D17756A-76E9-4416-BCF8-69E290ED4858}" type="presParOf" srcId="{55E03F80-F5D2-4F82-8593-402BCCB4E77E}" destId="{0FEA82A7-4CBD-4D42-810E-69B84D2FB61E}" srcOrd="6" destOrd="0" presId="urn:microsoft.com/office/officeart/2005/8/layout/default"/>
    <dgm:cxn modelId="{5E299AFD-FDEB-4213-9966-0C29EC3373AA}" type="presParOf" srcId="{55E03F80-F5D2-4F82-8593-402BCCB4E77E}" destId="{43D3CC50-0810-479E-907D-990E107DE86B}" srcOrd="7" destOrd="0" presId="urn:microsoft.com/office/officeart/2005/8/layout/default"/>
    <dgm:cxn modelId="{B0A44D52-638B-403E-A75C-2E0689A492C9}" type="presParOf" srcId="{55E03F80-F5D2-4F82-8593-402BCCB4E77E}" destId="{7503EF3D-51DD-488B-8852-374951265E22}" srcOrd="8" destOrd="0" presId="urn:microsoft.com/office/officeart/2005/8/layout/default"/>
    <dgm:cxn modelId="{216893E5-C28C-4CBA-8BFC-08A7DD9CE96C}" type="presParOf" srcId="{55E03F80-F5D2-4F82-8593-402BCCB4E77E}" destId="{49232B00-3C62-4BDD-9E73-B8DC0F86B389}" srcOrd="9" destOrd="0" presId="urn:microsoft.com/office/officeart/2005/8/layout/default"/>
    <dgm:cxn modelId="{5B12D02C-55E7-4F7F-A6A8-E58F992A284E}" type="presParOf" srcId="{55E03F80-F5D2-4F82-8593-402BCCB4E77E}" destId="{87A0F00F-097D-4BC9-BC6C-D5C78BF93CA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5C0D1-81D4-413A-97EB-2C2FA0440559}">
      <dsp:nvSpPr>
        <dsp:cNvPr id="0" name=""/>
        <dsp:cNvSpPr/>
      </dsp:nvSpPr>
      <dsp:spPr>
        <a:xfrm>
          <a:off x="153875" y="294078"/>
          <a:ext cx="2669209" cy="1360136"/>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buNone/>
          </a:pPr>
          <a:r>
            <a:rPr lang="el-GR" sz="1600" kern="1200" dirty="0">
              <a:solidFill>
                <a:sysClr val="window" lastClr="FFFFFF"/>
              </a:solidFill>
              <a:latin typeface="Calibri" panose="020F0502020204030204"/>
              <a:ea typeface="+mn-ea"/>
              <a:cs typeface="+mn-cs"/>
            </a:rPr>
            <a:t>Αποτελεί  η παραβίαση «κίνδυνο»;</a:t>
          </a:r>
          <a:endParaRPr lang="en-US" sz="1600" kern="1200" dirty="0">
            <a:solidFill>
              <a:sysClr val="window" lastClr="FFFFFF"/>
            </a:solidFill>
            <a:latin typeface="Calibri" panose="020F0502020204030204"/>
            <a:ea typeface="+mn-ea"/>
            <a:cs typeface="+mn-cs"/>
          </a:endParaRPr>
        </a:p>
        <a:p>
          <a:pPr lvl="0" algn="ctr" defTabSz="711200">
            <a:lnSpc>
              <a:spcPct val="90000"/>
            </a:lnSpc>
            <a:spcBef>
              <a:spcPct val="0"/>
            </a:spcBef>
            <a:spcAft>
              <a:spcPct val="35000"/>
            </a:spcAft>
            <a:buNone/>
          </a:pPr>
          <a:endParaRPr lang="en-US" sz="1300" kern="1200" dirty="0">
            <a:solidFill>
              <a:sysClr val="window" lastClr="FFFFFF"/>
            </a:solidFill>
            <a:latin typeface="Calibri" panose="020F0502020204030204"/>
            <a:ea typeface="+mn-ea"/>
            <a:cs typeface="+mn-cs"/>
          </a:endParaRPr>
        </a:p>
      </dsp:txBody>
      <dsp:txXfrm>
        <a:off x="153875" y="294078"/>
        <a:ext cx="2669209" cy="1360136"/>
      </dsp:txXfrm>
    </dsp:sp>
    <dsp:sp modelId="{CAD10299-2550-463A-B9A7-CBCE02E5733A}">
      <dsp:nvSpPr>
        <dsp:cNvPr id="0" name=""/>
        <dsp:cNvSpPr/>
      </dsp:nvSpPr>
      <dsp:spPr>
        <a:xfrm>
          <a:off x="0" y="2573020"/>
          <a:ext cx="2874741" cy="1688404"/>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buNone/>
          </a:pPr>
          <a:r>
            <a:rPr lang="el-GR" sz="1600" kern="1200" dirty="0">
              <a:solidFill>
                <a:sysClr val="window" lastClr="FFFFFF"/>
              </a:solidFill>
              <a:latin typeface="Calibri" panose="020F0502020204030204"/>
              <a:ea typeface="+mn-ea"/>
              <a:cs typeface="+mn-cs"/>
            </a:rPr>
            <a:t>Ναι </a:t>
          </a:r>
          <a:r>
            <a:rPr lang="el-GR" sz="1600" kern="1200" dirty="0">
              <a:solidFill>
                <a:sysClr val="window" lastClr="FFFFFF"/>
              </a:solidFill>
              <a:latin typeface="Calibri" panose="020F0502020204030204"/>
              <a:ea typeface="+mn-ea"/>
              <a:cs typeface="+mn-cs"/>
              <a:sym typeface="Wingdings" panose="05000000000000000000" pitchFamily="2" charset="2"/>
            </a:rPr>
            <a:t></a:t>
          </a:r>
          <a:r>
            <a:rPr lang="en-US" sz="1600" kern="1200" dirty="0">
              <a:solidFill>
                <a:sysClr val="window" lastClr="FFFFFF"/>
              </a:solidFill>
              <a:latin typeface="Calibri" panose="020F0502020204030204"/>
              <a:ea typeface="+mn-ea"/>
              <a:cs typeface="+mn-cs"/>
            </a:rPr>
            <a:t> </a:t>
          </a:r>
          <a:r>
            <a:rPr lang="el-GR" sz="1600" kern="1200" dirty="0">
              <a:solidFill>
                <a:sysClr val="window" lastClr="FFFFFF"/>
              </a:solidFill>
              <a:latin typeface="Calibri" panose="020F0502020204030204"/>
              <a:ea typeface="+mn-ea"/>
              <a:cs typeface="+mn-cs"/>
            </a:rPr>
            <a:t>ενημέρωση εποπτικής αρχής εντός 72 ωρών χωρίς καθυστέρηση  από την ανακάλυψη της παραβίασης </a:t>
          </a:r>
          <a:r>
            <a:rPr lang="en-US" sz="1600" kern="1200" dirty="0">
              <a:solidFill>
                <a:sysClr val="window" lastClr="FFFFFF"/>
              </a:solidFill>
              <a:latin typeface="Calibri" panose="020F0502020204030204"/>
              <a:ea typeface="+mn-ea"/>
              <a:cs typeface="+mn-cs"/>
            </a:rPr>
            <a:t> </a:t>
          </a:r>
          <a:r>
            <a:rPr lang="el-GR" sz="1600" kern="1200" dirty="0">
              <a:solidFill>
                <a:sysClr val="window" lastClr="FFFFFF"/>
              </a:solidFill>
              <a:latin typeface="Calibri" panose="020F0502020204030204"/>
              <a:ea typeface="+mn-ea"/>
              <a:cs typeface="+mn-cs"/>
            </a:rPr>
            <a:t>Η ενημέρωση πρέπει να περιέχει τα  απαραίτητα στοιχεία</a:t>
          </a:r>
          <a:endParaRPr lang="en-US" sz="1600" kern="1200" dirty="0">
            <a:solidFill>
              <a:sysClr val="window" lastClr="FFFFFF"/>
            </a:solidFill>
            <a:latin typeface="Calibri" panose="020F0502020204030204"/>
            <a:ea typeface="+mn-ea"/>
            <a:cs typeface="+mn-cs"/>
          </a:endParaRPr>
        </a:p>
      </dsp:txBody>
      <dsp:txXfrm>
        <a:off x="0" y="2573020"/>
        <a:ext cx="2874741" cy="1688404"/>
      </dsp:txXfrm>
    </dsp:sp>
    <dsp:sp modelId="{227467F5-BB9D-4B06-B99E-0EA99AF0D578}">
      <dsp:nvSpPr>
        <dsp:cNvPr id="0" name=""/>
        <dsp:cNvSpPr/>
      </dsp:nvSpPr>
      <dsp:spPr>
        <a:xfrm rot="10800000" flipV="1">
          <a:off x="5511716" y="3861016"/>
          <a:ext cx="2298945" cy="573264"/>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buNone/>
          </a:pPr>
          <a:r>
            <a:rPr lang="el-GR" sz="1500" kern="1200" dirty="0">
              <a:solidFill>
                <a:sysClr val="window" lastClr="FFFFFF"/>
              </a:solidFill>
              <a:latin typeface="Calibri" panose="020F0502020204030204"/>
              <a:ea typeface="+mn-ea"/>
              <a:cs typeface="+mn-cs"/>
            </a:rPr>
            <a:t>Όχι </a:t>
          </a:r>
          <a:r>
            <a:rPr lang="en-US" sz="1500" kern="1200" dirty="0">
              <a:solidFill>
                <a:sysClr val="window" lastClr="FFFFFF"/>
              </a:solidFill>
              <a:latin typeface="Calibri" panose="020F0502020204030204"/>
              <a:ea typeface="+mn-ea"/>
              <a:cs typeface="+mn-cs"/>
            </a:rPr>
            <a:t> </a:t>
          </a:r>
          <a:r>
            <a:rPr lang="el-GR" sz="1500" kern="1200" dirty="0">
              <a:solidFill>
                <a:sysClr val="window" lastClr="FFFFFF"/>
              </a:solidFill>
              <a:latin typeface="Calibri" panose="020F0502020204030204"/>
              <a:ea typeface="+mn-ea"/>
              <a:cs typeface="+mn-cs"/>
              <a:sym typeface="Wingdings" panose="05000000000000000000" pitchFamily="2" charset="2"/>
            </a:rPr>
            <a:t> δεν χρειάζονται περαιτέρω ενέργειες</a:t>
          </a:r>
          <a:endParaRPr lang="en-US" sz="1500" kern="1200" dirty="0">
            <a:solidFill>
              <a:sysClr val="window" lastClr="FFFFFF"/>
            </a:solidFill>
            <a:latin typeface="Calibri" panose="020F0502020204030204"/>
            <a:ea typeface="+mn-ea"/>
            <a:cs typeface="+mn-cs"/>
          </a:endParaRPr>
        </a:p>
      </dsp:txBody>
      <dsp:txXfrm rot="-10800000">
        <a:off x="5511716" y="3861016"/>
        <a:ext cx="2298945" cy="573264"/>
      </dsp:txXfrm>
    </dsp:sp>
    <dsp:sp modelId="{0FEA82A7-4CBD-4D42-810E-69B84D2FB61E}">
      <dsp:nvSpPr>
        <dsp:cNvPr id="0" name=""/>
        <dsp:cNvSpPr/>
      </dsp:nvSpPr>
      <dsp:spPr>
        <a:xfrm>
          <a:off x="5687389" y="1647399"/>
          <a:ext cx="2759167" cy="1803966"/>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buNone/>
          </a:pPr>
          <a:r>
            <a:rPr lang="el-GR" sz="1500" kern="1200" dirty="0">
              <a:solidFill>
                <a:sysClr val="window" lastClr="FFFFFF"/>
              </a:solidFill>
              <a:latin typeface="Calibri" panose="020F0502020204030204"/>
              <a:ea typeface="+mn-ea"/>
              <a:cs typeface="+mn-cs"/>
            </a:rPr>
            <a:t>Ναι </a:t>
          </a:r>
          <a:r>
            <a:rPr lang="el-GR" sz="1500" kern="1200" dirty="0">
              <a:solidFill>
                <a:sysClr val="window" lastClr="FFFFFF"/>
              </a:solidFill>
              <a:latin typeface="Calibri" panose="020F0502020204030204"/>
              <a:ea typeface="+mn-ea"/>
              <a:cs typeface="+mn-cs"/>
              <a:sym typeface="Wingdings" panose="05000000000000000000" pitchFamily="2" charset="2"/>
            </a:rPr>
            <a:t> </a:t>
          </a:r>
          <a:r>
            <a:rPr lang="el-GR" sz="1500" kern="1200" dirty="0">
              <a:solidFill>
                <a:sysClr val="window" lastClr="FFFFFF"/>
              </a:solidFill>
              <a:latin typeface="Calibri" panose="020F0502020204030204"/>
              <a:ea typeface="+mn-ea"/>
              <a:cs typeface="+mn-cs"/>
            </a:rPr>
            <a:t>τότε τα υποκείμενα των ΠΔ πρέπει να ενημερωθούν  για τις λεπτομέρειες της παραβίασης </a:t>
          </a:r>
          <a:r>
            <a:rPr lang="en-US" sz="1500" kern="1200" dirty="0">
              <a:solidFill>
                <a:sysClr val="window" lastClr="FFFFFF"/>
              </a:solidFill>
              <a:latin typeface="Calibri" panose="020F0502020204030204"/>
              <a:ea typeface="+mn-ea"/>
              <a:cs typeface="+mn-cs"/>
            </a:rPr>
            <a:t>(</a:t>
          </a:r>
          <a:r>
            <a:rPr lang="el-GR" sz="1500" kern="1200" dirty="0">
              <a:solidFill>
                <a:sysClr val="window" lastClr="FFFFFF"/>
              </a:solidFill>
              <a:latin typeface="Calibri" panose="020F0502020204030204"/>
              <a:ea typeface="+mn-ea"/>
              <a:cs typeface="+mn-cs"/>
            </a:rPr>
            <a:t>δεν υπάρχει προθεσμία). Αν άμεση επικοινωνία δεν είναι εφικτή , εναλλακτικοί τρόποι δύναται να χρησιμοποιηθούν . </a:t>
          </a:r>
          <a:endParaRPr lang="en-US" sz="1500" kern="1200" dirty="0">
            <a:solidFill>
              <a:sysClr val="window" lastClr="FFFFFF"/>
            </a:solidFill>
            <a:latin typeface="Calibri" panose="020F0502020204030204"/>
            <a:ea typeface="+mn-ea"/>
            <a:cs typeface="+mn-cs"/>
          </a:endParaRPr>
        </a:p>
      </dsp:txBody>
      <dsp:txXfrm>
        <a:off x="5687389" y="1647399"/>
        <a:ext cx="2759167" cy="1803966"/>
      </dsp:txXfrm>
    </dsp:sp>
    <dsp:sp modelId="{7503EF3D-51DD-488B-8852-374951265E22}">
      <dsp:nvSpPr>
        <dsp:cNvPr id="0" name=""/>
        <dsp:cNvSpPr/>
      </dsp:nvSpPr>
      <dsp:spPr>
        <a:xfrm>
          <a:off x="4442234" y="318182"/>
          <a:ext cx="3006611" cy="964003"/>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buNone/>
          </a:pPr>
          <a:r>
            <a:rPr lang="el-GR" sz="1500" kern="1200" dirty="0">
              <a:solidFill>
                <a:sysClr val="window" lastClr="FFFFFF"/>
              </a:solidFill>
              <a:latin typeface="Calibri" panose="020F0502020204030204"/>
              <a:ea typeface="+mn-ea"/>
              <a:cs typeface="+mn-cs"/>
            </a:rPr>
            <a:t>Όχι </a:t>
          </a:r>
          <a:r>
            <a:rPr lang="en-US" sz="1500" kern="1200" dirty="0">
              <a:solidFill>
                <a:sysClr val="window" lastClr="FFFFFF"/>
              </a:solidFill>
              <a:latin typeface="Calibri" panose="020F0502020204030204"/>
              <a:ea typeface="+mn-ea"/>
              <a:cs typeface="+mn-cs"/>
            </a:rPr>
            <a:t> </a:t>
          </a:r>
          <a:r>
            <a:rPr lang="el-GR" sz="1500" kern="1200" dirty="0">
              <a:solidFill>
                <a:sysClr val="window" lastClr="FFFFFF"/>
              </a:solidFill>
              <a:latin typeface="Calibri" panose="020F0502020204030204"/>
              <a:ea typeface="+mn-ea"/>
              <a:cs typeface="+mn-cs"/>
              <a:sym typeface="Wingdings" panose="05000000000000000000" pitchFamily="2" charset="2"/>
            </a:rPr>
            <a:t></a:t>
          </a:r>
          <a:r>
            <a:rPr lang="el-GR" sz="1500" kern="1200" dirty="0">
              <a:solidFill>
                <a:sysClr val="window" lastClr="FFFFFF"/>
              </a:solidFill>
              <a:latin typeface="Calibri" panose="020F0502020204030204"/>
              <a:ea typeface="+mn-ea"/>
              <a:cs typeface="+mn-cs"/>
            </a:rPr>
            <a:t> Δεν χρειάζεται γνωστοποίηση αλλά πρέπει να κρατηθεί αρχείο σχετικό με την παραβίαση </a:t>
          </a:r>
          <a:endParaRPr lang="en-US" sz="1500" kern="1200" dirty="0">
            <a:solidFill>
              <a:sysClr val="window" lastClr="FFFFFF"/>
            </a:solidFill>
            <a:latin typeface="Calibri" panose="020F0502020204030204"/>
            <a:ea typeface="+mn-ea"/>
            <a:cs typeface="+mn-cs"/>
          </a:endParaRPr>
        </a:p>
      </dsp:txBody>
      <dsp:txXfrm>
        <a:off x="4442234" y="318182"/>
        <a:ext cx="3006611" cy="964003"/>
      </dsp:txXfrm>
    </dsp:sp>
    <dsp:sp modelId="{87A0F00F-097D-4BC9-BC6C-D5C78BF93CA9}">
      <dsp:nvSpPr>
        <dsp:cNvPr id="0" name=""/>
        <dsp:cNvSpPr/>
      </dsp:nvSpPr>
      <dsp:spPr>
        <a:xfrm>
          <a:off x="3361989" y="2595167"/>
          <a:ext cx="1676877" cy="1134009"/>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buNone/>
          </a:pPr>
          <a:r>
            <a:rPr lang="el-GR" sz="1500" kern="1200" dirty="0">
              <a:solidFill>
                <a:sysClr val="window" lastClr="FFFFFF"/>
              </a:solidFill>
              <a:latin typeface="Calibri" panose="020F0502020204030204"/>
              <a:ea typeface="+mn-ea"/>
              <a:cs typeface="+mn-cs"/>
            </a:rPr>
            <a:t>Είναι «υψηλού κινδύνου»:</a:t>
          </a:r>
          <a:endParaRPr lang="en-US" sz="1500" kern="1200" dirty="0">
            <a:solidFill>
              <a:sysClr val="window" lastClr="FFFFFF"/>
            </a:solidFill>
            <a:latin typeface="Calibri" panose="020F0502020204030204"/>
            <a:ea typeface="+mn-ea"/>
            <a:cs typeface="+mn-cs"/>
          </a:endParaRPr>
        </a:p>
      </dsp:txBody>
      <dsp:txXfrm>
        <a:off x="3361989" y="2595167"/>
        <a:ext cx="1676877" cy="113400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87282F-F7E5-41CD-95DC-D176A83CC968}" type="datetimeFigureOut">
              <a:rPr lang="el-GR" smtClean="0"/>
              <a:t>4/5/2018</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7F954-B76B-475E-AB2A-B9FEB68495C3}" type="slidenum">
              <a:rPr lang="el-GR" smtClean="0"/>
              <a:t>‹#›</a:t>
            </a:fld>
            <a:endParaRPr lang="el-GR"/>
          </a:p>
        </p:txBody>
      </p:sp>
    </p:spTree>
    <p:extLst>
      <p:ext uri="{BB962C8B-B14F-4D97-AF65-F5344CB8AC3E}">
        <p14:creationId xmlns:p14="http://schemas.microsoft.com/office/powerpoint/2010/main" val="676174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Shape 9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15" name="Shape 9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dirty="0">
              <a:solidFill>
                <a:schemeClr val="dk1"/>
              </a:solidFill>
              <a:latin typeface="Arial"/>
              <a:ea typeface="Arial"/>
              <a:cs typeface="Arial"/>
              <a:sym typeface="Arial"/>
            </a:endParaRPr>
          </a:p>
        </p:txBody>
      </p:sp>
      <p:sp>
        <p:nvSpPr>
          <p:cNvPr id="916" name="Shape 9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Arial"/>
                <a:ea typeface="Arial"/>
                <a:cs typeface="Arial"/>
                <a:sym typeface="Arial"/>
              </a:rPr>
              <a:t>2</a:t>
            </a:fld>
            <a:endParaRPr lang="en"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393441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l-GR" dirty="0"/>
              <a:t>Κάθε υπεύθυνος επεξεργασίας και, κατά περίπτωση, ο εκπρόσωπός του, τηρεί αρχείο των δραστηριοτήτων επεξεργασίας για τις οποίες είναι υπεύθυνος. Το εν λόγω αρχείο περιλαμβάνει όλες τις ακόλουθες πληροφορίες:</a:t>
            </a:r>
          </a:p>
          <a:p>
            <a:r>
              <a:rPr lang="el-GR" dirty="0"/>
              <a:t>α)το όνομα και τα στοιχεία επικοινωνίας του υπευθύνου επεξεργασίας και, κατά περίπτωση, του από κοινού υπευθύνου επεξεργασίας, του εκπροσώπου του υπευθύνου επεξεργασίας και του υπευθύνου προστασίας δεδομένων,</a:t>
            </a:r>
          </a:p>
          <a:p>
            <a:r>
              <a:rPr lang="el-GR" dirty="0"/>
              <a:t>β) τους σκοπούς της επεξεργασίας,</a:t>
            </a:r>
          </a:p>
          <a:p>
            <a:r>
              <a:rPr lang="el-GR" dirty="0"/>
              <a:t>γ)περιγραφή των κατηγοριών υποκειμένων των δεδομένων και των κατηγοριών δεδομένων προσωπικού χαρακτήρα,</a:t>
            </a:r>
          </a:p>
          <a:p>
            <a:endParaRPr lang="el-GR" dirty="0"/>
          </a:p>
          <a:p>
            <a:r>
              <a:rPr lang="el-GR" dirty="0"/>
              <a:t>δ)τις κατηγορίες αποδεκτών στους οποίους πρόκειται να γνωστοποιηθούν ή γνωστοποιήθηκαν τα δεδομένα προσωπικού χαρακτήρα, περιλαμβανομένων των αποδεκτών σε τρίτες χώρες ή διεθνείς οργανισμούς,</a:t>
            </a:r>
          </a:p>
          <a:p>
            <a:endParaRPr lang="el-GR" dirty="0"/>
          </a:p>
          <a:p>
            <a:r>
              <a:rPr lang="el-GR" dirty="0"/>
              <a:t>ε)όπου συντρέχει περίπτωση, τις διαβιβάσεις δεδομένων προσωπικού χαρακτήρα σε τρίτη χώρα ή διεθνή οργανισμό, συμπεριλαμβανομένων του προσδιορισμού της εν λόγω τρίτης χώρας ή του διεθνούς οργανισμού και, σε περίπτωση διαβιβάσεων που αναφέρονται στο άρθρο 49 παράγραφος 1 δεύτερο εδάφιο, της τεκμηρίωσης των κατάλληλων εγγυήσεων,</a:t>
            </a:r>
          </a:p>
          <a:p>
            <a:endParaRPr lang="el-GR" dirty="0"/>
          </a:p>
          <a:p>
            <a:r>
              <a:rPr lang="el-GR" dirty="0" err="1"/>
              <a:t>στ</a:t>
            </a:r>
            <a:r>
              <a:rPr lang="el-GR" dirty="0"/>
              <a:t>)όπου είναι δυνατό, τις προβλεπόμενες προθεσμίες διαγραφής των διάφορων κατηγοριών δεδομένων,</a:t>
            </a:r>
          </a:p>
          <a:p>
            <a:endParaRPr lang="el-GR" dirty="0"/>
          </a:p>
          <a:p>
            <a:r>
              <a:rPr lang="el-GR" dirty="0"/>
              <a:t>ζ)όπου είναι δυνατό, γενική περιγραφή των τεχνικών και οργανωτικών μέτρων ασφάλειας που αναφέρονται στο άρθρο 32 παράγραφος 1.</a:t>
            </a:r>
          </a:p>
          <a:p>
            <a:endParaRPr lang="el-GR" dirty="0"/>
          </a:p>
          <a:p>
            <a:r>
              <a:rPr lang="el-GR" dirty="0"/>
              <a:t>2.   Κάθε εκτελών την επεξεργασία και, κατά περίπτωση, ο εκπρόσωπος του εκτελούντος την επεξεργασία τηρούν αρχείο όλων των κατηγοριών δραστηριοτήτων επεξεργασίας που διεξάγονται εκ μέρους του υπευθύνου επεξεργασίας, το οποίο περιλαμβάνει τα εξής:</a:t>
            </a:r>
          </a:p>
          <a:p>
            <a:endParaRPr lang="el-GR" dirty="0"/>
          </a:p>
          <a:p>
            <a:r>
              <a:rPr lang="el-GR" dirty="0"/>
              <a:t>α)το όνομα και τα στοιχεία επικοινωνίας του εκτελούντος ή των εκτελούντων την επεξεργασία και των υπευθύνων επεξεργασίας εκ μέρους των οποίων ενεργεί ο εκτελών και, κατά περίπτωση, του εκπροσώπου του υπευθύνου επεξεργασίας ή του εκτελούντος την επεξεργασία, καθώς και του υπευθύνου προστασίας δεδομένων,</a:t>
            </a:r>
          </a:p>
          <a:p>
            <a:endParaRPr lang="el-GR" dirty="0"/>
          </a:p>
          <a:p>
            <a:r>
              <a:rPr lang="el-GR" dirty="0"/>
              <a:t>β)τις κατηγορίες επεξεργασιών που διεξάγονται εκ μέρους κάθε υπευθύνου επεξεργασίας,</a:t>
            </a:r>
          </a:p>
          <a:p>
            <a:endParaRPr lang="el-GR" dirty="0"/>
          </a:p>
          <a:p>
            <a:r>
              <a:rPr lang="el-GR" dirty="0"/>
              <a:t>γ)όπου συντρέχει περίπτωση, τις διαβιβάσεις δεδομένων προσωπικού χαρακτήρα σε τρίτη χώρα ή διεθνή οργανισμό, συμπεριλαμβανομένων του προσδιορισμού της εν λόγω τρίτης χώρας ή του διεθνούς οργανισμού και, σε περίπτωση διαβιβάσεων που αναφέρονται στο άρθρο 49 παράγραφος 1 δεύτερο εδάφιο, της τεκμηρίωσης των κατάλληλων εγγυήσεων,</a:t>
            </a:r>
          </a:p>
          <a:p>
            <a:endParaRPr lang="el-GR" dirty="0"/>
          </a:p>
          <a:p>
            <a:r>
              <a:rPr lang="el-GR" dirty="0"/>
              <a:t>δ)όπου είναι δυνατό, γενική περιγραφή των τεχνικών και οργανωτικών μέτρων ασφάλειας που αναφέρονται στο άρθρο 32 παράγραφος 1.</a:t>
            </a:r>
          </a:p>
          <a:p>
            <a:endParaRPr lang="el-GR" dirty="0"/>
          </a:p>
          <a:p>
            <a:r>
              <a:rPr lang="el-GR" dirty="0"/>
              <a:t>3.   Τα αρχεία που αναφέρονται στις παραγράφους 1 και 2 υφίστανται γραπτώς, μεταξύ άλλων σε ηλεκτρονική μορφή.</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7AEBF-2650-4EAD-B416-8A22D417DBDD}"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2875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l-GR" dirty="0"/>
              <a:t>Αρχές που διέπουν την επεξεργασία δεδομένων προσωπικού χαρακτήρα νομιμότητα, αντικειμενικότητα και διαφάνεια περιορισμός του σκοπού ελαχιστοποίηση των δεδομένων Ακρίβεια περιορισμός της περιόδου αποθήκευσης ακεραιότητα και εμπιστευτικότητα </a:t>
            </a:r>
            <a:endParaRPr lang="en-US" dirty="0"/>
          </a:p>
          <a:p>
            <a:endParaRPr lang="en-US" dirty="0"/>
          </a:p>
          <a:p>
            <a:r>
              <a:rPr lang="el-GR" sz="1200" b="0" i="1" kern="1200" dirty="0">
                <a:solidFill>
                  <a:schemeClr val="tx1"/>
                </a:solidFill>
                <a:effectLst/>
                <a:latin typeface="+mn-lt"/>
                <a:ea typeface="+mn-ea"/>
                <a:cs typeface="+mn-cs"/>
              </a:rPr>
              <a:t>Άρθρο 5</a:t>
            </a:r>
          </a:p>
          <a:p>
            <a:r>
              <a:rPr lang="el-GR" sz="1200" b="1" i="0" kern="1200" dirty="0">
                <a:solidFill>
                  <a:schemeClr val="tx1"/>
                </a:solidFill>
                <a:effectLst/>
                <a:latin typeface="+mn-lt"/>
                <a:ea typeface="+mn-ea"/>
                <a:cs typeface="+mn-cs"/>
              </a:rPr>
              <a:t>Αρχές που διέπουν την επεξεργασία δεδομένων προσωπικού χαρακτήρα</a:t>
            </a:r>
          </a:p>
          <a:p>
            <a:r>
              <a:rPr lang="el-GR" sz="1200" b="0" i="0" kern="1200" dirty="0">
                <a:solidFill>
                  <a:schemeClr val="tx1"/>
                </a:solidFill>
                <a:effectLst/>
                <a:latin typeface="+mn-lt"/>
                <a:ea typeface="+mn-ea"/>
                <a:cs typeface="+mn-cs"/>
              </a:rPr>
              <a:t>1.   Τα δεδομένα προσωπικού χαρακτήρα:</a:t>
            </a:r>
          </a:p>
          <a:p>
            <a:r>
              <a:rPr lang="el-GR" sz="1200" kern="1200" dirty="0">
                <a:solidFill>
                  <a:schemeClr val="tx1"/>
                </a:solidFill>
                <a:effectLst/>
                <a:latin typeface="+mn-lt"/>
                <a:ea typeface="+mn-ea"/>
                <a:cs typeface="+mn-cs"/>
              </a:rPr>
              <a:t>α)</a:t>
            </a:r>
          </a:p>
          <a:p>
            <a:r>
              <a:rPr lang="el-GR" sz="1200" kern="1200" dirty="0">
                <a:solidFill>
                  <a:schemeClr val="tx1"/>
                </a:solidFill>
                <a:effectLst/>
                <a:latin typeface="+mn-lt"/>
                <a:ea typeface="+mn-ea"/>
                <a:cs typeface="+mn-cs"/>
              </a:rPr>
              <a:t>υποβάλλονται σε σύννομη και θεμιτή επεξεργασία με διαφανή τρόπο σε σχέση με το υποκείμενο των δεδομένων («νομιμότητα, αντικειμενικότητα και διαφάνεια»),</a:t>
            </a:r>
          </a:p>
          <a:p>
            <a:r>
              <a:rPr lang="el-GR" sz="1200" kern="1200" dirty="0">
                <a:solidFill>
                  <a:schemeClr val="tx1"/>
                </a:solidFill>
                <a:effectLst/>
                <a:latin typeface="+mn-lt"/>
                <a:ea typeface="+mn-ea"/>
                <a:cs typeface="+mn-cs"/>
              </a:rPr>
              <a:t>β)</a:t>
            </a:r>
          </a:p>
          <a:p>
            <a:r>
              <a:rPr lang="el-GR" sz="1200" kern="1200" dirty="0">
                <a:solidFill>
                  <a:schemeClr val="tx1"/>
                </a:solidFill>
                <a:effectLst/>
                <a:latin typeface="+mn-lt"/>
                <a:ea typeface="+mn-ea"/>
                <a:cs typeface="+mn-cs"/>
              </a:rPr>
              <a:t>συλλέγονται για καθορισμένους, ρητούς και νόμιμους σκοπούς και δεν υποβάλλονται σε περαιτέρω επεξεργασία κατά τρόπο ασύμβατο προς τους σκοπούς αυτούς· η περαιτέρω επεξεργασία για σκοπούς αρχειοθέτησης προς το δημόσιο συμφέρον ή σκοπούς επιστημονικής ή ιστορικής έρευνας ή στατιστικούς σκοπούς δεν θεωρείται ασύμβατη με τους αρχικούς σκοπούς σύμφωνα με το άρθρο 89 παράγραφος 1 («περιορισμός του σκοπού»),</a:t>
            </a:r>
          </a:p>
          <a:p>
            <a:r>
              <a:rPr lang="el-GR" sz="1200" kern="1200" dirty="0">
                <a:solidFill>
                  <a:schemeClr val="tx1"/>
                </a:solidFill>
                <a:effectLst/>
                <a:latin typeface="+mn-lt"/>
                <a:ea typeface="+mn-ea"/>
                <a:cs typeface="+mn-cs"/>
              </a:rPr>
              <a:t>γ)</a:t>
            </a:r>
          </a:p>
          <a:p>
            <a:r>
              <a:rPr lang="el-GR" sz="1200" kern="1200" dirty="0">
                <a:solidFill>
                  <a:schemeClr val="tx1"/>
                </a:solidFill>
                <a:effectLst/>
                <a:latin typeface="+mn-lt"/>
                <a:ea typeface="+mn-ea"/>
                <a:cs typeface="+mn-cs"/>
              </a:rPr>
              <a:t>είναι κατάλληλα, συναφή και περιορίζονται στο αναγκαίο για τους σκοπούς για τους οποίους υποβάλλονται σε επεξεργασία («ελαχιστοποίηση των δεδομένων»),</a:t>
            </a:r>
          </a:p>
          <a:p>
            <a:r>
              <a:rPr lang="el-GR" sz="1200" kern="1200" dirty="0">
                <a:solidFill>
                  <a:schemeClr val="tx1"/>
                </a:solidFill>
                <a:effectLst/>
                <a:latin typeface="+mn-lt"/>
                <a:ea typeface="+mn-ea"/>
                <a:cs typeface="+mn-cs"/>
              </a:rPr>
              <a:t>δ)</a:t>
            </a:r>
          </a:p>
          <a:p>
            <a:r>
              <a:rPr lang="el-GR" sz="1200" kern="1200" dirty="0">
                <a:solidFill>
                  <a:schemeClr val="tx1"/>
                </a:solidFill>
                <a:effectLst/>
                <a:latin typeface="+mn-lt"/>
                <a:ea typeface="+mn-ea"/>
                <a:cs typeface="+mn-cs"/>
              </a:rPr>
              <a:t>είναι ακριβή και, όταν είναι αναγκαίο, </a:t>
            </a:r>
            <a:r>
              <a:rPr lang="el-GR" sz="1200" kern="1200" dirty="0" err="1">
                <a:solidFill>
                  <a:schemeClr val="tx1"/>
                </a:solidFill>
                <a:effectLst/>
                <a:latin typeface="+mn-lt"/>
                <a:ea typeface="+mn-ea"/>
                <a:cs typeface="+mn-cs"/>
              </a:rPr>
              <a:t>επικαιροποιούνται</a:t>
            </a:r>
            <a:r>
              <a:rPr lang="el-GR" sz="1200" kern="1200" dirty="0">
                <a:solidFill>
                  <a:schemeClr val="tx1"/>
                </a:solidFill>
                <a:effectLst/>
                <a:latin typeface="+mn-lt"/>
                <a:ea typeface="+mn-ea"/>
                <a:cs typeface="+mn-cs"/>
              </a:rPr>
              <a:t>· πρέπει να λαμβάνονται όλα τα εύλογα μέτρα για την άμεση διαγραφή ή διόρθωση δεδομένων προσωπικού χαρακτήρα τα οποία είναι ανακριβή, σε σχέση με τους σκοπούς της επεξεργασίας («ακρίβεια»),</a:t>
            </a:r>
          </a:p>
          <a:p>
            <a:r>
              <a:rPr lang="el-GR" sz="1200" kern="1200" dirty="0">
                <a:solidFill>
                  <a:schemeClr val="tx1"/>
                </a:solidFill>
                <a:effectLst/>
                <a:latin typeface="+mn-lt"/>
                <a:ea typeface="+mn-ea"/>
                <a:cs typeface="+mn-cs"/>
              </a:rPr>
              <a:t>ε)</a:t>
            </a:r>
          </a:p>
          <a:p>
            <a:r>
              <a:rPr lang="el-GR" sz="1200" kern="1200" dirty="0">
                <a:solidFill>
                  <a:schemeClr val="tx1"/>
                </a:solidFill>
                <a:effectLst/>
                <a:latin typeface="+mn-lt"/>
                <a:ea typeface="+mn-ea"/>
                <a:cs typeface="+mn-cs"/>
              </a:rPr>
              <a:t>διατηρούνται υπό μορφή που επιτρέπει την ταυτοποίηση των υποκειμένων των δεδομένων μόνο για το διάστημα που απαιτείται για τους σκοπούς της επεξεργασίας των δεδομένων προσωπικού χαρακτήρα· τα δεδομένα προσωπικού χαρακτήρα μπορούν να αποθηκεύονται για μεγαλύτερα διαστήματα, εφόσον τα δεδομένα προσωπικού χαρακτήρα θα υποβάλλονται σε επεξεργασία μόνο για σκοπούς αρχειοθέτησης προς το δημόσιο συμφέρον, για σκοπούς επιστημονικής ή ιστορικής έρευνας ή για στατιστικούς σκοπούς, σύμφωνα με το άρθρο 89 παράγραφος 1 και εφόσον εφαρμόζονται τα κατάλληλα τεχνικά και οργανωτικά μέτρα που απαιτεί ο παρών κανονισμός για τη διασφάλιση των δικαιωμάτων και ελευθεριών του υποκειμένου των δεδομένων («περιορισμός της περιόδου αποθήκευσης»),</a:t>
            </a:r>
          </a:p>
          <a:p>
            <a:r>
              <a:rPr lang="el-GR" sz="1200" kern="1200" dirty="0" err="1">
                <a:solidFill>
                  <a:schemeClr val="tx1"/>
                </a:solidFill>
                <a:effectLst/>
                <a:latin typeface="+mn-lt"/>
                <a:ea typeface="+mn-ea"/>
                <a:cs typeface="+mn-cs"/>
              </a:rPr>
              <a:t>στ</a:t>
            </a:r>
            <a:r>
              <a:rPr lang="el-GR" sz="1200" kern="1200" dirty="0">
                <a:solidFill>
                  <a:schemeClr val="tx1"/>
                </a:solidFill>
                <a:effectLst/>
                <a:latin typeface="+mn-lt"/>
                <a:ea typeface="+mn-ea"/>
                <a:cs typeface="+mn-cs"/>
              </a:rPr>
              <a:t>)</a:t>
            </a:r>
          </a:p>
          <a:p>
            <a:r>
              <a:rPr lang="el-GR" sz="1200" kern="1200" dirty="0">
                <a:solidFill>
                  <a:schemeClr val="tx1"/>
                </a:solidFill>
                <a:effectLst/>
                <a:latin typeface="+mn-lt"/>
                <a:ea typeface="+mn-ea"/>
                <a:cs typeface="+mn-cs"/>
              </a:rPr>
              <a:t>υποβάλλονται σε επεξεργασία κατά τρόπο που εγγυάται την ενδεδειγμένη ασφάλεια των δεδομένων προσωπικού χαρακτήρα, μεταξύ άλλων την προστασία τους από μη εξουσιοδοτημένη ή παράνομη επεξεργασία και τυχαία απώλεια, καταστροφή ή φθορά, με τη χρησιμοποίηση κατάλληλων τεχνικών ή οργανωτικών μέτρων («ακεραιότητα και εμπιστευτικότητα»).</a:t>
            </a:r>
          </a:p>
          <a:p>
            <a:r>
              <a:rPr lang="el-GR" sz="1200" b="0" i="0" kern="1200" dirty="0">
                <a:solidFill>
                  <a:schemeClr val="tx1"/>
                </a:solidFill>
                <a:effectLst/>
                <a:latin typeface="+mn-lt"/>
                <a:ea typeface="+mn-ea"/>
                <a:cs typeface="+mn-cs"/>
              </a:rPr>
              <a:t>2.   Ο υπεύθυνος επεξεργασίας φέρει την ευθύνη και είναι σε θέση να αποδείξει τη συμμόρφωση με την παράγραφο 1 («λογοδοσία»).</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7AEBF-2650-4EAD-B416-8A22D417DBDD}"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7521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ways to incorporate these principles are woven in throughout the GDPR. For instance, the GDPR states your </a:t>
            </a:r>
            <a:r>
              <a:rPr lang="en-US" dirty="0" err="1"/>
              <a:t>organisation</a:t>
            </a:r>
            <a:r>
              <a:rPr lang="en-US" dirty="0"/>
              <a:t> is required to deploy appropriate technical and </a:t>
            </a:r>
            <a:r>
              <a:rPr lang="en-US" dirty="0" err="1"/>
              <a:t>organisational</a:t>
            </a:r>
            <a:r>
              <a:rPr lang="en-US" dirty="0"/>
              <a:t> measures as laid out in the GDPR. Some (new) measures mentioned in the GDPR are: documented processes/policies, data protection impact assessments (DPIA), suggested data security methods, data protection by design and by default, a mandatory data protection officer (DPO) for large scale personal data processing, and keeping records of your processing activities. Special attention is given to (industry) code of conducts and self-certification, data breach notification and transparency requirements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7AEBF-2650-4EAD-B416-8A22D417DBDD}"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7220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Concepts</a:t>
            </a:r>
          </a:p>
          <a:p>
            <a:r>
              <a:rPr lang="en-US" dirty="0"/>
              <a:t>According to the GDPR, the Group Legal Entities are required to register the information related to the to the</a:t>
            </a:r>
          </a:p>
          <a:p>
            <a:r>
              <a:rPr lang="en-US" dirty="0"/>
              <a:t>Processing activities they perform into a Record of Personal Processing activities.</a:t>
            </a:r>
          </a:p>
          <a:p>
            <a:r>
              <a:rPr lang="en-US" dirty="0"/>
              <a:t>The Record of Personal Processing activities is also a key tool for demonstrating that the Group Legal Entities fully</a:t>
            </a:r>
          </a:p>
          <a:p>
            <a:r>
              <a:rPr lang="en-US" dirty="0"/>
              <a:t>understand their Processing activities and have full control over them.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7AEBF-2650-4EAD-B416-8A22D417DBDD}"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7367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a:t>One of the challenges that needs to be</a:t>
            </a:r>
          </a:p>
          <a:p>
            <a:r>
              <a:rPr lang="en-US" dirty="0"/>
              <a:t>considered is what personal data is being</a:t>
            </a:r>
          </a:p>
          <a:p>
            <a:r>
              <a:rPr lang="en-US" dirty="0"/>
              <a:t>collected. Is it anything that enables the</a:t>
            </a:r>
          </a:p>
          <a:p>
            <a:r>
              <a:rPr lang="en-US" dirty="0"/>
              <a:t>person to be identified? There are many</a:t>
            </a:r>
          </a:p>
          <a:p>
            <a:r>
              <a:rPr lang="en-US" dirty="0"/>
              <a:t>different types of personal data, such as</a:t>
            </a:r>
          </a:p>
          <a:p>
            <a:r>
              <a:rPr lang="en-US" dirty="0"/>
              <a:t>names, identity numbers, passport</a:t>
            </a:r>
          </a:p>
          <a:p>
            <a:r>
              <a:rPr lang="en-US" dirty="0"/>
              <a:t>numbers, IP addresses, usernames,</a:t>
            </a:r>
          </a:p>
          <a:p>
            <a:r>
              <a:rPr lang="en-US" dirty="0"/>
              <a:t>location, health and biometric data. Any</a:t>
            </a:r>
          </a:p>
          <a:p>
            <a:r>
              <a:rPr lang="en-US" dirty="0"/>
              <a:t>information that could lead to the</a:t>
            </a:r>
          </a:p>
          <a:p>
            <a:r>
              <a:rPr lang="en-US" dirty="0"/>
              <a:t>identification of a person is classified as</a:t>
            </a:r>
          </a:p>
          <a:p>
            <a:r>
              <a:rPr lang="en-US" dirty="0"/>
              <a:t>personal data.</a:t>
            </a:r>
          </a:p>
          <a:p>
            <a:r>
              <a:rPr lang="en-US" dirty="0"/>
              <a:t>You must also identify where you are</a:t>
            </a:r>
          </a:p>
          <a:p>
            <a:r>
              <a:rPr lang="en-US" dirty="0"/>
              <a:t>collecting the data and the circumstances</a:t>
            </a:r>
          </a:p>
          <a:p>
            <a:r>
              <a:rPr lang="en-US" dirty="0"/>
              <a:t>under which you are collecting it. What kind</a:t>
            </a:r>
          </a:p>
          <a:p>
            <a:r>
              <a:rPr lang="en-US" dirty="0"/>
              <a:t>of technical and </a:t>
            </a:r>
            <a:r>
              <a:rPr lang="en-US" dirty="0" err="1"/>
              <a:t>organisational</a:t>
            </a:r>
            <a:r>
              <a:rPr lang="en-US" dirty="0"/>
              <a:t> safeguards</a:t>
            </a:r>
          </a:p>
          <a:p>
            <a:r>
              <a:rPr lang="en-US" dirty="0"/>
              <a:t>are in place to protect the rights and</a:t>
            </a:r>
          </a:p>
          <a:p>
            <a:r>
              <a:rPr lang="en-US" dirty="0"/>
              <a:t>freedoms of the data subjects? The GDPR is</a:t>
            </a:r>
          </a:p>
          <a:p>
            <a:r>
              <a:rPr lang="en-US" dirty="0"/>
              <a:t>about protecting individuals and not the</a:t>
            </a:r>
          </a:p>
          <a:p>
            <a:r>
              <a:rPr lang="en-US" dirty="0"/>
              <a:t>entity that collects the data, so these</a:t>
            </a:r>
          </a:p>
          <a:p>
            <a:r>
              <a:rPr lang="en-US" dirty="0"/>
              <a:t>safeguards ensure that the data subject is</a:t>
            </a:r>
          </a:p>
          <a:p>
            <a:r>
              <a:rPr lang="en-US" dirty="0"/>
              <a:t>being dealt with properly.</a:t>
            </a:r>
          </a:p>
          <a:p>
            <a:r>
              <a:rPr lang="en-US" dirty="0"/>
              <a:t>There are also legal and regulatory</a:t>
            </a:r>
          </a:p>
          <a:p>
            <a:r>
              <a:rPr lang="en-US" dirty="0"/>
              <a:t>obligations that an </a:t>
            </a:r>
            <a:r>
              <a:rPr lang="en-US" dirty="0" err="1"/>
              <a:t>organisation</a:t>
            </a:r>
            <a:r>
              <a:rPr lang="en-US" dirty="0"/>
              <a:t> needs to</a:t>
            </a:r>
          </a:p>
          <a:p>
            <a:r>
              <a:rPr lang="en-US" dirty="0"/>
              <a:t>understand. You have to ensure that the</a:t>
            </a:r>
          </a:p>
          <a:p>
            <a:r>
              <a:rPr lang="en-US" dirty="0"/>
              <a:t>way you are dealing with data</a:t>
            </a:r>
          </a:p>
          <a:p>
            <a:r>
              <a:rPr lang="en-US" dirty="0"/>
              <a:t>demonstrates that you are meeting these</a:t>
            </a:r>
          </a:p>
          <a:p>
            <a:r>
              <a:rPr lang="en-US" dirty="0"/>
              <a:t>legal and regulatory obligations.</a:t>
            </a:r>
          </a:p>
          <a:p>
            <a:r>
              <a:rPr lang="en-US" dirty="0"/>
              <a:t>When you are doing all of those you will be</a:t>
            </a:r>
          </a:p>
          <a:p>
            <a:r>
              <a:rPr lang="en-US" dirty="0"/>
              <a:t>complying with the GDPR, which is </a:t>
            </a:r>
            <a:r>
              <a:rPr lang="en-US" dirty="0" err="1"/>
              <a:t>wh</a:t>
            </a:r>
            <a:endParaRPr lang="el-GR" dirty="0"/>
          </a:p>
          <a:p>
            <a:r>
              <a:rPr lang="en-US" dirty="0"/>
              <a:t>An </a:t>
            </a:r>
            <a:r>
              <a:rPr lang="en-US" dirty="0" err="1"/>
              <a:t>organisation</a:t>
            </a:r>
            <a:r>
              <a:rPr lang="en-US" dirty="0"/>
              <a:t> needs to be aware of what</a:t>
            </a:r>
          </a:p>
          <a:p>
            <a:r>
              <a:rPr lang="en-US" dirty="0"/>
              <a:t>personal data it is processing, and that the</a:t>
            </a:r>
          </a:p>
          <a:p>
            <a:r>
              <a:rPr lang="en-US" dirty="0"/>
              <a:t>data is being processed in accordance with</a:t>
            </a:r>
          </a:p>
          <a:p>
            <a:r>
              <a:rPr lang="en-US" dirty="0"/>
              <a:t>the law. </a:t>
            </a:r>
            <a:r>
              <a:rPr lang="en-US" dirty="0" err="1"/>
              <a:t>Organisations</a:t>
            </a:r>
            <a:r>
              <a:rPr lang="en-US" dirty="0"/>
              <a:t> are often processing</a:t>
            </a:r>
          </a:p>
          <a:p>
            <a:r>
              <a:rPr lang="en-US" dirty="0"/>
              <a:t>much more data than they </a:t>
            </a:r>
            <a:r>
              <a:rPr lang="en-US" dirty="0" err="1"/>
              <a:t>realise</a:t>
            </a:r>
            <a:r>
              <a:rPr lang="en-US" dirty="0"/>
              <a:t>, which is</a:t>
            </a:r>
          </a:p>
          <a:p>
            <a:r>
              <a:rPr lang="en-US" dirty="0"/>
              <a:t>why it is vital that they implement data flow</a:t>
            </a:r>
          </a:p>
          <a:p>
            <a:r>
              <a:rPr lang="en-US" dirty="0"/>
              <a:t>maps.</a:t>
            </a:r>
            <a:endParaRPr lang="el-GR" dirty="0"/>
          </a:p>
          <a:p>
            <a:r>
              <a:rPr lang="en-US" dirty="0"/>
              <a:t>The CEO of each Group Legal Entity should ensure that adequate internal processes and procedures are established</a:t>
            </a:r>
          </a:p>
          <a:p>
            <a:r>
              <a:rPr lang="en-US" dirty="0"/>
              <a:t>in order to set-up the Record of Personal Data Processing activities.</a:t>
            </a:r>
          </a:p>
          <a:p>
            <a:r>
              <a:rPr lang="en-US" dirty="0"/>
              <a:t>The processes and procedures should include, as a minimum, the following provisions:</a:t>
            </a:r>
          </a:p>
          <a:p>
            <a:r>
              <a:rPr lang="en-US" dirty="0"/>
              <a:t>- A consistent approach in populating the Record of Processing activities should be granted at Legal Entity level.</a:t>
            </a:r>
          </a:p>
          <a:p>
            <a:r>
              <a:rPr lang="en-US" dirty="0"/>
              <a:t>- A set of templates for the Record of Personal Data Processing activities, to be used depending whether acting</a:t>
            </a:r>
          </a:p>
          <a:p>
            <a:r>
              <a:rPr lang="en-US" dirty="0"/>
              <a:t>as Data Controller or Data Processor, as well as the relevant instructions should be provided by the local DPO.</a:t>
            </a:r>
          </a:p>
          <a:p>
            <a:r>
              <a:rPr lang="en-US" dirty="0"/>
              <a:t>Examples of standard templates are included in this Guidance;</a:t>
            </a:r>
          </a:p>
          <a:p>
            <a:r>
              <a:rPr lang="en-US" dirty="0"/>
              <a:t>- Each business area should be clearly assigned with the responsibility to:</a:t>
            </a:r>
          </a:p>
          <a:p>
            <a:r>
              <a:rPr lang="en-US" dirty="0"/>
              <a:t>(</a:t>
            </a:r>
            <a:r>
              <a:rPr lang="en-US" dirty="0" err="1"/>
              <a:t>i</a:t>
            </a:r>
            <a:r>
              <a:rPr lang="en-US" dirty="0"/>
              <a:t>) understand and map which Personal Data they process, for which reasons and in which way,</a:t>
            </a:r>
          </a:p>
          <a:p>
            <a:r>
              <a:rPr lang="en-US" dirty="0"/>
              <a:t>(ii) populate the Record of Processing activities in accordance with the Personal Data Processing activities,</a:t>
            </a:r>
          </a:p>
          <a:p>
            <a:r>
              <a:rPr lang="en-US" dirty="0"/>
              <a:t>(iii) keep the Record of Personal Data Processing activities up-to-date for what they are concerned by</a:t>
            </a:r>
          </a:p>
          <a:p>
            <a:r>
              <a:rPr lang="en-US" dirty="0"/>
              <a:t>including any new processing;</a:t>
            </a:r>
          </a:p>
          <a:p>
            <a:r>
              <a:rPr lang="en-US" dirty="0"/>
              <a:t>(iv) review the Record of Personal Data Processing activities at least on annual basis.</a:t>
            </a:r>
          </a:p>
          <a:p>
            <a:r>
              <a:rPr lang="en-US" dirty="0"/>
              <a:t>- The local DPO should review the Record of Processing activities at least on annual basis and challenge its</a:t>
            </a:r>
          </a:p>
          <a:p>
            <a:r>
              <a:rPr lang="en-US" dirty="0"/>
              <a:t>content, as inserted by each business area, in terms of accuracy and consistency.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7AEBF-2650-4EAD-B416-8A22D417DBDD}"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2421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A GDPR Compliance Gap Analysis is the starting block for your data protection compliance efforts. It provides a detailed comparison of what your business is currently doing against what it should be doing to achieve compliance to the United Kingdom and EU </a:t>
            </a:r>
            <a:r>
              <a:rPr lang="en-US" dirty="0" err="1"/>
              <a:t>Genaral</a:t>
            </a:r>
            <a:r>
              <a:rPr lang="en-US" dirty="0"/>
              <a:t> Data Protection Regulation (GDPR). The analysis reviews the current processes and controls you have in place to protect Personal Data and Sensitive Personal Data and those recommended for compliance to the regulation. Data flow mapping techniques</a:t>
            </a:r>
          </a:p>
          <a:p>
            <a:r>
              <a:rPr lang="en-US" dirty="0"/>
              <a:t>There are a number of ways in which data</a:t>
            </a:r>
          </a:p>
          <a:p>
            <a:r>
              <a:rPr lang="en-US" dirty="0"/>
              <a:t>can be gathered, and it is important to</a:t>
            </a:r>
          </a:p>
          <a:p>
            <a:r>
              <a:rPr lang="en-US" dirty="0"/>
              <a:t>know what actually takes place with each of</a:t>
            </a:r>
          </a:p>
          <a:p>
            <a:r>
              <a:rPr lang="en-US" dirty="0"/>
              <a:t>these techniques. Data can be collected</a:t>
            </a:r>
          </a:p>
          <a:p>
            <a:r>
              <a:rPr lang="en-US" dirty="0"/>
              <a:t>from inspecting existing documents,</a:t>
            </a:r>
          </a:p>
          <a:p>
            <a:r>
              <a:rPr lang="en-US" dirty="0"/>
              <a:t>facilitation workshops, questionnaires or</a:t>
            </a:r>
          </a:p>
          <a:p>
            <a:r>
              <a:rPr lang="en-US" dirty="0"/>
              <a:t>observation. If there is not already a</a:t>
            </a:r>
          </a:p>
          <a:p>
            <a:r>
              <a:rPr lang="en-US" dirty="0"/>
              <a:t>documented workflow in place in your</a:t>
            </a:r>
          </a:p>
          <a:p>
            <a:r>
              <a:rPr lang="en-US" dirty="0" err="1"/>
              <a:t>organisation</a:t>
            </a:r>
            <a:r>
              <a:rPr lang="en-US" dirty="0"/>
              <a:t>, it can be worthwhile for a</a:t>
            </a:r>
          </a:p>
          <a:p>
            <a:r>
              <a:rPr lang="en-US" dirty="0"/>
              <a:t>team to be sent out to identify how the</a:t>
            </a:r>
          </a:p>
          <a:p>
            <a:r>
              <a:rPr lang="en-US" dirty="0"/>
              <a:t>data is being gathered. This will enable you</a:t>
            </a:r>
          </a:p>
          <a:p>
            <a:r>
              <a:rPr lang="en-US" dirty="0"/>
              <a:t>to see how your data flow is different from</a:t>
            </a:r>
          </a:p>
          <a:p>
            <a:r>
              <a:rPr lang="en-US" dirty="0"/>
              <a:t>reality and what needs to be done to</a:t>
            </a:r>
          </a:p>
          <a:p>
            <a:r>
              <a:rPr lang="en-US" dirty="0"/>
              <a:t>amend this. If an </a:t>
            </a:r>
            <a:r>
              <a:rPr lang="en-US" dirty="0" err="1"/>
              <a:t>organisation’s</a:t>
            </a:r>
            <a:r>
              <a:rPr lang="en-US" dirty="0"/>
              <a:t> theory</a:t>
            </a:r>
          </a:p>
          <a:p>
            <a:r>
              <a:rPr lang="en-US" dirty="0"/>
              <a:t>about how its data is flowing is different</a:t>
            </a:r>
          </a:p>
          <a:p>
            <a:r>
              <a:rPr lang="en-US" dirty="0"/>
              <a:t>from the reality, you have a breach and</a:t>
            </a:r>
          </a:p>
          <a:p>
            <a:r>
              <a:rPr lang="en-US" dirty="0"/>
              <a:t>could be fined.</a:t>
            </a:r>
            <a:endParaRPr lang="el-GR"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7AEBF-2650-4EAD-B416-8A22D417DBDD}"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5240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l-GR" dirty="0"/>
              <a:t>Για να χαρτογραφήσετε αποτελεσματικά τα δεδομένα σας, πρέπει να κατανοήσετε τη ροή πληροφοριών, να την περιγράψετε και να προσδιορίσετε τα βασικά στοιχεία της.</a:t>
            </a:r>
          </a:p>
          <a:p>
            <a:endParaRPr lang="el-GR" dirty="0"/>
          </a:p>
          <a:p>
            <a:r>
              <a:rPr lang="el-GR" dirty="0"/>
              <a:t>1. Κατανόηση της ροής πληροφοριών (</a:t>
            </a:r>
            <a:r>
              <a:rPr lang="el-GR" dirty="0" err="1"/>
              <a:t>Data</a:t>
            </a:r>
            <a:r>
              <a:rPr lang="el-GR" dirty="0"/>
              <a:t> </a:t>
            </a:r>
            <a:r>
              <a:rPr lang="el-GR" dirty="0" err="1"/>
              <a:t>Flow</a:t>
            </a:r>
            <a:r>
              <a:rPr lang="el-GR" dirty="0"/>
              <a:t>)</a:t>
            </a:r>
          </a:p>
          <a:p>
            <a:r>
              <a:rPr lang="el-GR" dirty="0"/>
              <a:t>Μια ροή πληροφοριών (</a:t>
            </a:r>
            <a:r>
              <a:rPr lang="el-GR" dirty="0" err="1"/>
              <a:t>Data</a:t>
            </a:r>
            <a:r>
              <a:rPr lang="el-GR" dirty="0"/>
              <a:t> </a:t>
            </a:r>
            <a:r>
              <a:rPr lang="el-GR" dirty="0" err="1"/>
              <a:t>Flow</a:t>
            </a:r>
            <a:r>
              <a:rPr lang="el-GR" dirty="0"/>
              <a:t>) είναι μια μεταφορά πληροφοριών από μια τοποθεσία σε μια άλλη, για παράδειγμα:</a:t>
            </a:r>
          </a:p>
          <a:p>
            <a:endParaRPr lang="el-GR" dirty="0"/>
          </a:p>
          <a:p>
            <a:r>
              <a:rPr lang="el-GR" dirty="0"/>
              <a:t>Από το εσωτερικό προς το εξωτερικό της Ευρωπαϊκής Ένωσης. ή</a:t>
            </a:r>
          </a:p>
          <a:p>
            <a:r>
              <a:rPr lang="el-GR" dirty="0"/>
              <a:t>Από τους προμηθευτές και τους </a:t>
            </a:r>
            <a:r>
              <a:rPr lang="el-GR" dirty="0" err="1"/>
              <a:t>υπο</a:t>
            </a:r>
            <a:r>
              <a:rPr lang="el-GR" dirty="0"/>
              <a:t>-προμηθευτές έως τους πελάτες.</a:t>
            </a:r>
          </a:p>
          <a:p>
            <a:r>
              <a:rPr lang="el-GR" dirty="0"/>
              <a:t>2. Περιγράψτε τη ροή πληροφοριών (</a:t>
            </a:r>
            <a:r>
              <a:rPr lang="el-GR" dirty="0" err="1"/>
              <a:t>Data</a:t>
            </a:r>
            <a:r>
              <a:rPr lang="el-GR" dirty="0"/>
              <a:t> </a:t>
            </a:r>
            <a:r>
              <a:rPr lang="el-GR" dirty="0" err="1"/>
              <a:t>Flow</a:t>
            </a:r>
            <a:r>
              <a:rPr lang="el-GR" dirty="0"/>
              <a:t>)</a:t>
            </a:r>
          </a:p>
          <a:p>
            <a:r>
              <a:rPr lang="el-GR" dirty="0"/>
              <a:t>Αναλύστε τον κύκλο ζωής της πληροφορίας για να εντοπίσετε απρόβλεπτες ή ακούσιες χρήσεις δεδομένων. Αυτό συμβάλλει επίσης στην ελαχιστοποίηση των στοιχείων που συλλέγονται.</a:t>
            </a:r>
          </a:p>
          <a:p>
            <a:r>
              <a:rPr lang="el-GR" dirty="0"/>
              <a:t>Βεβαιωθείτε ότι οι άνθρωποι που θα χρησιμοποιήσουν τις πληροφορίες έχουν συμβουλευτεί σχετικά με τις πιθανές πρακτικές συνέπειες.</a:t>
            </a:r>
          </a:p>
          <a:p>
            <a:r>
              <a:rPr lang="el-GR" dirty="0"/>
              <a:t>Εξετάστε και καταγράψτε τις πιθανές μελλοντικές χρήσεις των συλλεγόμενων πληροφοριών, ακόμη και αν δεν είναι άμεσα αναγκαίες.</a:t>
            </a:r>
          </a:p>
          <a:p>
            <a:r>
              <a:rPr lang="el-GR" dirty="0"/>
              <a:t>3. Προσδιορίστε τα βασικά στοιχεία της ροής πληροφορίων</a:t>
            </a:r>
          </a:p>
          <a:p>
            <a:r>
              <a:rPr lang="el-GR" dirty="0"/>
              <a:t>Στοιχεία δεδομένων</a:t>
            </a:r>
          </a:p>
          <a:p>
            <a:r>
              <a:rPr lang="el-GR" dirty="0"/>
              <a:t>Τι είδους δεδομένα υπόκεινται σε επεξεργασία (όνομα, διεύθυνση ηλεκτρονικού ταχυδρομείου, διεύθυνση κ.λπ.) και</a:t>
            </a:r>
          </a:p>
          <a:p>
            <a:r>
              <a:rPr lang="el-GR" dirty="0"/>
              <a:t>σε ποια κατηγορία εμπίπτουν (δεδομένα υγείας, ποινικό μητρώο, δεδομένα θέσης κ.λπ.);</a:t>
            </a:r>
          </a:p>
          <a:p>
            <a:r>
              <a:rPr lang="el-GR" dirty="0"/>
              <a:t>Μορφές</a:t>
            </a:r>
          </a:p>
          <a:p>
            <a:r>
              <a:rPr lang="el-GR" dirty="0"/>
              <a:t>Σε ποια μορφή αποθηκεύετε τα δεδομένα (έντυπη, ψηφιακή, βάση δεδομένων, κινητά τηλέφωνα κ.λπ.);</a:t>
            </a:r>
          </a:p>
          <a:p>
            <a:endParaRPr lang="el-GR" dirty="0"/>
          </a:p>
          <a:p>
            <a:r>
              <a:rPr lang="el-GR" dirty="0"/>
              <a:t>Μέθοδος μεταφοράς</a:t>
            </a:r>
          </a:p>
          <a:p>
            <a:r>
              <a:rPr lang="el-GR" dirty="0"/>
              <a:t>Πώς συλλέγετε δεδομένα (ταχυδρομείο, τηλέφωνο, κοινωνικά μέσα) και</a:t>
            </a:r>
          </a:p>
          <a:p>
            <a:r>
              <a:rPr lang="el-GR" dirty="0"/>
              <a:t>πώς τα μοιράζεστε εσωτερικά (εντός του οργανισμού σας) και εξωτερικά (με τρίτους);</a:t>
            </a:r>
          </a:p>
          <a:p>
            <a:r>
              <a:rPr lang="el-GR" dirty="0"/>
              <a:t>Τοποθεσία</a:t>
            </a:r>
          </a:p>
          <a:p>
            <a:r>
              <a:rPr lang="el-GR" dirty="0"/>
              <a:t>Ποιες τοποθεσίες εμπλέκονται στη ροή δεδομένων (γραφεία, </a:t>
            </a:r>
            <a:r>
              <a:rPr lang="el-GR" dirty="0" err="1"/>
              <a:t>Cloud</a:t>
            </a:r>
            <a:r>
              <a:rPr lang="el-GR" dirty="0"/>
              <a:t>, τρίτα μέρη κ.λπ.);</a:t>
            </a:r>
          </a:p>
          <a:p>
            <a:endParaRPr lang="el-GR" dirty="0"/>
          </a:p>
          <a:p>
            <a:r>
              <a:rPr lang="el-GR" dirty="0"/>
              <a:t>Ευθύνη</a:t>
            </a:r>
          </a:p>
          <a:p>
            <a:r>
              <a:rPr lang="el-GR" dirty="0"/>
              <a:t>Ποιος είναι υπεύθυνος για τα προσωπικά δεδομένα; Συχνά αυτό αλλάζει καθώς τα δεδομένα μετακινούνται σε ολόκληρο τον οργανισμό.</a:t>
            </a:r>
          </a:p>
          <a:p>
            <a:endParaRPr lang="el-GR" dirty="0"/>
          </a:p>
          <a:p>
            <a:r>
              <a:rPr lang="el-GR" dirty="0"/>
              <a:t>Πρόσβαση</a:t>
            </a:r>
          </a:p>
          <a:p>
            <a:r>
              <a:rPr lang="el-GR" dirty="0"/>
              <a:t>Ποιος έχει πρόσβαση στα εν λόγω δεδομένα;</a:t>
            </a:r>
          </a:p>
          <a:p>
            <a:endParaRPr lang="el-GR" dirty="0"/>
          </a:p>
          <a:p>
            <a:r>
              <a:rPr lang="el-GR" dirty="0"/>
              <a:t>Οι βασικές προκλήσεις της χαρτογράφησης δεδομένων στο GDPR</a:t>
            </a:r>
          </a:p>
          <a:p>
            <a:r>
              <a:rPr lang="el-GR" dirty="0"/>
              <a:t>Προσδιορισμός προσωπικών δεδομένων</a:t>
            </a:r>
          </a:p>
          <a:p>
            <a:r>
              <a:rPr lang="el-GR" dirty="0"/>
              <a:t>Τα προσωπικά δεδομένα μπορούν να βρίσκονται σε διάφορες τοποθεσίες και να αποθηκεύονται σε διάφορες μορφές, όπως το χαρτί, ηλεκτρονικά ακόμα και ηχητικά. Η πρώτη πρόκληση είναι να αποφασίσετε ποιες πληροφορίες πρέπει να καταγράψετε και σε ποια μορφή.</a:t>
            </a:r>
          </a:p>
          <a:p>
            <a:endParaRPr lang="el-GR" dirty="0"/>
          </a:p>
          <a:p>
            <a:r>
              <a:rPr lang="el-GR" dirty="0"/>
              <a:t>Προσδιορισμός κατάλληλων τεχνικών και οργανωτικών εγγυήσεων</a:t>
            </a:r>
          </a:p>
          <a:p>
            <a:r>
              <a:rPr lang="el-GR" dirty="0"/>
              <a:t>Η δεύτερη πρόκληση είναι να προσδιοριστεί η κατάλληλη τεχνολογία, η πολιτική και οι διαδικασίες για τη χρήση της για την προστασία των πληροφοριών, ενώ παράλληλα καθορίζεται ποιος ελέγχει την πρόσβαση σε αυτήν.</a:t>
            </a:r>
          </a:p>
          <a:p>
            <a:endParaRPr lang="el-GR" dirty="0"/>
          </a:p>
          <a:p>
            <a:r>
              <a:rPr lang="el-GR" dirty="0"/>
              <a:t>Κατανόηση νομικών και κανονιστικών υποχρεώσεων</a:t>
            </a:r>
          </a:p>
          <a:p>
            <a:r>
              <a:rPr lang="el-GR" dirty="0"/>
              <a:t>Η τελευταία πρόκληση σας είναι να καθορίσετε ποιες είναι οι νομικές και κανονιστικές υποχρεώσεις του οργανισμού σας. Εκτός από το GDPR, αυτό μπορεί να περιλαμβάνει και άλλα πρότυπα συμμόρφωσης, όπως το Πρότυπο Ασφάλειας Δεδομένων της Κάρτας Πληρωμών (PCI DSS) και το ISO 27001.</a:t>
            </a:r>
            <a:r>
              <a:rPr lang="en-US" dirty="0"/>
              <a:t>A data flow map is a key tool to identify</a:t>
            </a:r>
          </a:p>
          <a:p>
            <a:r>
              <a:rPr lang="en-US" dirty="0"/>
              <a:t>detailed gaps between actual practices and</a:t>
            </a:r>
          </a:p>
          <a:p>
            <a:r>
              <a:rPr lang="en-US" dirty="0"/>
              <a:t>the requirements of the GDPR, and to build</a:t>
            </a:r>
          </a:p>
          <a:p>
            <a:r>
              <a:rPr lang="en-US" dirty="0"/>
              <a:t>trust and confidence in your data subjects</a:t>
            </a:r>
          </a:p>
          <a:p>
            <a:r>
              <a:rPr lang="en-US" dirty="0"/>
              <a:t>as to how you’re managing their data.</a:t>
            </a:r>
          </a:p>
          <a:p>
            <a:r>
              <a:rPr lang="en-US" dirty="0"/>
              <a:t>The key elements of the data will need to</a:t>
            </a:r>
          </a:p>
          <a:p>
            <a:r>
              <a:rPr lang="en-US" dirty="0"/>
              <a:t>be identified. The data items, formats,</a:t>
            </a:r>
          </a:p>
          <a:p>
            <a:r>
              <a:rPr lang="en-US" dirty="0"/>
              <a:t>transfer methods and location will need to</a:t>
            </a:r>
          </a:p>
          <a:p>
            <a:r>
              <a:rPr lang="en-US" dirty="0"/>
              <a:t>be established because there are different</a:t>
            </a:r>
          </a:p>
          <a:p>
            <a:r>
              <a:rPr lang="en-US" dirty="0"/>
              <a:t>risk factors depending on each of these</a:t>
            </a:r>
          </a:p>
          <a:p>
            <a:r>
              <a:rPr lang="en-US" dirty="0"/>
              <a:t>elements. The data items could be </a:t>
            </a:r>
            <a:r>
              <a:rPr lang="en-US" dirty="0" err="1"/>
              <a:t>aperson’s</a:t>
            </a:r>
            <a:r>
              <a:rPr lang="en-US" dirty="0"/>
              <a:t> name, email, address, health data,</a:t>
            </a:r>
          </a:p>
          <a:p>
            <a:r>
              <a:rPr lang="en-US" dirty="0"/>
              <a:t>criminal records, biometrics or location</a:t>
            </a:r>
          </a:p>
          <a:p>
            <a:r>
              <a:rPr lang="en-US" dirty="0"/>
              <a:t>data.</a:t>
            </a:r>
          </a:p>
          <a:p>
            <a:r>
              <a:rPr lang="en-US" dirty="0"/>
              <a:t>When it comes to the format, you need to</a:t>
            </a:r>
          </a:p>
          <a:p>
            <a:r>
              <a:rPr lang="en-US" dirty="0"/>
              <a:t>clarify how the data has been collected.</a:t>
            </a:r>
          </a:p>
          <a:p>
            <a:r>
              <a:rPr lang="en-US" dirty="0"/>
              <a:t>Was it collected as a hard copy (paper</a:t>
            </a:r>
          </a:p>
          <a:p>
            <a:r>
              <a:rPr lang="en-US" dirty="0"/>
              <a:t>records), digital copy (USB) or is it stored</a:t>
            </a:r>
          </a:p>
          <a:p>
            <a:r>
              <a:rPr lang="en-US" dirty="0"/>
              <a:t>on a database? The </a:t>
            </a:r>
            <a:r>
              <a:rPr lang="en-US" dirty="0" err="1"/>
              <a:t>organisation</a:t>
            </a:r>
            <a:r>
              <a:rPr lang="en-US" dirty="0"/>
              <a:t> then needs</a:t>
            </a:r>
          </a:p>
          <a:p>
            <a:r>
              <a:rPr lang="en-US" dirty="0"/>
              <a:t>to look at how the data is being transferred.</a:t>
            </a:r>
          </a:p>
          <a:p>
            <a:r>
              <a:rPr lang="en-US" dirty="0"/>
              <a:t>Has it been sent by post, telephone, social</a:t>
            </a:r>
          </a:p>
          <a:p>
            <a:r>
              <a:rPr lang="en-US" dirty="0"/>
              <a:t>media, internally (within the group) or</a:t>
            </a:r>
          </a:p>
          <a:p>
            <a:r>
              <a:rPr lang="en-US" dirty="0"/>
              <a:t>externally?</a:t>
            </a:r>
          </a:p>
          <a:p>
            <a:r>
              <a:rPr lang="en-US" dirty="0"/>
              <a:t>The </a:t>
            </a:r>
            <a:r>
              <a:rPr lang="en-US" dirty="0" err="1"/>
              <a:t>organisation</a:t>
            </a:r>
            <a:r>
              <a:rPr lang="en-US" dirty="0"/>
              <a:t> will also need to look into</a:t>
            </a:r>
          </a:p>
          <a:p>
            <a:r>
              <a:rPr lang="en-US" dirty="0"/>
              <a:t>the location of the data and where it is</a:t>
            </a:r>
          </a:p>
          <a:p>
            <a:r>
              <a:rPr lang="en-US" dirty="0"/>
              <a:t>stored. This could be in an office, in the</a:t>
            </a:r>
          </a:p>
          <a:p>
            <a:r>
              <a:rPr lang="en-US" dirty="0"/>
              <a:t>Cloud or with a third party.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7AEBF-2650-4EAD-B416-8A22D417DBDD}"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2236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7AEBF-2650-4EAD-B416-8A22D417DBDD}"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541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Γρ</a:t>
            </a:r>
            <a:r>
              <a:rPr lang="en-US" dirty="0"/>
              <a:t>απτό ( και σε ηλεκτρονική μορφή)</a:t>
            </a:r>
          </a:p>
          <a:p>
            <a:r>
              <a:rPr lang="en-US" dirty="0"/>
              <a:t>, including the electronic form. When a Group Legal Entity deals with a large volume of Personal Data, it is highly recommended to adopt an automated solution (i.e. a specific tool or platform). While deciding how to design and develop the records of processing activities, Group Legal Entities should evaluate the existing data governance and IT solutions in place (e.g., if the Group Legal Entity has already in place a centralized data model that contains all the key information related to Personal Data management, etc.) for chasing synergies with existing data mapping and avoiding duplication within the IT ecosystem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7AEBF-2650-4EAD-B416-8A22D417DBDD}"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0370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1D8BD707-D9CF-40AE-B4C6-C98DA3205C09}"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pPr marL="25399">
              <a:lnSpc>
                <a:spcPts val="1240"/>
              </a:lnSpc>
            </a:pPr>
            <a:fld id="{81D60167-4931-47E6-BA6A-407CBD079E47}" type="slidenum">
              <a:rPr lang="el-GR" smtClean="0"/>
              <a:pPr marL="25399">
                <a:lnSpc>
                  <a:spcPts val="1240"/>
                </a:lnSpc>
              </a:pPr>
              <a:t>‹#›</a:t>
            </a:fld>
            <a:endParaRPr lang="el-GR" dirty="0"/>
          </a:p>
        </p:txBody>
      </p:sp>
    </p:spTree>
    <p:extLst>
      <p:ext uri="{BB962C8B-B14F-4D97-AF65-F5344CB8AC3E}">
        <p14:creationId xmlns:p14="http://schemas.microsoft.com/office/powerpoint/2010/main" val="79501747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1D8BD707-D9CF-40AE-B4C6-C98DA3205C09}"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pPr marL="25399">
              <a:lnSpc>
                <a:spcPts val="1240"/>
              </a:lnSpc>
            </a:pPr>
            <a:fld id="{81D60167-4931-47E6-BA6A-407CBD079E47}" type="slidenum">
              <a:rPr lang="el-GR" smtClean="0"/>
              <a:pPr marL="25399">
                <a:lnSpc>
                  <a:spcPts val="1240"/>
                </a:lnSpc>
              </a:pPr>
              <a:t>‹#›</a:t>
            </a:fld>
            <a:endParaRPr lang="el-GR" dirty="0"/>
          </a:p>
        </p:txBody>
      </p:sp>
    </p:spTree>
    <p:extLst>
      <p:ext uri="{BB962C8B-B14F-4D97-AF65-F5344CB8AC3E}">
        <p14:creationId xmlns:p14="http://schemas.microsoft.com/office/powerpoint/2010/main" val="25435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1D8BD707-D9CF-40AE-B4C6-C98DA3205C09}"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pPr marL="25399">
              <a:lnSpc>
                <a:spcPts val="1240"/>
              </a:lnSpc>
            </a:pPr>
            <a:fld id="{81D60167-4931-47E6-BA6A-407CBD079E47}" type="slidenum">
              <a:rPr lang="el-GR" smtClean="0"/>
              <a:pPr marL="25399">
                <a:lnSpc>
                  <a:spcPts val="1240"/>
                </a:lnSpc>
              </a:pPr>
              <a:t>‹#›</a:t>
            </a:fld>
            <a:endParaRPr lang="el-GR" dirty="0"/>
          </a:p>
        </p:txBody>
      </p:sp>
    </p:spTree>
    <p:extLst>
      <p:ext uri="{BB962C8B-B14F-4D97-AF65-F5344CB8AC3E}">
        <p14:creationId xmlns:p14="http://schemas.microsoft.com/office/powerpoint/2010/main" val="2350714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585858"/>
                </a:solidFill>
                <a:latin typeface="Calibri"/>
                <a:cs typeface="Calibri"/>
              </a:defRPr>
            </a:lvl1pPr>
          </a:lstStyle>
          <a:p>
            <a:endParaRPr/>
          </a:p>
        </p:txBody>
      </p:sp>
      <p:sp>
        <p:nvSpPr>
          <p:cNvPr id="3" name="Holder 3"/>
          <p:cNvSpPr>
            <a:spLocks noGrp="1"/>
          </p:cNvSpPr>
          <p:nvPr>
            <p:ph sz="half" idx="2"/>
          </p:nvPr>
        </p:nvSpPr>
        <p:spPr>
          <a:xfrm>
            <a:off x="609600" y="1577341"/>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1"/>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5/4/2018</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399">
              <a:lnSpc>
                <a:spcPts val="1240"/>
              </a:lnSpc>
            </a:pPr>
            <a:fld id="{81D60167-4931-47E6-BA6A-407CBD079E47}" type="slidenum">
              <a:rPr lang="el-GR" smtClean="0"/>
              <a:pPr marL="25399">
                <a:lnSpc>
                  <a:spcPts val="1240"/>
                </a:lnSpc>
              </a:pPr>
              <a:t>‹#›</a:t>
            </a:fld>
            <a:endParaRPr lang="el-GR" dirty="0"/>
          </a:p>
        </p:txBody>
      </p:sp>
    </p:spTree>
    <p:extLst>
      <p:ext uri="{BB962C8B-B14F-4D97-AF65-F5344CB8AC3E}">
        <p14:creationId xmlns:p14="http://schemas.microsoft.com/office/powerpoint/2010/main" val="1926195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l-GR"/>
          </a:p>
        </p:txBody>
      </p:sp>
      <p:sp>
        <p:nvSpPr>
          <p:cNvPr id="3" name="SmartArt Placeholder 2"/>
          <p:cNvSpPr>
            <a:spLocks noGrp="1"/>
          </p:cNvSpPr>
          <p:nvPr>
            <p:ph type="dgm" idx="1"/>
          </p:nvPr>
        </p:nvSpPr>
        <p:spPr>
          <a:xfrm>
            <a:off x="609600" y="1600201"/>
            <a:ext cx="10972800" cy="4525963"/>
          </a:xfrm>
        </p:spPr>
        <p:txBody>
          <a:bodyPr/>
          <a:lstStyle/>
          <a:p>
            <a:pPr lvl="0"/>
            <a:endParaRPr lang="el-GR" noProof="0"/>
          </a:p>
        </p:txBody>
      </p:sp>
      <p:sp>
        <p:nvSpPr>
          <p:cNvPr id="4" name="Date Placeholder 3">
            <a:extLst>
              <a:ext uri="{FF2B5EF4-FFF2-40B4-BE49-F238E27FC236}">
                <a16:creationId xmlns:a16="http://schemas.microsoft.com/office/drawing/2014/main" id="{E664464B-63F1-4FD1-A3FD-9DD4F66CFDCC}"/>
              </a:ext>
            </a:extLst>
          </p:cNvPr>
          <p:cNvSpPr>
            <a:spLocks noGrp="1"/>
          </p:cNvSpPr>
          <p:nvPr>
            <p:ph type="dt" sz="half" idx="10"/>
          </p:nvPr>
        </p:nvSpPr>
        <p:spPr/>
        <p:txBody>
          <a:bodyPr/>
          <a:lstStyle>
            <a:lvl1pPr>
              <a:defRPr/>
            </a:lvl1pPr>
          </a:lstStyle>
          <a:p>
            <a:pPr>
              <a:defRPr/>
            </a:pPr>
            <a:fld id="{4A8AD77A-0C00-4CFF-9C39-A47AD36BFCD9}" type="datetimeFigureOut">
              <a:rPr lang="en-US"/>
              <a:pPr>
                <a:defRPr/>
              </a:pPr>
              <a:t>5/4/2018</a:t>
            </a:fld>
            <a:endParaRPr lang="en-US"/>
          </a:p>
        </p:txBody>
      </p:sp>
      <p:sp>
        <p:nvSpPr>
          <p:cNvPr id="5" name="Footer Placeholder 4">
            <a:extLst>
              <a:ext uri="{FF2B5EF4-FFF2-40B4-BE49-F238E27FC236}">
                <a16:creationId xmlns:a16="http://schemas.microsoft.com/office/drawing/2014/main" id="{61CCA9EF-0181-4A79-8106-528A228236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D9D3400-665C-4AE7-9DAC-8B13BEEACB01}"/>
              </a:ext>
            </a:extLst>
          </p:cNvPr>
          <p:cNvSpPr>
            <a:spLocks noGrp="1"/>
          </p:cNvSpPr>
          <p:nvPr>
            <p:ph type="sldNum" sz="quarter" idx="12"/>
          </p:nvPr>
        </p:nvSpPr>
        <p:spPr/>
        <p:txBody>
          <a:bodyPr/>
          <a:lstStyle>
            <a:lvl1pPr>
              <a:defRPr/>
            </a:lvl1pPr>
          </a:lstStyle>
          <a:p>
            <a:fld id="{7DE4B3CC-E9A3-40A5-A200-626B43D1EA3E}" type="slidenum">
              <a:rPr lang="en-US" altLang="en-US"/>
              <a:pPr/>
              <a:t>‹#›</a:t>
            </a:fld>
            <a:endParaRPr lang="en-US" altLang="en-US"/>
          </a:p>
        </p:txBody>
      </p:sp>
    </p:spTree>
    <p:extLst>
      <p:ext uri="{BB962C8B-B14F-4D97-AF65-F5344CB8AC3E}">
        <p14:creationId xmlns:p14="http://schemas.microsoft.com/office/powerpoint/2010/main" val="2338527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asic Layout">
    <p:bg>
      <p:bgPr>
        <a:blipFill rotWithShape="1">
          <a:blip r:embed="rId2">
            <a:alphaModFix/>
          </a:blip>
          <a:stretch>
            <a:fillRect/>
          </a:stretch>
        </a:blipFill>
        <a:effectLst/>
      </p:bgPr>
    </p:bg>
    <p:spTree>
      <p:nvGrpSpPr>
        <p:cNvPr id="1" name="Shape 35"/>
        <p:cNvGrpSpPr/>
        <p:nvPr/>
      </p:nvGrpSpPr>
      <p:grpSpPr>
        <a:xfrm>
          <a:off x="0" y="0"/>
          <a:ext cx="0" cy="0"/>
          <a:chOff x="0" y="0"/>
          <a:chExt cx="0" cy="0"/>
        </a:xfrm>
      </p:grpSpPr>
      <p:sp>
        <p:nvSpPr>
          <p:cNvPr id="36" name="Shape 36"/>
          <p:cNvSpPr txBox="1">
            <a:spLocks noGrp="1"/>
          </p:cNvSpPr>
          <p:nvPr>
            <p:ph type="subTitle" idx="1"/>
          </p:nvPr>
        </p:nvSpPr>
        <p:spPr>
          <a:xfrm>
            <a:off x="18075" y="847367"/>
            <a:ext cx="12174000" cy="406800"/>
          </a:xfrm>
          <a:prstGeom prst="rect">
            <a:avLst/>
          </a:prstGeom>
          <a:noFill/>
          <a:ln>
            <a:noFill/>
          </a:ln>
        </p:spPr>
        <p:txBody>
          <a:bodyPr lIns="91425" tIns="91425" rIns="91425" bIns="91425" anchor="ctr" anchorCtr="0"/>
          <a:lstStyle>
            <a:lvl1pPr lvl="0" algn="ctr" rtl="0">
              <a:spcBef>
                <a:spcPts val="0"/>
              </a:spcBef>
              <a:buNone/>
              <a:defRPr/>
            </a:lvl1pPr>
            <a:lvl2pPr lvl="1" algn="ctr" rtl="0">
              <a:spcBef>
                <a:spcPts val="0"/>
              </a:spcBef>
              <a:buNone/>
              <a:defRPr/>
            </a:lvl2pPr>
            <a:lvl3pPr lvl="2" algn="ctr" rtl="0">
              <a:spcBef>
                <a:spcPts val="0"/>
              </a:spcBef>
              <a:buNone/>
              <a:defRPr/>
            </a:lvl3pPr>
            <a:lvl4pPr lvl="3" algn="ctr" rtl="0">
              <a:spcBef>
                <a:spcPts val="0"/>
              </a:spcBef>
              <a:buNone/>
              <a:defRPr/>
            </a:lvl4pPr>
            <a:lvl5pPr lvl="4" algn="ctr" rtl="0">
              <a:spcBef>
                <a:spcPts val="0"/>
              </a:spcBef>
              <a:buNone/>
              <a:defRPr/>
            </a:lvl5pPr>
            <a:lvl6pPr lvl="5" algn="ctr" rtl="0">
              <a:spcBef>
                <a:spcPts val="0"/>
              </a:spcBef>
              <a:buNone/>
              <a:defRPr/>
            </a:lvl6pPr>
            <a:lvl7pPr lvl="6" algn="ctr" rtl="0">
              <a:spcBef>
                <a:spcPts val="0"/>
              </a:spcBef>
              <a:buNone/>
              <a:defRPr/>
            </a:lvl7pPr>
            <a:lvl8pPr lvl="7" algn="ctr" rtl="0">
              <a:spcBef>
                <a:spcPts val="0"/>
              </a:spcBef>
              <a:buNone/>
              <a:defRPr/>
            </a:lvl8pPr>
            <a:lvl9pPr lvl="8" algn="ctr" rtl="0">
              <a:spcBef>
                <a:spcPts val="0"/>
              </a:spcBef>
              <a:buNone/>
              <a:defRPr/>
            </a:lvl9pPr>
          </a:lstStyle>
          <a:p>
            <a:endParaRPr/>
          </a:p>
        </p:txBody>
      </p:sp>
      <p:sp>
        <p:nvSpPr>
          <p:cNvPr id="37" name="Shape 37"/>
          <p:cNvSpPr txBox="1">
            <a:spLocks noGrp="1"/>
          </p:cNvSpPr>
          <p:nvPr>
            <p:ph type="title"/>
          </p:nvPr>
        </p:nvSpPr>
        <p:spPr>
          <a:xfrm>
            <a:off x="0" y="63033"/>
            <a:ext cx="12174000" cy="776800"/>
          </a:xfrm>
          <a:prstGeom prst="rect">
            <a:avLst/>
          </a:prstGeom>
          <a:noFill/>
          <a:ln>
            <a:noFill/>
          </a:ln>
        </p:spPr>
        <p:txBody>
          <a:bodyPr lIns="91425" tIns="91425" rIns="91425" bIns="91425" anchor="ctr" anchorCtr="0"/>
          <a:lstStyle>
            <a:lvl1pPr lvl="0" algn="ctr" rtl="0">
              <a:spcBef>
                <a:spcPts val="0"/>
              </a:spcBef>
              <a:buNone/>
              <a:defRPr sz="3999"/>
            </a:lvl1pPr>
            <a:lvl2pPr lvl="1" algn="ctr" rtl="0">
              <a:spcBef>
                <a:spcPts val="0"/>
              </a:spcBef>
              <a:buNone/>
              <a:defRPr sz="3999"/>
            </a:lvl2pPr>
            <a:lvl3pPr lvl="2" algn="ctr" rtl="0">
              <a:spcBef>
                <a:spcPts val="0"/>
              </a:spcBef>
              <a:buNone/>
              <a:defRPr sz="3999"/>
            </a:lvl3pPr>
            <a:lvl4pPr lvl="3" algn="ctr" rtl="0">
              <a:spcBef>
                <a:spcPts val="0"/>
              </a:spcBef>
              <a:buNone/>
              <a:defRPr sz="3999"/>
            </a:lvl4pPr>
            <a:lvl5pPr lvl="4" algn="ctr" rtl="0">
              <a:spcBef>
                <a:spcPts val="0"/>
              </a:spcBef>
              <a:buNone/>
              <a:defRPr sz="3999"/>
            </a:lvl5pPr>
            <a:lvl6pPr lvl="5" algn="ctr" rtl="0">
              <a:spcBef>
                <a:spcPts val="0"/>
              </a:spcBef>
              <a:buNone/>
              <a:defRPr sz="3999"/>
            </a:lvl6pPr>
            <a:lvl7pPr lvl="6" algn="ctr" rtl="0">
              <a:spcBef>
                <a:spcPts val="0"/>
              </a:spcBef>
              <a:buNone/>
              <a:defRPr sz="3999"/>
            </a:lvl7pPr>
            <a:lvl8pPr lvl="7" algn="ctr" rtl="0">
              <a:spcBef>
                <a:spcPts val="0"/>
              </a:spcBef>
              <a:buNone/>
              <a:defRPr sz="3999"/>
            </a:lvl8pPr>
            <a:lvl9pPr lvl="8" algn="ctr" rtl="0">
              <a:spcBef>
                <a:spcPts val="0"/>
              </a:spcBef>
              <a:buNone/>
              <a:defRPr sz="3999"/>
            </a:lvl9pPr>
          </a:lstStyle>
          <a:p>
            <a:endParaRPr/>
          </a:p>
        </p:txBody>
      </p:sp>
    </p:spTree>
    <p:extLst>
      <p:ext uri="{BB962C8B-B14F-4D97-AF65-F5344CB8AC3E}">
        <p14:creationId xmlns:p14="http://schemas.microsoft.com/office/powerpoint/2010/main" val="126271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1756320" y="2378520"/>
            <a:ext cx="9597120" cy="1325160"/>
          </a:xfrm>
          <a:prstGeom prst="rect">
            <a:avLst/>
          </a:prstGeom>
        </p:spPr>
        <p:txBody>
          <a:bodyPr lIns="0" tIns="0" rIns="0" bIns="0" anchor="ctr"/>
          <a:lstStyle/>
          <a:p>
            <a:endParaRPr/>
          </a:p>
        </p:txBody>
      </p:sp>
      <p:sp>
        <p:nvSpPr>
          <p:cNvPr id="5"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4184609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1D8BD707-D9CF-40AE-B4C6-C98DA3205C09}"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pPr marL="25399">
              <a:lnSpc>
                <a:spcPts val="1240"/>
              </a:lnSpc>
            </a:pPr>
            <a:fld id="{81D60167-4931-47E6-BA6A-407CBD079E47}" type="slidenum">
              <a:rPr lang="el-GR" smtClean="0"/>
              <a:pPr marL="25399">
                <a:lnSpc>
                  <a:spcPts val="1240"/>
                </a:lnSpc>
              </a:pPr>
              <a:t>‹#›</a:t>
            </a:fld>
            <a:endParaRPr lang="el-GR" dirty="0"/>
          </a:p>
        </p:txBody>
      </p:sp>
    </p:spTree>
    <p:extLst>
      <p:ext uri="{BB962C8B-B14F-4D97-AF65-F5344CB8AC3E}">
        <p14:creationId xmlns:p14="http://schemas.microsoft.com/office/powerpoint/2010/main" val="201176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pPr marL="25399">
              <a:lnSpc>
                <a:spcPts val="1240"/>
              </a:lnSpc>
            </a:pPr>
            <a:fld id="{81D60167-4931-47E6-BA6A-407CBD079E47}" type="slidenum">
              <a:rPr lang="el-GR" smtClean="0"/>
              <a:pPr marL="25399">
                <a:lnSpc>
                  <a:spcPts val="1240"/>
                </a:lnSpc>
              </a:pPr>
              <a:t>‹#›</a:t>
            </a:fld>
            <a:endParaRPr lang="el-GR" dirty="0"/>
          </a:p>
        </p:txBody>
      </p:sp>
    </p:spTree>
    <p:extLst>
      <p:ext uri="{BB962C8B-B14F-4D97-AF65-F5344CB8AC3E}">
        <p14:creationId xmlns:p14="http://schemas.microsoft.com/office/powerpoint/2010/main" val="3582419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1D8BD707-D9CF-40AE-B4C6-C98DA3205C09}" type="datetimeFigureOut">
              <a:rPr lang="en-US" smtClean="0"/>
              <a:pPr/>
              <a:t>5/4/2018</a:t>
            </a:fld>
            <a:endParaRPr lang="en-US"/>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pPr marL="25399">
              <a:lnSpc>
                <a:spcPts val="1240"/>
              </a:lnSpc>
            </a:pPr>
            <a:fld id="{81D60167-4931-47E6-BA6A-407CBD079E47}" type="slidenum">
              <a:rPr lang="el-GR" smtClean="0"/>
              <a:pPr marL="25399">
                <a:lnSpc>
                  <a:spcPts val="1240"/>
                </a:lnSpc>
              </a:pPr>
              <a:t>‹#›</a:t>
            </a:fld>
            <a:endParaRPr lang="el-GR" dirty="0"/>
          </a:p>
        </p:txBody>
      </p:sp>
    </p:spTree>
    <p:extLst>
      <p:ext uri="{BB962C8B-B14F-4D97-AF65-F5344CB8AC3E}">
        <p14:creationId xmlns:p14="http://schemas.microsoft.com/office/powerpoint/2010/main" val="1773738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1D8BD707-D9CF-40AE-B4C6-C98DA3205C09}" type="datetimeFigureOut">
              <a:rPr lang="en-US" smtClean="0"/>
              <a:pPr/>
              <a:t>5/4/2018</a:t>
            </a:fld>
            <a:endParaRPr lang="en-US"/>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pPr marL="25399">
              <a:lnSpc>
                <a:spcPts val="1240"/>
              </a:lnSpc>
            </a:pPr>
            <a:fld id="{81D60167-4931-47E6-BA6A-407CBD079E47}" type="slidenum">
              <a:rPr lang="el-GR" smtClean="0"/>
              <a:pPr marL="25399">
                <a:lnSpc>
                  <a:spcPts val="1240"/>
                </a:lnSpc>
              </a:pPr>
              <a:t>‹#›</a:t>
            </a:fld>
            <a:endParaRPr lang="el-GR" dirty="0"/>
          </a:p>
        </p:txBody>
      </p:sp>
    </p:spTree>
    <p:extLst>
      <p:ext uri="{BB962C8B-B14F-4D97-AF65-F5344CB8AC3E}">
        <p14:creationId xmlns:p14="http://schemas.microsoft.com/office/powerpoint/2010/main" val="142533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1D8BD707-D9CF-40AE-B4C6-C98DA3205C09}" type="datetimeFigureOut">
              <a:rPr lang="en-US" smtClean="0"/>
              <a:pPr/>
              <a:t>5/4/2018</a:t>
            </a:fld>
            <a:endParaRPr lang="en-US"/>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pPr marL="25399">
              <a:lnSpc>
                <a:spcPts val="1240"/>
              </a:lnSpc>
            </a:pPr>
            <a:fld id="{81D60167-4931-47E6-BA6A-407CBD079E47}" type="slidenum">
              <a:rPr lang="el-GR" smtClean="0"/>
              <a:pPr marL="25399">
                <a:lnSpc>
                  <a:spcPts val="1240"/>
                </a:lnSpc>
              </a:pPr>
              <a:t>‹#›</a:t>
            </a:fld>
            <a:endParaRPr lang="el-GR" dirty="0"/>
          </a:p>
        </p:txBody>
      </p:sp>
    </p:spTree>
    <p:extLst>
      <p:ext uri="{BB962C8B-B14F-4D97-AF65-F5344CB8AC3E}">
        <p14:creationId xmlns:p14="http://schemas.microsoft.com/office/powerpoint/2010/main" val="139197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5/4/2018</a:t>
            </a:fld>
            <a:endParaRPr lang="en-US"/>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pPr marL="25399">
              <a:lnSpc>
                <a:spcPts val="1240"/>
              </a:lnSpc>
            </a:pPr>
            <a:fld id="{81D60167-4931-47E6-BA6A-407CBD079E47}" type="slidenum">
              <a:rPr lang="el-GR" smtClean="0"/>
              <a:pPr marL="25399">
                <a:lnSpc>
                  <a:spcPts val="1240"/>
                </a:lnSpc>
              </a:pPr>
              <a:t>‹#›</a:t>
            </a:fld>
            <a:endParaRPr lang="el-GR" dirty="0"/>
          </a:p>
        </p:txBody>
      </p:sp>
    </p:spTree>
    <p:extLst>
      <p:ext uri="{BB962C8B-B14F-4D97-AF65-F5344CB8AC3E}">
        <p14:creationId xmlns:p14="http://schemas.microsoft.com/office/powerpoint/2010/main" val="191796344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5/4/2018</a:t>
            </a:fld>
            <a:endParaRPr lang="en-US"/>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pPr marL="25399">
              <a:lnSpc>
                <a:spcPts val="1240"/>
              </a:lnSpc>
            </a:pPr>
            <a:fld id="{81D60167-4931-47E6-BA6A-407CBD079E47}" type="slidenum">
              <a:rPr lang="el-GR" smtClean="0"/>
              <a:pPr marL="25399">
                <a:lnSpc>
                  <a:spcPts val="1240"/>
                </a:lnSpc>
              </a:pPr>
              <a:t>‹#›</a:t>
            </a:fld>
            <a:endParaRPr lang="el-GR" dirty="0"/>
          </a:p>
        </p:txBody>
      </p:sp>
    </p:spTree>
    <p:extLst>
      <p:ext uri="{BB962C8B-B14F-4D97-AF65-F5344CB8AC3E}">
        <p14:creationId xmlns:p14="http://schemas.microsoft.com/office/powerpoint/2010/main" val="70272632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5/4/2018</a:t>
            </a:fld>
            <a:endParaRPr lang="en-US"/>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pPr marL="25399">
              <a:lnSpc>
                <a:spcPts val="1240"/>
              </a:lnSpc>
            </a:pPr>
            <a:fld id="{81D60167-4931-47E6-BA6A-407CBD079E47}" type="slidenum">
              <a:rPr lang="el-GR" smtClean="0"/>
              <a:pPr marL="25399">
                <a:lnSpc>
                  <a:spcPts val="1240"/>
                </a:lnSpc>
              </a:pPr>
              <a:t>‹#›</a:t>
            </a:fld>
            <a:endParaRPr lang="el-GR" dirty="0"/>
          </a:p>
        </p:txBody>
      </p:sp>
    </p:spTree>
    <p:extLst>
      <p:ext uri="{BB962C8B-B14F-4D97-AF65-F5344CB8AC3E}">
        <p14:creationId xmlns:p14="http://schemas.microsoft.com/office/powerpoint/2010/main" val="3544967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5/4/2018</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25399">
              <a:lnSpc>
                <a:spcPts val="1240"/>
              </a:lnSpc>
            </a:pPr>
            <a:fld id="{81D60167-4931-47E6-BA6A-407CBD079E47}" type="slidenum">
              <a:rPr lang="el-GR" smtClean="0"/>
              <a:pPr marL="25399">
                <a:lnSpc>
                  <a:spcPts val="1240"/>
                </a:lnSpc>
              </a:pPr>
              <a:t>‹#›</a:t>
            </a:fld>
            <a:endParaRPr lang="el-GR" dirty="0"/>
          </a:p>
        </p:txBody>
      </p:sp>
    </p:spTree>
    <p:extLst>
      <p:ext uri="{BB962C8B-B14F-4D97-AF65-F5344CB8AC3E}">
        <p14:creationId xmlns:p14="http://schemas.microsoft.com/office/powerpoint/2010/main" val="1487198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1820261" y="1295400"/>
            <a:ext cx="8406415" cy="1371600"/>
          </a:xfrm>
        </p:spPr>
        <p:txBody>
          <a:bodyPr>
            <a:noAutofit/>
          </a:bodyPr>
          <a:lstStyle/>
          <a:p>
            <a:pPr eaLnBrk="1" hangingPunct="1"/>
            <a:r>
              <a:rPr lang="el-GR" altLang="en-US" sz="3600" dirty="0">
                <a:solidFill>
                  <a:schemeClr val="accent2"/>
                </a:solidFill>
              </a:rPr>
              <a:t>«Οι νέες απαιτήσεις του </a:t>
            </a:r>
            <a:r>
              <a:rPr lang="en-US" altLang="en-US" sz="3600" dirty="0">
                <a:solidFill>
                  <a:schemeClr val="accent2"/>
                </a:solidFill>
              </a:rPr>
              <a:t/>
            </a:r>
            <a:br>
              <a:rPr lang="en-US" altLang="en-US" sz="3600" dirty="0">
                <a:solidFill>
                  <a:schemeClr val="accent2"/>
                </a:solidFill>
              </a:rPr>
            </a:br>
            <a:r>
              <a:rPr lang="el-GR" altLang="en-US" sz="3600" dirty="0">
                <a:solidFill>
                  <a:schemeClr val="accent2"/>
                </a:solidFill>
              </a:rPr>
              <a:t>Γενικού Κανονισμού για τα Προσωπικά Δεδομένα»</a:t>
            </a:r>
            <a:endParaRPr lang="en-US" altLang="en-US" sz="3600" b="1" i="1" dirty="0">
              <a:solidFill>
                <a:schemeClr val="accent2"/>
              </a:solidFill>
            </a:endParaRPr>
          </a:p>
        </p:txBody>
      </p:sp>
      <p:sp>
        <p:nvSpPr>
          <p:cNvPr id="5123" name="Subtitle 2">
            <a:extLst>
              <a:ext uri="{FF2B5EF4-FFF2-40B4-BE49-F238E27FC236}">
                <a16:creationId xmlns:a16="http://schemas.microsoft.com/office/drawing/2014/main" id="{158AFFFD-35AA-46C2-AAB0-73393D0FFB9B}"/>
              </a:ext>
            </a:extLst>
          </p:cNvPr>
          <p:cNvSpPr>
            <a:spLocks noGrp="1"/>
          </p:cNvSpPr>
          <p:nvPr>
            <p:ph type="subTitle" idx="1"/>
          </p:nvPr>
        </p:nvSpPr>
        <p:spPr>
          <a:xfrm>
            <a:off x="2125670" y="2819401"/>
            <a:ext cx="8251818" cy="1222375"/>
          </a:xfrm>
        </p:spPr>
        <p:txBody>
          <a:bodyPr>
            <a:normAutofit fontScale="25000" lnSpcReduction="20000"/>
          </a:bodyPr>
          <a:lstStyle/>
          <a:p>
            <a:pPr eaLnBrk="1" hangingPunct="1">
              <a:defRPr/>
            </a:pPr>
            <a:r>
              <a:rPr lang="el-GR" altLang="en-US" sz="11200" b="1" i="1" dirty="0">
                <a:solidFill>
                  <a:schemeClr val="tx2"/>
                </a:solidFill>
              </a:rPr>
              <a:t>Διακυβέρνηση Πληροφοριών </a:t>
            </a:r>
          </a:p>
          <a:p>
            <a:pPr eaLnBrk="1" hangingPunct="1">
              <a:defRPr/>
            </a:pPr>
            <a:r>
              <a:rPr lang="el-GR" altLang="en-US" sz="11200" b="1" i="1" dirty="0">
                <a:solidFill>
                  <a:schemeClr val="tx2"/>
                </a:solidFill>
              </a:rPr>
              <a:t>&amp; </a:t>
            </a:r>
            <a:r>
              <a:rPr lang="el-GR" altLang="en-US" sz="11200" b="1" i="1" dirty="0" smtClean="0">
                <a:solidFill>
                  <a:schemeClr val="tx2"/>
                </a:solidFill>
              </a:rPr>
              <a:t>Λογοδοσία</a:t>
            </a:r>
            <a:r>
              <a:rPr lang="en-US" altLang="en-US" sz="11200" b="1" i="1" dirty="0" smtClean="0">
                <a:solidFill>
                  <a:schemeClr val="tx2"/>
                </a:solidFill>
              </a:rPr>
              <a:t> </a:t>
            </a:r>
          </a:p>
          <a:p>
            <a:pPr eaLnBrk="1" hangingPunct="1">
              <a:defRPr/>
            </a:pPr>
            <a:endParaRPr lang="el-GR" altLang="en-US" b="1" i="1" dirty="0" smtClean="0">
              <a:solidFill>
                <a:schemeClr val="tx2"/>
              </a:solidFill>
            </a:endParaRPr>
          </a:p>
          <a:p>
            <a:pPr eaLnBrk="1" hangingPunct="1">
              <a:defRPr/>
            </a:pPr>
            <a:endParaRPr lang="el-GR" altLang="en-US" b="1" i="1" dirty="0">
              <a:solidFill>
                <a:schemeClr val="tx2"/>
              </a:solidFill>
            </a:endParaRPr>
          </a:p>
          <a:p>
            <a:pPr eaLnBrk="1" hangingPunct="1">
              <a:defRPr/>
            </a:pPr>
            <a:endParaRPr lang="el-GR" altLang="en-US" b="1" i="1" dirty="0" smtClean="0">
              <a:solidFill>
                <a:schemeClr val="tx2"/>
              </a:solidFill>
            </a:endParaRPr>
          </a:p>
          <a:p>
            <a:pPr eaLnBrk="1" hangingPunct="1">
              <a:defRPr/>
            </a:pPr>
            <a:endParaRPr lang="el-GR" altLang="en-US" b="1" i="1" dirty="0">
              <a:solidFill>
                <a:schemeClr val="tx2"/>
              </a:solidFill>
            </a:endParaRPr>
          </a:p>
          <a:p>
            <a:pPr eaLnBrk="1" hangingPunct="1">
              <a:defRPr/>
            </a:pPr>
            <a:endParaRPr lang="el-GR" altLang="en-US" b="1" i="1" dirty="0" smtClean="0">
              <a:solidFill>
                <a:schemeClr val="tx2"/>
              </a:solidFill>
            </a:endParaRPr>
          </a:p>
          <a:p>
            <a:pPr eaLnBrk="1" hangingPunct="1">
              <a:defRPr/>
            </a:pPr>
            <a:endParaRPr lang="el-GR" altLang="en-US" b="1" i="1" dirty="0">
              <a:solidFill>
                <a:schemeClr val="tx2"/>
              </a:solidFill>
            </a:endParaRPr>
          </a:p>
          <a:p>
            <a:pPr eaLnBrk="1" hangingPunct="1">
              <a:defRPr/>
            </a:pPr>
            <a:endParaRPr lang="el-GR" altLang="en-US" b="1" i="1" dirty="0" smtClean="0">
              <a:solidFill>
                <a:schemeClr val="tx2"/>
              </a:solidFill>
            </a:endParaRPr>
          </a:p>
          <a:p>
            <a:pPr eaLnBrk="1" hangingPunct="1">
              <a:defRPr/>
            </a:pPr>
            <a:r>
              <a:rPr lang="el-GR" altLang="en-US" sz="9600" b="1" i="1" dirty="0" smtClean="0">
                <a:solidFill>
                  <a:schemeClr val="tx2"/>
                </a:solidFill>
              </a:rPr>
              <a:t>Ιωάννης </a:t>
            </a:r>
            <a:r>
              <a:rPr lang="el-GR" altLang="en-US" sz="9600" b="1" i="1" dirty="0" err="1" smtClean="0">
                <a:solidFill>
                  <a:schemeClr val="tx2"/>
                </a:solidFill>
              </a:rPr>
              <a:t>Γουμενόπουλος</a:t>
            </a:r>
            <a:endParaRPr lang="el-GR" altLang="en-US" sz="9600" b="1" i="1" dirty="0" smtClean="0">
              <a:solidFill>
                <a:schemeClr val="tx2"/>
              </a:solidFill>
            </a:endParaRPr>
          </a:p>
          <a:p>
            <a:pPr eaLnBrk="1" hangingPunct="1">
              <a:defRPr/>
            </a:pPr>
            <a:r>
              <a:rPr lang="el-GR" altLang="en-US" sz="9600" b="1" i="1" dirty="0" smtClean="0">
                <a:solidFill>
                  <a:schemeClr val="tx2"/>
                </a:solidFill>
              </a:rPr>
              <a:t>Νομικός-Σύμβουλος Επιχειρήσεων</a:t>
            </a:r>
          </a:p>
          <a:p>
            <a:pPr eaLnBrk="1" hangingPunct="1">
              <a:defRPr/>
            </a:pPr>
            <a:endParaRPr lang="el-GR" altLang="en-US" b="1" i="1" dirty="0">
              <a:solidFill>
                <a:schemeClr val="tx2"/>
              </a:solidFill>
            </a:endParaRPr>
          </a:p>
          <a:p>
            <a:pPr eaLnBrk="1" hangingPunct="1">
              <a:defRPr/>
            </a:pPr>
            <a:endParaRPr lang="en-US" altLang="en-US" dirty="0">
              <a:solidFill>
                <a:schemeClr val="accent1"/>
              </a:solidFill>
            </a:endParaRPr>
          </a:p>
        </p:txBody>
      </p:sp>
      <p:pic>
        <p:nvPicPr>
          <p:cNvPr id="5"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7488" y="237893"/>
            <a:ext cx="1181100" cy="714375"/>
          </a:xfrm>
          <a:prstGeom prst="rect">
            <a:avLst/>
          </a:prstGeom>
        </p:spPr>
      </p:pic>
    </p:spTree>
    <p:extLst>
      <p:ext uri="{BB962C8B-B14F-4D97-AF65-F5344CB8AC3E}">
        <p14:creationId xmlns:p14="http://schemas.microsoft.com/office/powerpoint/2010/main" val="3763737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CD64F-279A-488E-915C-88FDAFF68020}"/>
              </a:ext>
            </a:extLst>
          </p:cNvPr>
          <p:cNvSpPr>
            <a:spLocks noGrp="1"/>
          </p:cNvSpPr>
          <p:nvPr>
            <p:ph type="title"/>
          </p:nvPr>
        </p:nvSpPr>
        <p:spPr/>
        <p:txBody>
          <a:bodyPr>
            <a:normAutofit/>
          </a:bodyPr>
          <a:lstStyle/>
          <a:p>
            <a:r>
              <a:rPr lang="el-GR" sz="3600" b="1" dirty="0">
                <a:solidFill>
                  <a:schemeClr val="accent2">
                    <a:lumMod val="50000"/>
                  </a:schemeClr>
                </a:solidFill>
              </a:rPr>
              <a:t>Λογοδοσία </a:t>
            </a:r>
            <a:r>
              <a:rPr lang="el-GR" sz="3600" b="1" dirty="0">
                <a:solidFill>
                  <a:schemeClr val="accent2">
                    <a:lumMod val="50000"/>
                  </a:schemeClr>
                </a:solidFill>
                <a:sym typeface="Wingdings" panose="05000000000000000000" pitchFamily="2" charset="2"/>
              </a:rPr>
              <a:t>ανάγκη για απογραφή ΠΔ</a:t>
            </a:r>
            <a:endParaRPr lang="en-US" sz="3600" b="1" dirty="0">
              <a:solidFill>
                <a:schemeClr val="accent2">
                  <a:lumMod val="50000"/>
                </a:schemeClr>
              </a:solidFill>
            </a:endParaRPr>
          </a:p>
        </p:txBody>
      </p:sp>
      <p:sp>
        <p:nvSpPr>
          <p:cNvPr id="5" name="Flowchart: Process 4">
            <a:extLst>
              <a:ext uri="{FF2B5EF4-FFF2-40B4-BE49-F238E27FC236}">
                <a16:creationId xmlns:a16="http://schemas.microsoft.com/office/drawing/2014/main" id="{1B4CF43A-EE21-4F93-8CA6-CFF64B72A76A}"/>
              </a:ext>
            </a:extLst>
          </p:cNvPr>
          <p:cNvSpPr/>
          <p:nvPr/>
        </p:nvSpPr>
        <p:spPr>
          <a:xfrm>
            <a:off x="2343604" y="1842244"/>
            <a:ext cx="7543800" cy="884098"/>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1" u="sng" strike="noStrike" kern="1200" cap="none" spc="0" normalizeH="0" baseline="0" noProof="0" dirty="0">
                <a:ln>
                  <a:noFill/>
                </a:ln>
                <a:solidFill>
                  <a:srgbClr val="002060"/>
                </a:solidFill>
                <a:effectLst/>
                <a:uLnTx/>
                <a:uFillTx/>
                <a:latin typeface="Calibri" panose="020F0502020204030204"/>
                <a:ea typeface="+mn-ea"/>
                <a:cs typeface="+mn-cs"/>
              </a:rPr>
              <a:t>Τήρηση Αρχείου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rPr>
              <a:t>Ο υπεύθυνος και εκτελών την επεξεργασία τηρούν εγγράφως ή ηλεκτρονικά αρχείο δραστηριοτήτων επεξεργασιών τους ( </a:t>
            </a:r>
            <a:r>
              <a:rPr kumimoji="0" lang="el-GR" sz="1600" b="0" i="0" u="none" strike="noStrike" kern="1200" cap="none" spc="0" normalizeH="0" baseline="0" noProof="0" dirty="0" err="1">
                <a:ln>
                  <a:noFill/>
                </a:ln>
                <a:solidFill>
                  <a:srgbClr val="002060"/>
                </a:solidFill>
                <a:effectLst/>
                <a:uLnTx/>
                <a:uFillTx/>
                <a:latin typeface="Calibri" panose="020F0502020204030204"/>
                <a:ea typeface="+mn-ea"/>
                <a:cs typeface="+mn-cs"/>
              </a:rPr>
              <a:t>αρθ</a:t>
            </a:r>
            <a:r>
              <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rPr>
              <a:t>. 30)</a:t>
            </a:r>
            <a:endPar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8" name="Flowchart: Process 7">
            <a:extLst>
              <a:ext uri="{FF2B5EF4-FFF2-40B4-BE49-F238E27FC236}">
                <a16:creationId xmlns:a16="http://schemas.microsoft.com/office/drawing/2014/main" id="{8A8E76E8-D26F-496E-83A0-21EDB4EE03DB}"/>
              </a:ext>
            </a:extLst>
          </p:cNvPr>
          <p:cNvSpPr/>
          <p:nvPr/>
        </p:nvSpPr>
        <p:spPr>
          <a:xfrm>
            <a:off x="2301241" y="2831225"/>
            <a:ext cx="7586164" cy="1727576"/>
          </a:xfrm>
          <a:prstGeom prst="flowChartProcess">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1" i="1" u="sng" strike="noStrike" kern="1200" cap="none" spc="0" normalizeH="0" baseline="0" noProof="0" dirty="0">
                <a:ln>
                  <a:noFill/>
                </a:ln>
                <a:solidFill>
                  <a:srgbClr val="002060"/>
                </a:solidFill>
                <a:effectLst/>
                <a:uLnTx/>
                <a:uFillTx/>
                <a:latin typeface="Calibri" panose="020F0502020204030204"/>
                <a:ea typeface="+mn-ea"/>
                <a:cs typeface="+mn-cs"/>
              </a:rPr>
              <a:t>Αναθεώρηση διαδικασιών και πολιτικών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rPr>
              <a:t>Τεκμηρίωση συγκατάθεσης (</a:t>
            </a:r>
            <a:r>
              <a:rPr kumimoji="0" lang="el-GR" sz="1600" b="0" i="0" u="none" strike="noStrike" kern="1200" cap="none" spc="0" normalizeH="0" baseline="0" noProof="0" dirty="0" err="1">
                <a:ln>
                  <a:noFill/>
                </a:ln>
                <a:solidFill>
                  <a:srgbClr val="002060"/>
                </a:solidFill>
                <a:effectLst/>
                <a:uLnTx/>
                <a:uFillTx/>
                <a:latin typeface="Calibri" panose="020F0502020204030204"/>
                <a:ea typeface="+mn-ea"/>
                <a:cs typeface="+mn-cs"/>
              </a:rPr>
              <a:t>αρθ</a:t>
            </a:r>
            <a:r>
              <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rPr>
              <a:t> 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rPr>
              <a:t>Εφαρμογή διαδικασιών και πολιτικών για την διαφανή ενημέρωση, ανακοίνωση και ρυθμίσεις για την άσκηση των δικαιωμάτων του υποκειμένου (</a:t>
            </a:r>
            <a:r>
              <a:rPr kumimoji="0" lang="el-GR" sz="1600" b="0" i="0" u="none" strike="noStrike" kern="1200" cap="none" spc="0" normalizeH="0" baseline="0" noProof="0" dirty="0" err="1">
                <a:ln>
                  <a:noFill/>
                </a:ln>
                <a:solidFill>
                  <a:srgbClr val="002060"/>
                </a:solidFill>
                <a:effectLst/>
                <a:uLnTx/>
                <a:uFillTx/>
                <a:latin typeface="Calibri" panose="020F0502020204030204"/>
                <a:ea typeface="+mn-ea"/>
                <a:cs typeface="+mn-cs"/>
              </a:rPr>
              <a:t>αρθ</a:t>
            </a:r>
            <a:r>
              <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rPr>
              <a:t> 13-14 και 15-22)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rPr>
              <a:t>Εφαρμογή κατάλληλων τεχνικών και οργανωτικών μέτρων ( </a:t>
            </a:r>
            <a:r>
              <a:rPr kumimoji="0" lang="el-GR" sz="1600" b="0" i="0" u="none" strike="noStrike" kern="1200" cap="none" spc="0" normalizeH="0" baseline="0" noProof="0" dirty="0" err="1">
                <a:ln>
                  <a:noFill/>
                </a:ln>
                <a:solidFill>
                  <a:srgbClr val="002060"/>
                </a:solidFill>
                <a:effectLst/>
                <a:uLnTx/>
                <a:uFillTx/>
                <a:latin typeface="Calibri" panose="020F0502020204030204"/>
                <a:ea typeface="+mn-ea"/>
                <a:cs typeface="+mn-cs"/>
              </a:rPr>
              <a:t>αρθ</a:t>
            </a:r>
            <a:r>
              <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rPr>
              <a:t> 24)</a:t>
            </a:r>
            <a:endPar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6"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7404" y="365129"/>
            <a:ext cx="1181100" cy="714375"/>
          </a:xfrm>
          <a:prstGeom prst="rect">
            <a:avLst/>
          </a:prstGeom>
        </p:spPr>
      </p:pic>
    </p:spTree>
    <p:extLst>
      <p:ext uri="{BB962C8B-B14F-4D97-AF65-F5344CB8AC3E}">
        <p14:creationId xmlns:p14="http://schemas.microsoft.com/office/powerpoint/2010/main" val="2128899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Εικόνα 12">
            <a:extLst>
              <a:ext uri="{FF2B5EF4-FFF2-40B4-BE49-F238E27FC236}">
                <a16:creationId xmlns:a16="http://schemas.microsoft.com/office/drawing/2014/main" id="{6275020E-949A-4295-BA5C-B5871192A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0900" y="435468"/>
            <a:ext cx="1181100" cy="714375"/>
          </a:xfrm>
          <a:prstGeom prst="rect">
            <a:avLst/>
          </a:prstGeom>
        </p:spPr>
      </p:pic>
    </p:spTree>
    <p:extLst>
      <p:ext uri="{BB962C8B-B14F-4D97-AF65-F5344CB8AC3E}">
        <p14:creationId xmlns:p14="http://schemas.microsoft.com/office/powerpoint/2010/main" val="3003109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278064" y="374651"/>
            <a:ext cx="7932737" cy="1374595"/>
          </a:xfrm>
        </p:spPr>
        <p:txBody>
          <a:bodyPr>
            <a:normAutofit/>
          </a:bodyPr>
          <a:lstStyle/>
          <a:p>
            <a:pPr algn="ctr" eaLnBrk="1" hangingPunct="1"/>
            <a:r>
              <a:rPr lang="el-GR" altLang="en-US" sz="4000" b="1" dirty="0">
                <a:solidFill>
                  <a:schemeClr val="accent2"/>
                </a:solidFill>
              </a:rPr>
              <a:t>Λογοδοσία :</a:t>
            </a:r>
            <a:br>
              <a:rPr lang="el-GR" altLang="en-US" sz="4000" b="1" dirty="0">
                <a:solidFill>
                  <a:schemeClr val="accent2"/>
                </a:solidFill>
              </a:rPr>
            </a:br>
            <a:r>
              <a:rPr lang="el-GR" altLang="en-US" sz="4000" b="1" dirty="0">
                <a:solidFill>
                  <a:schemeClr val="accent2"/>
                </a:solidFill>
              </a:rPr>
              <a:t>Επιδεικνύοντας συμμόρφωση</a:t>
            </a:r>
            <a:endParaRPr lang="en-US" altLang="en-US" sz="4000" b="1" dirty="0">
              <a:solidFill>
                <a:schemeClr val="accent2"/>
              </a:solidFill>
            </a:endParaRPr>
          </a:p>
        </p:txBody>
      </p:sp>
      <p:sp>
        <p:nvSpPr>
          <p:cNvPr id="24579" name="Θέση περιεχομένου 4"/>
          <p:cNvSpPr>
            <a:spLocks noGrp="1"/>
          </p:cNvSpPr>
          <p:nvPr>
            <p:ph sz="half" idx="1"/>
          </p:nvPr>
        </p:nvSpPr>
        <p:spPr>
          <a:xfrm>
            <a:off x="1995805" y="1749246"/>
            <a:ext cx="2451100" cy="4376737"/>
          </a:xfrm>
        </p:spPr>
        <p:txBody>
          <a:bodyPr>
            <a:normAutofit lnSpcReduction="10000"/>
          </a:bodyPr>
          <a:lstStyle/>
          <a:p>
            <a:pPr marL="0" indent="0">
              <a:buNone/>
            </a:pPr>
            <a:endParaRPr lang="el-GR" sz="2000" b="1" dirty="0">
              <a:solidFill>
                <a:schemeClr val="accent2"/>
              </a:solidFill>
            </a:endParaRPr>
          </a:p>
          <a:p>
            <a:pPr marL="0" indent="0">
              <a:buNone/>
            </a:pPr>
            <a:r>
              <a:rPr lang="en-GB" sz="2000" b="1" dirty="0">
                <a:solidFill>
                  <a:schemeClr val="accent2"/>
                </a:solidFill>
              </a:rPr>
              <a:t>Arts 5, 24, 26, 28, 32, 33 &amp; 34</a:t>
            </a:r>
          </a:p>
          <a:p>
            <a:pPr marL="0" indent="0">
              <a:buNone/>
            </a:pPr>
            <a:r>
              <a:rPr lang="en-GB" sz="2000" b="1" dirty="0">
                <a:solidFill>
                  <a:schemeClr val="accent2"/>
                </a:solidFill>
              </a:rPr>
              <a:t>Rec 74, 77, 78, 84-86</a:t>
            </a:r>
          </a:p>
        </p:txBody>
      </p:sp>
      <p:sp>
        <p:nvSpPr>
          <p:cNvPr id="6" name="Θέση περιεχομένου 5">
            <a:extLst>
              <a:ext uri="{FF2B5EF4-FFF2-40B4-BE49-F238E27FC236}">
                <a16:creationId xmlns:a16="http://schemas.microsoft.com/office/drawing/2014/main" id="{0C0DE91B-B1E7-4F94-8C83-1310503713CA}"/>
              </a:ext>
            </a:extLst>
          </p:cNvPr>
          <p:cNvSpPr>
            <a:spLocks noGrp="1"/>
          </p:cNvSpPr>
          <p:nvPr>
            <p:ph sz="half" idx="2"/>
          </p:nvPr>
        </p:nvSpPr>
        <p:spPr>
          <a:xfrm>
            <a:off x="4416426" y="1749246"/>
            <a:ext cx="5641975" cy="4494393"/>
          </a:xfrm>
        </p:spPr>
        <p:txBody>
          <a:bodyPr>
            <a:normAutofit lnSpcReduction="10000"/>
          </a:bodyPr>
          <a:lstStyle/>
          <a:p>
            <a:pPr>
              <a:buFont typeface="Wingdings" panose="05000000000000000000" pitchFamily="2" charset="2"/>
              <a:buChar char="Ø"/>
              <a:defRPr/>
            </a:pPr>
            <a:endParaRPr lang="el-GR" sz="1800" dirty="0"/>
          </a:p>
          <a:p>
            <a:pPr algn="just">
              <a:buFont typeface="Wingdings" panose="05000000000000000000" pitchFamily="2" charset="2"/>
              <a:buChar char="Ø"/>
              <a:defRPr/>
            </a:pPr>
            <a:r>
              <a:rPr lang="el-GR" sz="1800" dirty="0">
                <a:solidFill>
                  <a:srgbClr val="002060"/>
                </a:solidFill>
              </a:rPr>
              <a:t>καταγραφή των προσωπικών δεδομένων (</a:t>
            </a:r>
            <a:r>
              <a:rPr lang="en-GB" sz="1800" b="1" dirty="0">
                <a:solidFill>
                  <a:srgbClr val="002060"/>
                </a:solidFill>
              </a:rPr>
              <a:t>Data Mapping</a:t>
            </a:r>
            <a:r>
              <a:rPr lang="el-GR" sz="1800" dirty="0">
                <a:solidFill>
                  <a:srgbClr val="002060"/>
                </a:solidFill>
              </a:rPr>
              <a:t>)</a:t>
            </a:r>
            <a:r>
              <a:rPr lang="en-GB" sz="1800" b="1" dirty="0">
                <a:solidFill>
                  <a:srgbClr val="002060"/>
                </a:solidFill>
              </a:rPr>
              <a:t> </a:t>
            </a:r>
            <a:r>
              <a:rPr lang="el-GR" sz="1800" dirty="0">
                <a:solidFill>
                  <a:srgbClr val="002060"/>
                </a:solidFill>
              </a:rPr>
              <a:t>και των υφιστάμενων εργασιών επεξεργασίας</a:t>
            </a:r>
            <a:endParaRPr lang="en-GB" sz="1800" dirty="0">
              <a:solidFill>
                <a:srgbClr val="002060"/>
              </a:solidFill>
            </a:endParaRPr>
          </a:p>
          <a:p>
            <a:pPr algn="just">
              <a:buFont typeface="Wingdings" panose="05000000000000000000" pitchFamily="2" charset="2"/>
              <a:buChar char="Ø"/>
              <a:defRPr/>
            </a:pPr>
            <a:r>
              <a:rPr lang="el-GR" sz="1800" dirty="0">
                <a:solidFill>
                  <a:srgbClr val="002060"/>
                </a:solidFill>
              </a:rPr>
              <a:t>Εκτίμηση Αποκλίσεων ως προς την ωριμότητα συμμόρφωσης του Οργανισμού (</a:t>
            </a:r>
            <a:r>
              <a:rPr lang="en-GB" sz="1800" b="1" dirty="0">
                <a:solidFill>
                  <a:srgbClr val="002060"/>
                </a:solidFill>
              </a:rPr>
              <a:t>Gap Assessment</a:t>
            </a:r>
            <a:r>
              <a:rPr lang="el-GR" sz="1800" b="1" dirty="0">
                <a:solidFill>
                  <a:srgbClr val="002060"/>
                </a:solidFill>
              </a:rPr>
              <a:t> / </a:t>
            </a:r>
            <a:r>
              <a:rPr lang="en-US" sz="1800" b="1" dirty="0">
                <a:solidFill>
                  <a:srgbClr val="002060"/>
                </a:solidFill>
              </a:rPr>
              <a:t>Gap Analysis</a:t>
            </a:r>
            <a:r>
              <a:rPr lang="el-GR" sz="1800" dirty="0">
                <a:solidFill>
                  <a:srgbClr val="002060"/>
                </a:solidFill>
              </a:rPr>
              <a:t>) </a:t>
            </a:r>
            <a:endParaRPr lang="en-US" sz="1800" dirty="0">
              <a:solidFill>
                <a:srgbClr val="002060"/>
              </a:solidFill>
            </a:endParaRPr>
          </a:p>
          <a:p>
            <a:pPr algn="just">
              <a:buFont typeface="Wingdings" panose="05000000000000000000" pitchFamily="2" charset="2"/>
              <a:buChar char="Ø"/>
              <a:defRPr/>
            </a:pPr>
            <a:r>
              <a:rPr lang="el-GR" sz="1800" dirty="0">
                <a:solidFill>
                  <a:srgbClr val="002060"/>
                </a:solidFill>
              </a:rPr>
              <a:t>Αρχείο Δραστηριοτήτων Επεξεργασίας Προσωπικών Δεδομένων (</a:t>
            </a:r>
            <a:r>
              <a:rPr lang="en-US" sz="1800" b="1" dirty="0">
                <a:solidFill>
                  <a:srgbClr val="002060"/>
                </a:solidFill>
              </a:rPr>
              <a:t>Re</a:t>
            </a:r>
            <a:r>
              <a:rPr lang="fr-FR" sz="1800" b="1" dirty="0" err="1">
                <a:solidFill>
                  <a:srgbClr val="002060"/>
                </a:solidFill>
              </a:rPr>
              <a:t>cord</a:t>
            </a:r>
            <a:r>
              <a:rPr lang="fr-FR" sz="1800" b="1" dirty="0">
                <a:solidFill>
                  <a:srgbClr val="002060"/>
                </a:solidFill>
              </a:rPr>
              <a:t> </a:t>
            </a:r>
            <a:r>
              <a:rPr lang="en-US" sz="1800" b="1" dirty="0">
                <a:solidFill>
                  <a:srgbClr val="002060"/>
                </a:solidFill>
              </a:rPr>
              <a:t>of</a:t>
            </a:r>
            <a:r>
              <a:rPr lang="en-GB" sz="1800" b="1" dirty="0">
                <a:solidFill>
                  <a:srgbClr val="002060"/>
                </a:solidFill>
              </a:rPr>
              <a:t> Processing </a:t>
            </a:r>
            <a:r>
              <a:rPr lang="en-US" sz="1800" b="1" dirty="0">
                <a:solidFill>
                  <a:srgbClr val="002060"/>
                </a:solidFill>
              </a:rPr>
              <a:t>Activities</a:t>
            </a:r>
            <a:r>
              <a:rPr lang="el-GR" sz="1800" b="1" dirty="0">
                <a:solidFill>
                  <a:srgbClr val="002060"/>
                </a:solidFill>
              </a:rPr>
              <a:t>)</a:t>
            </a:r>
            <a:endParaRPr lang="en-US" sz="1800" dirty="0">
              <a:solidFill>
                <a:srgbClr val="002060"/>
              </a:solidFill>
            </a:endParaRPr>
          </a:p>
          <a:p>
            <a:pPr algn="just">
              <a:buFont typeface="Wingdings" panose="05000000000000000000" pitchFamily="2" charset="2"/>
              <a:buChar char="Ø"/>
              <a:defRPr/>
            </a:pPr>
            <a:r>
              <a:rPr lang="el-GR" sz="1800" dirty="0">
                <a:solidFill>
                  <a:srgbClr val="002060"/>
                </a:solidFill>
              </a:rPr>
              <a:t>Πλάνο μέτρων εξυγίανσης </a:t>
            </a:r>
            <a:r>
              <a:rPr lang="en-US" sz="1800" b="1" dirty="0">
                <a:solidFill>
                  <a:srgbClr val="002060"/>
                </a:solidFill>
              </a:rPr>
              <a:t> </a:t>
            </a:r>
            <a:r>
              <a:rPr lang="el-GR" sz="1800" b="1" dirty="0">
                <a:solidFill>
                  <a:srgbClr val="002060"/>
                </a:solidFill>
              </a:rPr>
              <a:t>(</a:t>
            </a:r>
            <a:r>
              <a:rPr lang="en-US" sz="1800" b="1" dirty="0">
                <a:solidFill>
                  <a:srgbClr val="002060"/>
                </a:solidFill>
              </a:rPr>
              <a:t>Remediation Action Plan</a:t>
            </a:r>
            <a:r>
              <a:rPr lang="el-GR" sz="1800" b="1" dirty="0">
                <a:solidFill>
                  <a:srgbClr val="002060"/>
                </a:solidFill>
              </a:rPr>
              <a:t>)</a:t>
            </a:r>
            <a:r>
              <a:rPr lang="en-US" sz="1800" dirty="0">
                <a:solidFill>
                  <a:srgbClr val="002060"/>
                </a:solidFill>
              </a:rPr>
              <a:t>, </a:t>
            </a:r>
            <a:r>
              <a:rPr lang="el-GR" sz="1800" dirty="0">
                <a:solidFill>
                  <a:srgbClr val="002060"/>
                </a:solidFill>
              </a:rPr>
              <a:t>επί τη βάσει των διαπιστωθέντων ελλείψεων συμμόρφωσης</a:t>
            </a:r>
            <a:endParaRPr lang="en-GB" sz="1800" b="1" dirty="0">
              <a:solidFill>
                <a:srgbClr val="002060"/>
              </a:solidFill>
            </a:endParaRPr>
          </a:p>
          <a:p>
            <a:pPr algn="just">
              <a:buFont typeface="Wingdings" panose="05000000000000000000" pitchFamily="2" charset="2"/>
              <a:buChar char="Ø"/>
              <a:defRPr/>
            </a:pPr>
            <a:r>
              <a:rPr lang="el-GR" sz="1800" dirty="0">
                <a:solidFill>
                  <a:srgbClr val="002060"/>
                </a:solidFill>
              </a:rPr>
              <a:t>Καταγραφή και </a:t>
            </a:r>
            <a:r>
              <a:rPr lang="el-GR" sz="1800" dirty="0" err="1">
                <a:solidFill>
                  <a:srgbClr val="002060"/>
                </a:solidFill>
              </a:rPr>
              <a:t>αναθεωρηση</a:t>
            </a:r>
            <a:r>
              <a:rPr lang="el-GR" sz="1800" dirty="0">
                <a:solidFill>
                  <a:srgbClr val="002060"/>
                </a:solidFill>
              </a:rPr>
              <a:t> σε περιοδική βάση εσωτερικών πολιτικών και διαδικασιών για την επεξεργασία προσωπικών δεδομένων (</a:t>
            </a:r>
            <a:r>
              <a:rPr lang="en-US" sz="1800" b="1" dirty="0">
                <a:solidFill>
                  <a:srgbClr val="002060"/>
                </a:solidFill>
              </a:rPr>
              <a:t>Data Protection Policies &amp; Processes)</a:t>
            </a:r>
            <a:endParaRPr lang="en-GB" sz="1800" b="1" dirty="0">
              <a:solidFill>
                <a:srgbClr val="002060"/>
              </a:solidFill>
            </a:endParaRPr>
          </a:p>
        </p:txBody>
      </p:sp>
      <p:pic>
        <p:nvPicPr>
          <p:cNvPr id="5" name="Εικόνα 12">
            <a:extLst>
              <a:ext uri="{FF2B5EF4-FFF2-40B4-BE49-F238E27FC236}">
                <a16:creationId xmlns:a16="http://schemas.microsoft.com/office/drawing/2014/main" id="{6275020E-949A-4295-BA5C-B5871192A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1" y="195690"/>
            <a:ext cx="1181100" cy="714375"/>
          </a:xfrm>
          <a:prstGeom prst="rect">
            <a:avLst/>
          </a:prstGeom>
        </p:spPr>
      </p:pic>
    </p:spTree>
    <p:extLst>
      <p:ext uri="{BB962C8B-B14F-4D97-AF65-F5344CB8AC3E}">
        <p14:creationId xmlns:p14="http://schemas.microsoft.com/office/powerpoint/2010/main" val="876851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B4089-BEB9-40E5-A090-E1BC93173F16}"/>
              </a:ext>
            </a:extLst>
          </p:cNvPr>
          <p:cNvSpPr>
            <a:spLocks noGrp="1"/>
          </p:cNvSpPr>
          <p:nvPr>
            <p:ph type="title"/>
          </p:nvPr>
        </p:nvSpPr>
        <p:spPr/>
        <p:txBody>
          <a:bodyPr/>
          <a:lstStyle/>
          <a:p>
            <a:pPr algn="ctr"/>
            <a:r>
              <a:rPr lang="el-GR" altLang="en-US" sz="4000" b="1" dirty="0">
                <a:solidFill>
                  <a:srgbClr val="BD582C"/>
                </a:solidFill>
              </a:rPr>
              <a:t>Λογοδοσία :</a:t>
            </a:r>
            <a:br>
              <a:rPr lang="el-GR" altLang="en-US" sz="4000" b="1" dirty="0">
                <a:solidFill>
                  <a:srgbClr val="BD582C"/>
                </a:solidFill>
              </a:rPr>
            </a:br>
            <a:r>
              <a:rPr lang="el-GR" altLang="en-US" sz="4000" b="1" dirty="0">
                <a:solidFill>
                  <a:srgbClr val="BD582C"/>
                </a:solidFill>
              </a:rPr>
              <a:t>Επιδεικνύοντας συμμόρφωση</a:t>
            </a:r>
            <a:endParaRPr lang="en-US" dirty="0"/>
          </a:p>
        </p:txBody>
      </p:sp>
      <p:sp>
        <p:nvSpPr>
          <p:cNvPr id="3" name="Content Placeholder 2">
            <a:extLst>
              <a:ext uri="{FF2B5EF4-FFF2-40B4-BE49-F238E27FC236}">
                <a16:creationId xmlns:a16="http://schemas.microsoft.com/office/drawing/2014/main" id="{F93C7F70-7DCD-4F3C-B8FA-2CA983CB73D2}"/>
              </a:ext>
            </a:extLst>
          </p:cNvPr>
          <p:cNvSpPr>
            <a:spLocks noGrp="1"/>
          </p:cNvSpPr>
          <p:nvPr>
            <p:ph sz="half" idx="1"/>
          </p:nvPr>
        </p:nvSpPr>
        <p:spPr>
          <a:xfrm>
            <a:off x="1434905" y="1845734"/>
            <a:ext cx="2981341" cy="4023360"/>
          </a:xfrm>
        </p:spPr>
        <p:txBody>
          <a:bodyPr>
            <a:normAutofit fontScale="92500" lnSpcReduction="10000"/>
          </a:bodyPr>
          <a:lstStyle/>
          <a:p>
            <a:pPr lvl="0">
              <a:buClr>
                <a:srgbClr val="E48312"/>
              </a:buClr>
            </a:pPr>
            <a:endParaRPr lang="el-GR" b="1" u="sng" dirty="0">
              <a:solidFill>
                <a:srgbClr val="602B00"/>
              </a:solidFill>
            </a:endParaRPr>
          </a:p>
          <a:p>
            <a:pPr lvl="0">
              <a:buClr>
                <a:srgbClr val="E48312"/>
              </a:buClr>
            </a:pPr>
            <a:endParaRPr lang="el-GR" b="1" u="sng" dirty="0">
              <a:solidFill>
                <a:srgbClr val="602B00"/>
              </a:solidFill>
            </a:endParaRPr>
          </a:p>
          <a:p>
            <a:pPr lvl="0">
              <a:buClr>
                <a:srgbClr val="E48312"/>
              </a:buClr>
            </a:pPr>
            <a:r>
              <a:rPr lang="el-GR" b="1" u="sng" dirty="0">
                <a:solidFill>
                  <a:srgbClr val="602B00"/>
                </a:solidFill>
              </a:rPr>
              <a:t>Χαρτογράφηση των Προσωπικών Δεδομένων (</a:t>
            </a:r>
            <a:r>
              <a:rPr lang="en-US" b="1" u="sng" dirty="0">
                <a:solidFill>
                  <a:srgbClr val="602B00"/>
                </a:solidFill>
              </a:rPr>
              <a:t>data mapping)</a:t>
            </a:r>
            <a:r>
              <a:rPr lang="el-GR" b="1" u="sng" dirty="0">
                <a:solidFill>
                  <a:srgbClr val="602B00"/>
                </a:solidFill>
              </a:rPr>
              <a:t>: </a:t>
            </a:r>
          </a:p>
          <a:p>
            <a:endParaRPr lang="en-US" dirty="0"/>
          </a:p>
        </p:txBody>
      </p:sp>
      <p:sp>
        <p:nvSpPr>
          <p:cNvPr id="4" name="Content Placeholder 3">
            <a:extLst>
              <a:ext uri="{FF2B5EF4-FFF2-40B4-BE49-F238E27FC236}">
                <a16:creationId xmlns:a16="http://schemas.microsoft.com/office/drawing/2014/main" id="{64C0B20A-8D73-4189-9AFC-CDC48B9814E0}"/>
              </a:ext>
            </a:extLst>
          </p:cNvPr>
          <p:cNvSpPr>
            <a:spLocks noGrp="1"/>
          </p:cNvSpPr>
          <p:nvPr>
            <p:ph sz="half" idx="2"/>
          </p:nvPr>
        </p:nvSpPr>
        <p:spPr>
          <a:xfrm>
            <a:off x="4416246" y="1845737"/>
            <a:ext cx="5474515" cy="4023359"/>
          </a:xfrm>
        </p:spPr>
        <p:txBody>
          <a:bodyPr>
            <a:normAutofit fontScale="92500" lnSpcReduction="10000"/>
          </a:bodyPr>
          <a:lstStyle/>
          <a:p>
            <a:pPr>
              <a:buFont typeface="Wingdings" panose="05000000000000000000" pitchFamily="2" charset="2"/>
              <a:buChar char="Ø"/>
            </a:pPr>
            <a:endParaRPr lang="el-GR" dirty="0"/>
          </a:p>
          <a:p>
            <a:pPr>
              <a:buFont typeface="Wingdings" panose="05000000000000000000" pitchFamily="2" charset="2"/>
              <a:buChar char="Ø"/>
            </a:pPr>
            <a:r>
              <a:rPr lang="el-GR" dirty="0">
                <a:solidFill>
                  <a:srgbClr val="002060"/>
                </a:solidFill>
              </a:rPr>
              <a:t>Τί ΠΔ </a:t>
            </a:r>
            <a:r>
              <a:rPr lang="el-GR" dirty="0" smtClean="0">
                <a:solidFill>
                  <a:srgbClr val="002060"/>
                </a:solidFill>
              </a:rPr>
              <a:t>συλλέγουμε/επεξεργαζόμαστε</a:t>
            </a:r>
            <a:r>
              <a:rPr lang="el-GR" dirty="0">
                <a:solidFill>
                  <a:srgbClr val="002060"/>
                </a:solidFill>
              </a:rPr>
              <a:t>;</a:t>
            </a:r>
          </a:p>
          <a:p>
            <a:pPr>
              <a:buFont typeface="Wingdings" panose="05000000000000000000" pitchFamily="2" charset="2"/>
              <a:buChar char="Ø"/>
            </a:pPr>
            <a:r>
              <a:rPr lang="el-GR" dirty="0">
                <a:solidFill>
                  <a:srgbClr val="002060"/>
                </a:solidFill>
              </a:rPr>
              <a:t>Ποιος είναι ο σκοπός συλλογής/επεξεργασίας;</a:t>
            </a:r>
          </a:p>
          <a:p>
            <a:pPr>
              <a:buFont typeface="Wingdings" panose="05000000000000000000" pitchFamily="2" charset="2"/>
              <a:buChar char="Ø"/>
            </a:pPr>
            <a:r>
              <a:rPr lang="el-GR" dirty="0">
                <a:solidFill>
                  <a:srgbClr val="002060"/>
                </a:solidFill>
              </a:rPr>
              <a:t>Πώς τα επεξεργαζόμαστε;</a:t>
            </a:r>
          </a:p>
          <a:p>
            <a:pPr>
              <a:buFont typeface="Wingdings" panose="05000000000000000000" pitchFamily="2" charset="2"/>
              <a:buChar char="Ø"/>
            </a:pPr>
            <a:r>
              <a:rPr lang="el-GR" dirty="0">
                <a:solidFill>
                  <a:srgbClr val="002060"/>
                </a:solidFill>
              </a:rPr>
              <a:t> Ποια είναι η νομική βάση;</a:t>
            </a:r>
          </a:p>
          <a:p>
            <a:pPr>
              <a:buFont typeface="Wingdings" panose="05000000000000000000" pitchFamily="2" charset="2"/>
              <a:buChar char="Ø"/>
            </a:pPr>
            <a:r>
              <a:rPr lang="el-GR" dirty="0">
                <a:solidFill>
                  <a:srgbClr val="002060"/>
                </a:solidFill>
              </a:rPr>
              <a:t>Ποιος είναι ο χρόνος διατήρησης ΠΔ;</a:t>
            </a:r>
          </a:p>
          <a:p>
            <a:pPr>
              <a:buFont typeface="Wingdings" panose="05000000000000000000" pitchFamily="2" charset="2"/>
              <a:buChar char="Ø"/>
            </a:pPr>
            <a:r>
              <a:rPr lang="el-GR" dirty="0">
                <a:solidFill>
                  <a:srgbClr val="002060"/>
                </a:solidFill>
              </a:rPr>
              <a:t>Ποιος έχει πρόσβαση;</a:t>
            </a:r>
          </a:p>
          <a:p>
            <a:pPr>
              <a:buFont typeface="Wingdings" panose="05000000000000000000" pitchFamily="2" charset="2"/>
              <a:buChar char="Ø"/>
            </a:pPr>
            <a:r>
              <a:rPr lang="el-GR" dirty="0">
                <a:solidFill>
                  <a:srgbClr val="002060"/>
                </a:solidFill>
              </a:rPr>
              <a:t>Πού μεταφέρονται τα ΠΔ;</a:t>
            </a:r>
          </a:p>
          <a:p>
            <a:endParaRPr lang="el-GR" dirty="0"/>
          </a:p>
          <a:p>
            <a:endParaRPr lang="en-US" dirty="0"/>
          </a:p>
        </p:txBody>
      </p:sp>
      <p:pic>
        <p:nvPicPr>
          <p:cNvPr id="5"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761" y="365129"/>
            <a:ext cx="1181100" cy="714375"/>
          </a:xfrm>
          <a:prstGeom prst="rect">
            <a:avLst/>
          </a:prstGeom>
        </p:spPr>
      </p:pic>
    </p:spTree>
    <p:extLst>
      <p:ext uri="{BB962C8B-B14F-4D97-AF65-F5344CB8AC3E}">
        <p14:creationId xmlns:p14="http://schemas.microsoft.com/office/powerpoint/2010/main" val="3421816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D6F83A-9832-44BA-B3AD-81A8C0C974F5}"/>
              </a:ext>
            </a:extLst>
          </p:cNvPr>
          <p:cNvSpPr>
            <a:spLocks noGrp="1"/>
          </p:cNvSpPr>
          <p:nvPr>
            <p:ph type="title"/>
          </p:nvPr>
        </p:nvSpPr>
        <p:spPr/>
        <p:txBody>
          <a:bodyPr>
            <a:normAutofit/>
          </a:bodyPr>
          <a:lstStyle/>
          <a:p>
            <a:pPr algn="ctr"/>
            <a:r>
              <a:rPr lang="el-GR" altLang="en-US" sz="4000" b="1" dirty="0">
                <a:solidFill>
                  <a:schemeClr val="accent2"/>
                </a:solidFill>
              </a:rPr>
              <a:t>Λογοδοσία :</a:t>
            </a:r>
            <a:br>
              <a:rPr lang="el-GR" altLang="en-US" sz="4000" b="1" dirty="0">
                <a:solidFill>
                  <a:schemeClr val="accent2"/>
                </a:solidFill>
              </a:rPr>
            </a:br>
            <a:r>
              <a:rPr lang="el-GR" altLang="en-US" sz="4000" b="1" dirty="0">
                <a:solidFill>
                  <a:schemeClr val="accent2"/>
                </a:solidFill>
              </a:rPr>
              <a:t>Επιδεικνύοντας συμμόρφωση</a:t>
            </a:r>
            <a:endParaRPr lang="en-US" sz="4000" dirty="0"/>
          </a:p>
        </p:txBody>
      </p:sp>
      <p:sp>
        <p:nvSpPr>
          <p:cNvPr id="3" name="Content Placeholder 2">
            <a:extLst>
              <a:ext uri="{FF2B5EF4-FFF2-40B4-BE49-F238E27FC236}">
                <a16:creationId xmlns:a16="http://schemas.microsoft.com/office/drawing/2014/main" id="{5EADC3F8-9BE2-4A3D-88EC-2EC700018A47}"/>
              </a:ext>
            </a:extLst>
          </p:cNvPr>
          <p:cNvSpPr>
            <a:spLocks noGrp="1"/>
          </p:cNvSpPr>
          <p:nvPr>
            <p:ph sz="half" idx="1"/>
          </p:nvPr>
        </p:nvSpPr>
        <p:spPr>
          <a:xfrm>
            <a:off x="1983545" y="1845734"/>
            <a:ext cx="2127291" cy="4023360"/>
          </a:xfrm>
        </p:spPr>
        <p:txBody>
          <a:bodyPr>
            <a:normAutofit fontScale="70000" lnSpcReduction="20000"/>
          </a:bodyPr>
          <a:lstStyle/>
          <a:p>
            <a:endParaRPr lang="el-GR" b="1" u="sng" dirty="0">
              <a:solidFill>
                <a:srgbClr val="602B00"/>
              </a:solidFill>
            </a:endParaRPr>
          </a:p>
          <a:p>
            <a:endParaRPr lang="el-GR" b="1" u="sng" dirty="0">
              <a:solidFill>
                <a:srgbClr val="602B00"/>
              </a:solidFill>
            </a:endParaRPr>
          </a:p>
          <a:p>
            <a:r>
              <a:rPr lang="el-GR" b="1" u="sng" dirty="0">
                <a:solidFill>
                  <a:srgbClr val="602B00"/>
                </a:solidFill>
              </a:rPr>
              <a:t>Χαρτογράφηση των Προσωπικών Δεδομένων (</a:t>
            </a:r>
            <a:r>
              <a:rPr lang="en-US" b="1" u="sng" dirty="0">
                <a:solidFill>
                  <a:srgbClr val="602B00"/>
                </a:solidFill>
              </a:rPr>
              <a:t>data mapping)</a:t>
            </a:r>
            <a:r>
              <a:rPr lang="el-GR" b="1" u="sng" dirty="0">
                <a:solidFill>
                  <a:srgbClr val="602B00"/>
                </a:solidFill>
              </a:rPr>
              <a:t>: </a:t>
            </a:r>
          </a:p>
        </p:txBody>
      </p:sp>
      <p:sp>
        <p:nvSpPr>
          <p:cNvPr id="5" name="Content Placeholder 4">
            <a:extLst>
              <a:ext uri="{FF2B5EF4-FFF2-40B4-BE49-F238E27FC236}">
                <a16:creationId xmlns:a16="http://schemas.microsoft.com/office/drawing/2014/main" id="{35199F21-D1C3-43BC-A479-AB0DFF741A0B}"/>
              </a:ext>
            </a:extLst>
          </p:cNvPr>
          <p:cNvSpPr>
            <a:spLocks noGrp="1"/>
          </p:cNvSpPr>
          <p:nvPr>
            <p:ph sz="half" idx="2"/>
          </p:nvPr>
        </p:nvSpPr>
        <p:spPr>
          <a:xfrm>
            <a:off x="4263540" y="1845737"/>
            <a:ext cx="5627220" cy="4484659"/>
          </a:xfrm>
        </p:spPr>
        <p:txBody>
          <a:bodyPr>
            <a:normAutofit fontScale="70000" lnSpcReduction="20000"/>
          </a:bodyPr>
          <a:lstStyle/>
          <a:p>
            <a:pPr>
              <a:buFont typeface="Wingdings" panose="05000000000000000000" pitchFamily="2" charset="2"/>
              <a:buChar char="Ø"/>
            </a:pPr>
            <a:r>
              <a:rPr lang="el-GR" dirty="0">
                <a:solidFill>
                  <a:srgbClr val="002060"/>
                </a:solidFill>
              </a:rPr>
              <a:t>Καταγραφή και κατηγοριοποίηση των ΠΔ </a:t>
            </a:r>
          </a:p>
          <a:p>
            <a:pPr>
              <a:buFont typeface="Wingdings" panose="05000000000000000000" pitchFamily="2" charset="2"/>
              <a:buChar char="Ø"/>
            </a:pPr>
            <a:r>
              <a:rPr lang="el-GR" dirty="0">
                <a:solidFill>
                  <a:srgbClr val="002060"/>
                </a:solidFill>
              </a:rPr>
              <a:t>Καταγραφή όλων των διαδικασιών συλλογής ΠΔ</a:t>
            </a:r>
          </a:p>
          <a:p>
            <a:pPr>
              <a:buFont typeface="Wingdings" panose="05000000000000000000" pitchFamily="2" charset="2"/>
              <a:buChar char="Ø"/>
            </a:pPr>
            <a:r>
              <a:rPr lang="el-GR" dirty="0">
                <a:solidFill>
                  <a:srgbClr val="002060"/>
                </a:solidFill>
              </a:rPr>
              <a:t>Επιθεώρηση όλων των λειτουργικών συστημάτων συλλογής και αποθήκευσης ΠΔ </a:t>
            </a:r>
          </a:p>
          <a:p>
            <a:pPr>
              <a:buFont typeface="Wingdings" panose="05000000000000000000" pitchFamily="2" charset="2"/>
              <a:buChar char="Ø"/>
            </a:pPr>
            <a:r>
              <a:rPr lang="el-GR" dirty="0">
                <a:solidFill>
                  <a:srgbClr val="002060"/>
                </a:solidFill>
              </a:rPr>
              <a:t>Καταγραφή και συγκεκριμενοποίηση των σκοπών συλλογής και επεξεργασίας των ΠΔ</a:t>
            </a:r>
          </a:p>
          <a:p>
            <a:pPr>
              <a:buFont typeface="Wingdings" panose="05000000000000000000" pitchFamily="2" charset="2"/>
              <a:buChar char="Ø"/>
            </a:pPr>
            <a:r>
              <a:rPr lang="el-GR" dirty="0">
                <a:solidFill>
                  <a:srgbClr val="002060"/>
                </a:solidFill>
              </a:rPr>
              <a:t>Διάρκεια διατήρησης ΠΔ</a:t>
            </a:r>
          </a:p>
          <a:p>
            <a:pPr>
              <a:buFont typeface="Wingdings" panose="05000000000000000000" pitchFamily="2" charset="2"/>
              <a:buChar char="Ø"/>
            </a:pPr>
            <a:r>
              <a:rPr lang="el-GR" dirty="0">
                <a:solidFill>
                  <a:srgbClr val="002060"/>
                </a:solidFill>
              </a:rPr>
              <a:t>Καταγραφή των αποδεκτών των ΠΔ τόσο εσωτερικά όσο και με τρίτα μέρη </a:t>
            </a:r>
          </a:p>
          <a:p>
            <a:pPr>
              <a:buFont typeface="Wingdings" panose="05000000000000000000" pitchFamily="2" charset="2"/>
              <a:buChar char="Ø"/>
            </a:pPr>
            <a:r>
              <a:rPr lang="el-GR" dirty="0">
                <a:solidFill>
                  <a:srgbClr val="002060"/>
                </a:solidFill>
              </a:rPr>
              <a:t>Καταγραφή τυχόν μεταβίβασης ΠΔ σε τρίτες χώρες</a:t>
            </a:r>
          </a:p>
          <a:p>
            <a:pPr>
              <a:buFont typeface="Wingdings" panose="05000000000000000000" pitchFamily="2" charset="2"/>
              <a:buChar char="Ø"/>
            </a:pPr>
            <a:r>
              <a:rPr lang="el-GR" dirty="0">
                <a:solidFill>
                  <a:srgbClr val="002060"/>
                </a:solidFill>
              </a:rPr>
              <a:t>Καταγραφή των τεχνικών και οργανωτικών ελέγχων που εφαρμόζονται στην επεξεργασία των ΠΔ</a:t>
            </a:r>
            <a:endParaRPr lang="en-US" dirty="0">
              <a:solidFill>
                <a:srgbClr val="002060"/>
              </a:solidFill>
            </a:endParaRPr>
          </a:p>
        </p:txBody>
      </p:sp>
      <p:pic>
        <p:nvPicPr>
          <p:cNvPr id="6" name="Εικόνα 12">
            <a:extLst>
              <a:ext uri="{FF2B5EF4-FFF2-40B4-BE49-F238E27FC236}">
                <a16:creationId xmlns:a16="http://schemas.microsoft.com/office/drawing/2014/main" id="{6275020E-949A-4295-BA5C-B5871192A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0760" y="210084"/>
            <a:ext cx="1181100" cy="714375"/>
          </a:xfrm>
          <a:prstGeom prst="rect">
            <a:avLst/>
          </a:prstGeom>
        </p:spPr>
      </p:pic>
    </p:spTree>
    <p:extLst>
      <p:ext uri="{BB962C8B-B14F-4D97-AF65-F5344CB8AC3E}">
        <p14:creationId xmlns:p14="http://schemas.microsoft.com/office/powerpoint/2010/main" val="3766539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9CE36-BBB1-40DE-8264-B19B0652ABA5}"/>
              </a:ext>
            </a:extLst>
          </p:cNvPr>
          <p:cNvSpPr>
            <a:spLocks noGrp="1"/>
          </p:cNvSpPr>
          <p:nvPr>
            <p:ph type="title"/>
          </p:nvPr>
        </p:nvSpPr>
        <p:spPr/>
        <p:txBody>
          <a:bodyPr>
            <a:normAutofit/>
          </a:bodyPr>
          <a:lstStyle/>
          <a:p>
            <a:pPr algn="ctr"/>
            <a:r>
              <a:rPr lang="el-GR" altLang="en-US" sz="4000" b="1" dirty="0">
                <a:solidFill>
                  <a:srgbClr val="BD582C"/>
                </a:solidFill>
              </a:rPr>
              <a:t>Λογοδοσία :</a:t>
            </a:r>
            <a:br>
              <a:rPr lang="el-GR" altLang="en-US" sz="4000" b="1" dirty="0">
                <a:solidFill>
                  <a:srgbClr val="BD582C"/>
                </a:solidFill>
              </a:rPr>
            </a:br>
            <a:r>
              <a:rPr lang="el-GR" altLang="en-US" sz="4000" b="1" dirty="0">
                <a:solidFill>
                  <a:srgbClr val="BD582C"/>
                </a:solidFill>
              </a:rPr>
              <a:t>Επιδεικνύοντας συμμόρφωση</a:t>
            </a:r>
            <a:endParaRPr lang="en-US" sz="4000" dirty="0"/>
          </a:p>
        </p:txBody>
      </p:sp>
      <p:sp>
        <p:nvSpPr>
          <p:cNvPr id="3" name="Content Placeholder 2">
            <a:extLst>
              <a:ext uri="{FF2B5EF4-FFF2-40B4-BE49-F238E27FC236}">
                <a16:creationId xmlns:a16="http://schemas.microsoft.com/office/drawing/2014/main" id="{D42137A2-2F8E-4695-9FD2-C69C5D0C2494}"/>
              </a:ext>
            </a:extLst>
          </p:cNvPr>
          <p:cNvSpPr>
            <a:spLocks noGrp="1"/>
          </p:cNvSpPr>
          <p:nvPr>
            <p:ph sz="half" idx="1"/>
          </p:nvPr>
        </p:nvSpPr>
        <p:spPr>
          <a:xfrm>
            <a:off x="1547446" y="1690692"/>
            <a:ext cx="2181521" cy="4023360"/>
          </a:xfrm>
        </p:spPr>
        <p:txBody>
          <a:bodyPr>
            <a:normAutofit fontScale="92500" lnSpcReduction="10000"/>
          </a:bodyPr>
          <a:lstStyle/>
          <a:p>
            <a:endParaRPr lang="el-GR" dirty="0">
              <a:solidFill>
                <a:schemeClr val="accent2">
                  <a:lumMod val="75000"/>
                </a:schemeClr>
              </a:solidFill>
            </a:endParaRPr>
          </a:p>
          <a:p>
            <a:endParaRPr lang="el-GR" dirty="0">
              <a:solidFill>
                <a:schemeClr val="accent2">
                  <a:lumMod val="75000"/>
                </a:schemeClr>
              </a:solidFill>
            </a:endParaRPr>
          </a:p>
          <a:p>
            <a:r>
              <a:rPr lang="el-GR" b="1" u="sng" dirty="0">
                <a:solidFill>
                  <a:schemeClr val="accent2">
                    <a:lumMod val="75000"/>
                  </a:schemeClr>
                </a:solidFill>
              </a:rPr>
              <a:t>Μελέτη ανάλυσης ελλείψεων (GDPR GAP </a:t>
            </a:r>
            <a:r>
              <a:rPr lang="el-GR" b="1" u="sng" dirty="0" err="1">
                <a:solidFill>
                  <a:schemeClr val="accent2">
                    <a:lumMod val="75000"/>
                  </a:schemeClr>
                </a:solidFill>
              </a:rPr>
              <a:t>Analysis</a:t>
            </a:r>
            <a:r>
              <a:rPr lang="el-GR" b="1" u="sng" dirty="0">
                <a:solidFill>
                  <a:schemeClr val="accent2">
                    <a:lumMod val="75000"/>
                  </a:schemeClr>
                </a:solidFill>
              </a:rPr>
              <a:t>)</a:t>
            </a:r>
            <a:endParaRPr lang="en-US" b="1" u="sng" dirty="0">
              <a:solidFill>
                <a:schemeClr val="accent2">
                  <a:lumMod val="75000"/>
                </a:schemeClr>
              </a:solidFill>
            </a:endParaRPr>
          </a:p>
        </p:txBody>
      </p:sp>
      <p:sp>
        <p:nvSpPr>
          <p:cNvPr id="4" name="Content Placeholder 3">
            <a:extLst>
              <a:ext uri="{FF2B5EF4-FFF2-40B4-BE49-F238E27FC236}">
                <a16:creationId xmlns:a16="http://schemas.microsoft.com/office/drawing/2014/main" id="{70DB8565-F107-4308-BA6C-32EF43F86640}"/>
              </a:ext>
            </a:extLst>
          </p:cNvPr>
          <p:cNvSpPr>
            <a:spLocks noGrp="1"/>
          </p:cNvSpPr>
          <p:nvPr>
            <p:ph sz="half" idx="2"/>
          </p:nvPr>
        </p:nvSpPr>
        <p:spPr>
          <a:xfrm>
            <a:off x="3958131" y="1845737"/>
            <a:ext cx="5932630" cy="4484659"/>
          </a:xfrm>
        </p:spPr>
        <p:txBody>
          <a:bodyPr>
            <a:normAutofit fontScale="92500" lnSpcReduction="10000"/>
          </a:bodyPr>
          <a:lstStyle/>
          <a:p>
            <a:r>
              <a:rPr lang="en-US" dirty="0">
                <a:solidFill>
                  <a:srgbClr val="002060"/>
                </a:solidFill>
              </a:rPr>
              <a:t>T</a:t>
            </a:r>
            <a:r>
              <a:rPr lang="el-GR" dirty="0" err="1">
                <a:solidFill>
                  <a:srgbClr val="002060"/>
                </a:solidFill>
              </a:rPr>
              <a:t>εχνική</a:t>
            </a:r>
            <a:r>
              <a:rPr lang="el-GR" dirty="0">
                <a:solidFill>
                  <a:srgbClr val="002060"/>
                </a:solidFill>
              </a:rPr>
              <a:t> και αιτιολογημένη αναλυτική έκθεση ελλείψεων, ορθών πρακτικών και προτάσεων βελτίωσης συμμόρφωσης με τον Ευρωπαϊκό Κανονισμό Προστασίας Προσωπικών Δεδομένων 679/2016 (ή αλλιώς GDPR) </a:t>
            </a:r>
            <a:endParaRPr lang="en-US" dirty="0">
              <a:solidFill>
                <a:srgbClr val="002060"/>
              </a:solidFill>
            </a:endParaRPr>
          </a:p>
          <a:p>
            <a:r>
              <a:rPr lang="el-GR" dirty="0">
                <a:solidFill>
                  <a:srgbClr val="002060"/>
                </a:solidFill>
              </a:rPr>
              <a:t>Περιλαμβάνει συνήθως:</a:t>
            </a:r>
          </a:p>
          <a:p>
            <a:endParaRPr lang="el-GR" dirty="0">
              <a:solidFill>
                <a:srgbClr val="002060"/>
              </a:solidFill>
            </a:endParaRPr>
          </a:p>
          <a:p>
            <a:pPr lvl="1">
              <a:buFont typeface="Arial" panose="020B0604020202020204" pitchFamily="34" charset="0"/>
              <a:buChar char="•"/>
            </a:pPr>
            <a:r>
              <a:rPr lang="el-GR" dirty="0">
                <a:solidFill>
                  <a:srgbClr val="002060"/>
                </a:solidFill>
              </a:rPr>
              <a:t>Λίστα ελέγχου για τις πολιτικές απορρήτου και τις διαδικασίες</a:t>
            </a:r>
            <a:endParaRPr lang="en-US" dirty="0">
              <a:solidFill>
                <a:srgbClr val="002060"/>
              </a:solidFill>
            </a:endParaRPr>
          </a:p>
          <a:p>
            <a:pPr lvl="1">
              <a:buFont typeface="Arial" panose="020B0604020202020204" pitchFamily="34" charset="0"/>
              <a:buChar char="•"/>
            </a:pPr>
            <a:r>
              <a:rPr lang="el-GR" dirty="0">
                <a:solidFill>
                  <a:srgbClr val="002060"/>
                </a:solidFill>
              </a:rPr>
              <a:t>Χάρτης πορείας δεδομένων και λογοδοσία</a:t>
            </a:r>
          </a:p>
          <a:p>
            <a:pPr lvl="1">
              <a:buFont typeface="Arial" panose="020B0604020202020204" pitchFamily="34" charset="0"/>
              <a:buChar char="•"/>
            </a:pPr>
            <a:r>
              <a:rPr lang="el-GR" dirty="0">
                <a:solidFill>
                  <a:srgbClr val="002060"/>
                </a:solidFill>
              </a:rPr>
              <a:t>Μέτρα προστασίας</a:t>
            </a:r>
            <a:endParaRPr lang="en-US" dirty="0">
              <a:solidFill>
                <a:srgbClr val="002060"/>
              </a:solidFill>
            </a:endParaRPr>
          </a:p>
          <a:p>
            <a:endParaRPr lang="en-US" dirty="0"/>
          </a:p>
        </p:txBody>
      </p:sp>
      <p:pic>
        <p:nvPicPr>
          <p:cNvPr id="6" name="Εικόνα 12">
            <a:extLst>
              <a:ext uri="{FF2B5EF4-FFF2-40B4-BE49-F238E27FC236}">
                <a16:creationId xmlns:a16="http://schemas.microsoft.com/office/drawing/2014/main" id="{6275020E-949A-4295-BA5C-B5871192A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0760" y="210084"/>
            <a:ext cx="1181100" cy="714375"/>
          </a:xfrm>
          <a:prstGeom prst="rect">
            <a:avLst/>
          </a:prstGeom>
        </p:spPr>
      </p:pic>
    </p:spTree>
    <p:extLst>
      <p:ext uri="{BB962C8B-B14F-4D97-AF65-F5344CB8AC3E}">
        <p14:creationId xmlns:p14="http://schemas.microsoft.com/office/powerpoint/2010/main" val="3929826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6E9A9-2BB5-41A7-88F9-40DA442AA9AD}"/>
              </a:ext>
            </a:extLst>
          </p:cNvPr>
          <p:cNvSpPr>
            <a:spLocks noGrp="1"/>
          </p:cNvSpPr>
          <p:nvPr>
            <p:ph type="title"/>
          </p:nvPr>
        </p:nvSpPr>
        <p:spPr/>
        <p:txBody>
          <a:bodyPr/>
          <a:lstStyle/>
          <a:p>
            <a:pPr algn="ctr"/>
            <a:r>
              <a:rPr lang="el-GR" altLang="en-US" sz="4000" b="1" dirty="0">
                <a:solidFill>
                  <a:srgbClr val="BD582C"/>
                </a:solidFill>
              </a:rPr>
              <a:t>Λογοδοσία :</a:t>
            </a:r>
            <a:br>
              <a:rPr lang="el-GR" altLang="en-US" sz="4000" b="1" dirty="0">
                <a:solidFill>
                  <a:srgbClr val="BD582C"/>
                </a:solidFill>
              </a:rPr>
            </a:br>
            <a:r>
              <a:rPr lang="el-GR" altLang="en-US" sz="4000" b="1" dirty="0">
                <a:solidFill>
                  <a:srgbClr val="BD582C"/>
                </a:solidFill>
              </a:rPr>
              <a:t>Επιδεικνύοντας συμμόρφωση</a:t>
            </a:r>
            <a:endParaRPr lang="en-US" dirty="0">
              <a:solidFill>
                <a:schemeClr val="accent2">
                  <a:lumMod val="75000"/>
                </a:schemeClr>
              </a:solidFill>
            </a:endParaRPr>
          </a:p>
        </p:txBody>
      </p:sp>
      <p:sp>
        <p:nvSpPr>
          <p:cNvPr id="3" name="Content Placeholder 2">
            <a:extLst>
              <a:ext uri="{FF2B5EF4-FFF2-40B4-BE49-F238E27FC236}">
                <a16:creationId xmlns:a16="http://schemas.microsoft.com/office/drawing/2014/main" id="{4DDC6139-770A-4CEA-ACD9-EC39FDFA30A8}"/>
              </a:ext>
            </a:extLst>
          </p:cNvPr>
          <p:cNvSpPr>
            <a:spLocks noGrp="1"/>
          </p:cNvSpPr>
          <p:nvPr>
            <p:ph sz="half" idx="1"/>
          </p:nvPr>
        </p:nvSpPr>
        <p:spPr>
          <a:xfrm>
            <a:off x="1378634" y="1845734"/>
            <a:ext cx="2884906" cy="4023360"/>
          </a:xfrm>
        </p:spPr>
        <p:txBody>
          <a:bodyPr>
            <a:normAutofit/>
          </a:bodyPr>
          <a:lstStyle/>
          <a:p>
            <a:pPr lvl="0">
              <a:buClr>
                <a:srgbClr val="E48312"/>
              </a:buClr>
            </a:pPr>
            <a:endParaRPr lang="el-GR" b="1" u="sng" dirty="0">
              <a:solidFill>
                <a:srgbClr val="602B00"/>
              </a:solidFill>
            </a:endParaRPr>
          </a:p>
          <a:p>
            <a:pPr lvl="0">
              <a:buClr>
                <a:srgbClr val="E48312"/>
              </a:buClr>
            </a:pPr>
            <a:endParaRPr lang="el-GR" b="1" u="sng" dirty="0">
              <a:solidFill>
                <a:srgbClr val="602B00"/>
              </a:solidFill>
            </a:endParaRPr>
          </a:p>
          <a:p>
            <a:pPr lvl="0">
              <a:buClr>
                <a:srgbClr val="E48312"/>
              </a:buClr>
            </a:pPr>
            <a:r>
              <a:rPr lang="el-GR" b="1" u="sng" dirty="0">
                <a:solidFill>
                  <a:srgbClr val="602B00"/>
                </a:solidFill>
              </a:rPr>
              <a:t>Χαρτογράφηση ροής δεδομένων (</a:t>
            </a:r>
            <a:r>
              <a:rPr lang="el-GR" b="1" u="sng" dirty="0" err="1">
                <a:solidFill>
                  <a:srgbClr val="602B00"/>
                </a:solidFill>
              </a:rPr>
              <a:t>Data</a:t>
            </a:r>
            <a:r>
              <a:rPr lang="el-GR" b="1" u="sng" dirty="0">
                <a:solidFill>
                  <a:srgbClr val="602B00"/>
                </a:solidFill>
              </a:rPr>
              <a:t> </a:t>
            </a:r>
            <a:r>
              <a:rPr lang="el-GR" b="1" u="sng" dirty="0" err="1">
                <a:solidFill>
                  <a:srgbClr val="602B00"/>
                </a:solidFill>
              </a:rPr>
              <a:t>Flow</a:t>
            </a:r>
            <a:r>
              <a:rPr lang="el-GR" b="1" u="sng" dirty="0">
                <a:solidFill>
                  <a:srgbClr val="602B00"/>
                </a:solidFill>
              </a:rPr>
              <a:t> </a:t>
            </a:r>
            <a:r>
              <a:rPr lang="el-GR" b="1" u="sng" dirty="0" err="1">
                <a:solidFill>
                  <a:srgbClr val="602B00"/>
                </a:solidFill>
              </a:rPr>
              <a:t>Mapping</a:t>
            </a:r>
            <a:r>
              <a:rPr lang="el-GR" b="1" u="sng" dirty="0">
                <a:solidFill>
                  <a:srgbClr val="602B00"/>
                </a:solidFill>
              </a:rPr>
              <a:t>)</a:t>
            </a:r>
          </a:p>
          <a:p>
            <a:pPr lvl="0">
              <a:buClr>
                <a:srgbClr val="E48312"/>
              </a:buClr>
            </a:pPr>
            <a:endParaRPr lang="en-US" b="1" u="sng" dirty="0">
              <a:solidFill>
                <a:srgbClr val="602B00"/>
              </a:solidFill>
            </a:endParaRPr>
          </a:p>
          <a:p>
            <a:endParaRPr lang="en-US" dirty="0"/>
          </a:p>
        </p:txBody>
      </p:sp>
      <p:sp>
        <p:nvSpPr>
          <p:cNvPr id="4" name="Content Placeholder 3">
            <a:extLst>
              <a:ext uri="{FF2B5EF4-FFF2-40B4-BE49-F238E27FC236}">
                <a16:creationId xmlns:a16="http://schemas.microsoft.com/office/drawing/2014/main" id="{ACB49642-5977-446B-837B-D229DF49AA4E}"/>
              </a:ext>
            </a:extLst>
          </p:cNvPr>
          <p:cNvSpPr>
            <a:spLocks noGrp="1"/>
          </p:cNvSpPr>
          <p:nvPr>
            <p:ph sz="half" idx="2"/>
          </p:nvPr>
        </p:nvSpPr>
        <p:spPr>
          <a:xfrm>
            <a:off x="4416245" y="1845736"/>
            <a:ext cx="5474514" cy="4331954"/>
          </a:xfrm>
        </p:spPr>
        <p:txBody>
          <a:bodyPr>
            <a:normAutofit/>
          </a:bodyPr>
          <a:lstStyle/>
          <a:p>
            <a:pPr>
              <a:buFont typeface="Wingdings" panose="05000000000000000000" pitchFamily="2" charset="2"/>
              <a:buChar char="Ø"/>
            </a:pPr>
            <a:endParaRPr lang="el-GR" dirty="0"/>
          </a:p>
          <a:p>
            <a:pPr>
              <a:buFont typeface="Wingdings" panose="05000000000000000000" pitchFamily="2" charset="2"/>
              <a:buChar char="Ø"/>
            </a:pPr>
            <a:r>
              <a:rPr lang="el-GR" sz="2400" dirty="0">
                <a:solidFill>
                  <a:srgbClr val="002060"/>
                </a:solidFill>
              </a:rPr>
              <a:t>Κατανόηση  και περιγραφή της ροής πληροφοριών (</a:t>
            </a:r>
            <a:r>
              <a:rPr lang="el-GR" sz="2400" dirty="0" err="1">
                <a:solidFill>
                  <a:srgbClr val="002060"/>
                </a:solidFill>
              </a:rPr>
              <a:t>Data</a:t>
            </a:r>
            <a:r>
              <a:rPr lang="el-GR" sz="2400" dirty="0">
                <a:solidFill>
                  <a:srgbClr val="002060"/>
                </a:solidFill>
              </a:rPr>
              <a:t> </a:t>
            </a:r>
            <a:r>
              <a:rPr lang="el-GR" sz="2400" dirty="0" err="1">
                <a:solidFill>
                  <a:srgbClr val="002060"/>
                </a:solidFill>
              </a:rPr>
              <a:t>Flow</a:t>
            </a:r>
            <a:r>
              <a:rPr lang="el-GR" sz="2400" dirty="0">
                <a:solidFill>
                  <a:srgbClr val="002060"/>
                </a:solidFill>
              </a:rPr>
              <a:t>)</a:t>
            </a:r>
          </a:p>
          <a:p>
            <a:pPr>
              <a:buFont typeface="Wingdings" panose="05000000000000000000" pitchFamily="2" charset="2"/>
              <a:buChar char="Ø"/>
            </a:pPr>
            <a:r>
              <a:rPr lang="el-GR" sz="2400" dirty="0">
                <a:solidFill>
                  <a:srgbClr val="002060"/>
                </a:solidFill>
              </a:rPr>
              <a:t>βασικά στοιχεία της ροής πληροφορίων </a:t>
            </a:r>
          </a:p>
          <a:p>
            <a:pPr lvl="1">
              <a:buFont typeface="Wingdings" panose="05000000000000000000" pitchFamily="2" charset="2"/>
              <a:buChar char="v"/>
            </a:pPr>
            <a:endParaRPr lang="el-GR" sz="2200" dirty="0">
              <a:solidFill>
                <a:srgbClr val="002060"/>
              </a:solidFill>
            </a:endParaRPr>
          </a:p>
          <a:p>
            <a:pPr lvl="1">
              <a:buFont typeface="Wingdings" panose="05000000000000000000" pitchFamily="2" charset="2"/>
              <a:buChar char="v"/>
            </a:pPr>
            <a:r>
              <a:rPr lang="el-GR" sz="2200" dirty="0">
                <a:solidFill>
                  <a:srgbClr val="002060"/>
                </a:solidFill>
              </a:rPr>
              <a:t>Το είδος των ΠΔ</a:t>
            </a:r>
            <a:r>
              <a:rPr lang="en-US" sz="2200" dirty="0">
                <a:solidFill>
                  <a:srgbClr val="002060"/>
                </a:solidFill>
              </a:rPr>
              <a:t> </a:t>
            </a:r>
            <a:endParaRPr lang="el-GR" sz="2200" dirty="0">
              <a:solidFill>
                <a:srgbClr val="002060"/>
              </a:solidFill>
            </a:endParaRPr>
          </a:p>
          <a:p>
            <a:pPr lvl="1">
              <a:buFont typeface="Wingdings" panose="05000000000000000000" pitchFamily="2" charset="2"/>
              <a:buChar char="v"/>
            </a:pPr>
            <a:r>
              <a:rPr lang="el-GR" sz="2200" dirty="0">
                <a:solidFill>
                  <a:srgbClr val="002060"/>
                </a:solidFill>
              </a:rPr>
              <a:t>Η μορφή των ΠΔ</a:t>
            </a:r>
          </a:p>
          <a:p>
            <a:pPr lvl="1">
              <a:buFont typeface="Wingdings" panose="05000000000000000000" pitchFamily="2" charset="2"/>
              <a:buChar char="v"/>
            </a:pPr>
            <a:r>
              <a:rPr lang="el-GR" sz="2200" dirty="0">
                <a:solidFill>
                  <a:srgbClr val="002060"/>
                </a:solidFill>
              </a:rPr>
              <a:t>Οι μέθοδοι μεταβίβασης</a:t>
            </a:r>
          </a:p>
          <a:p>
            <a:pPr lvl="1">
              <a:buFont typeface="Wingdings" panose="05000000000000000000" pitchFamily="2" charset="2"/>
              <a:buChar char="v"/>
            </a:pPr>
            <a:r>
              <a:rPr lang="el-GR" sz="2200" dirty="0">
                <a:solidFill>
                  <a:srgbClr val="002060"/>
                </a:solidFill>
              </a:rPr>
              <a:t>Η τοποθεσία των ΠΔ </a:t>
            </a:r>
          </a:p>
        </p:txBody>
      </p:sp>
      <p:pic>
        <p:nvPicPr>
          <p:cNvPr id="5" name="Εικόνα 12">
            <a:extLst>
              <a:ext uri="{FF2B5EF4-FFF2-40B4-BE49-F238E27FC236}">
                <a16:creationId xmlns:a16="http://schemas.microsoft.com/office/drawing/2014/main" id="{6275020E-949A-4295-BA5C-B5871192A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0760" y="210084"/>
            <a:ext cx="1181100" cy="714375"/>
          </a:xfrm>
          <a:prstGeom prst="rect">
            <a:avLst/>
          </a:prstGeom>
        </p:spPr>
      </p:pic>
    </p:spTree>
    <p:extLst>
      <p:ext uri="{BB962C8B-B14F-4D97-AF65-F5344CB8AC3E}">
        <p14:creationId xmlns:p14="http://schemas.microsoft.com/office/powerpoint/2010/main" val="4201916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1EB6B-1C91-4D3C-B7D0-E5FAD54C2268}"/>
              </a:ext>
            </a:extLst>
          </p:cNvPr>
          <p:cNvSpPr>
            <a:spLocks noGrp="1"/>
          </p:cNvSpPr>
          <p:nvPr>
            <p:ph type="title"/>
          </p:nvPr>
        </p:nvSpPr>
        <p:spPr>
          <a:xfrm>
            <a:off x="2346960" y="286605"/>
            <a:ext cx="7543800" cy="1450757"/>
          </a:xfrm>
        </p:spPr>
        <p:txBody>
          <a:bodyPr/>
          <a:lstStyle/>
          <a:p>
            <a:pPr algn="ctr"/>
            <a:r>
              <a:rPr lang="el-GR" b="1" dirty="0">
                <a:solidFill>
                  <a:srgbClr val="BD582C">
                    <a:lumMod val="75000"/>
                  </a:srgbClr>
                </a:solidFill>
              </a:rPr>
              <a:t>Λογοδοσία :</a:t>
            </a:r>
            <a:br>
              <a:rPr lang="el-GR" b="1" dirty="0">
                <a:solidFill>
                  <a:srgbClr val="BD582C">
                    <a:lumMod val="75000"/>
                  </a:srgbClr>
                </a:solidFill>
              </a:rPr>
            </a:br>
            <a:r>
              <a:rPr lang="el-GR" b="1" dirty="0">
                <a:solidFill>
                  <a:srgbClr val="BD582C">
                    <a:lumMod val="75000"/>
                  </a:srgbClr>
                </a:solidFill>
              </a:rPr>
              <a:t>Επιδεικνύοντας συμμόρφωση</a:t>
            </a:r>
            <a:endParaRPr lang="en-US" b="1" dirty="0"/>
          </a:p>
        </p:txBody>
      </p:sp>
      <p:sp>
        <p:nvSpPr>
          <p:cNvPr id="3" name="Content Placeholder 2">
            <a:extLst>
              <a:ext uri="{FF2B5EF4-FFF2-40B4-BE49-F238E27FC236}">
                <a16:creationId xmlns:a16="http://schemas.microsoft.com/office/drawing/2014/main" id="{FBD0E272-0A08-4A75-9DEC-F6051B13E176}"/>
              </a:ext>
            </a:extLst>
          </p:cNvPr>
          <p:cNvSpPr>
            <a:spLocks noGrp="1"/>
          </p:cNvSpPr>
          <p:nvPr>
            <p:ph idx="1"/>
          </p:nvPr>
        </p:nvSpPr>
        <p:spPr>
          <a:xfrm>
            <a:off x="1249680" y="1570115"/>
            <a:ext cx="7543801" cy="4023360"/>
          </a:xfrm>
        </p:spPr>
        <p:txBody>
          <a:bodyPr/>
          <a:lstStyle/>
          <a:p>
            <a:r>
              <a:rPr lang="fr-FR" b="1" u="sng" dirty="0"/>
              <a:t>Data flow mapping</a:t>
            </a:r>
          </a:p>
          <a:p>
            <a:endParaRPr lang="en-US" dirty="0"/>
          </a:p>
        </p:txBody>
      </p:sp>
      <p:pic>
        <p:nvPicPr>
          <p:cNvPr id="4" name="Picture 3">
            <a:extLst>
              <a:ext uri="{FF2B5EF4-FFF2-40B4-BE49-F238E27FC236}">
                <a16:creationId xmlns:a16="http://schemas.microsoft.com/office/drawing/2014/main" id="{B41A6090-9E1E-452A-B2D9-15E42B906BC2}"/>
              </a:ext>
            </a:extLst>
          </p:cNvPr>
          <p:cNvPicPr>
            <a:picLocks noChangeAspect="1"/>
          </p:cNvPicPr>
          <p:nvPr/>
        </p:nvPicPr>
        <p:blipFill>
          <a:blip r:embed="rId3"/>
          <a:stretch>
            <a:fillRect/>
          </a:stretch>
        </p:blipFill>
        <p:spPr>
          <a:xfrm>
            <a:off x="1266092" y="2054655"/>
            <a:ext cx="9523827" cy="4522100"/>
          </a:xfrm>
          <a:prstGeom prst="rect">
            <a:avLst/>
          </a:prstGeom>
        </p:spPr>
      </p:pic>
      <p:pic>
        <p:nvPicPr>
          <p:cNvPr id="5" name="Εικόνα 12">
            <a:extLst>
              <a:ext uri="{FF2B5EF4-FFF2-40B4-BE49-F238E27FC236}">
                <a16:creationId xmlns:a16="http://schemas.microsoft.com/office/drawing/2014/main" id="{6275020E-949A-4295-BA5C-B5871192AD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0760" y="210084"/>
            <a:ext cx="1181100" cy="714375"/>
          </a:xfrm>
          <a:prstGeom prst="rect">
            <a:avLst/>
          </a:prstGeom>
        </p:spPr>
      </p:pic>
    </p:spTree>
    <p:extLst>
      <p:ext uri="{BB962C8B-B14F-4D97-AF65-F5344CB8AC3E}">
        <p14:creationId xmlns:p14="http://schemas.microsoft.com/office/powerpoint/2010/main" val="4020819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ABDEB-2EC7-4402-8C6C-A6FEFA77971D}"/>
              </a:ext>
            </a:extLst>
          </p:cNvPr>
          <p:cNvSpPr>
            <a:spLocks noGrp="1"/>
          </p:cNvSpPr>
          <p:nvPr>
            <p:ph type="title"/>
          </p:nvPr>
        </p:nvSpPr>
        <p:spPr/>
        <p:txBody>
          <a:bodyPr/>
          <a:lstStyle/>
          <a:p>
            <a:pPr algn="ctr"/>
            <a:r>
              <a:rPr lang="el-GR" dirty="0">
                <a:solidFill>
                  <a:srgbClr val="BD582C">
                    <a:lumMod val="75000"/>
                  </a:srgbClr>
                </a:solidFill>
              </a:rPr>
              <a:t>Λογοδοσία :</a:t>
            </a:r>
            <a:br>
              <a:rPr lang="el-GR" dirty="0">
                <a:solidFill>
                  <a:srgbClr val="BD582C">
                    <a:lumMod val="75000"/>
                  </a:srgbClr>
                </a:solidFill>
              </a:rPr>
            </a:br>
            <a:r>
              <a:rPr lang="el-GR" dirty="0">
                <a:solidFill>
                  <a:srgbClr val="BD582C">
                    <a:lumMod val="75000"/>
                  </a:srgbClr>
                </a:solidFill>
              </a:rPr>
              <a:t>Επιδεικνύοντας συμμόρφωση</a:t>
            </a:r>
            <a:endParaRPr lang="en-US" dirty="0"/>
          </a:p>
        </p:txBody>
      </p:sp>
      <p:sp>
        <p:nvSpPr>
          <p:cNvPr id="3" name="Content Placeholder 2">
            <a:extLst>
              <a:ext uri="{FF2B5EF4-FFF2-40B4-BE49-F238E27FC236}">
                <a16:creationId xmlns:a16="http://schemas.microsoft.com/office/drawing/2014/main" id="{2281DEE8-8828-4BDD-A85A-F2C6BA932D47}"/>
              </a:ext>
            </a:extLst>
          </p:cNvPr>
          <p:cNvSpPr>
            <a:spLocks noGrp="1"/>
          </p:cNvSpPr>
          <p:nvPr>
            <p:ph sz="half" idx="1"/>
          </p:nvPr>
        </p:nvSpPr>
        <p:spPr>
          <a:xfrm>
            <a:off x="2025748" y="1845734"/>
            <a:ext cx="2390496" cy="4023360"/>
          </a:xfrm>
        </p:spPr>
        <p:txBody>
          <a:bodyPr>
            <a:normAutofit fontScale="70000" lnSpcReduction="20000"/>
          </a:bodyPr>
          <a:lstStyle/>
          <a:p>
            <a:endParaRPr lang="el-GR" sz="2400" dirty="0">
              <a:solidFill>
                <a:schemeClr val="accent2"/>
              </a:solidFill>
            </a:endParaRPr>
          </a:p>
          <a:p>
            <a:r>
              <a:rPr lang="el-GR" sz="2900" b="1" dirty="0" err="1">
                <a:solidFill>
                  <a:schemeClr val="accent2"/>
                </a:solidFill>
              </a:rPr>
              <a:t>Αρθρο</a:t>
            </a:r>
            <a:r>
              <a:rPr lang="el-GR" sz="2900" b="1" dirty="0">
                <a:solidFill>
                  <a:schemeClr val="accent2"/>
                </a:solidFill>
              </a:rPr>
              <a:t> 30</a:t>
            </a:r>
          </a:p>
          <a:p>
            <a:r>
              <a:rPr lang="el-GR" sz="2900" b="1" dirty="0">
                <a:solidFill>
                  <a:schemeClr val="accent2"/>
                </a:solidFill>
              </a:rPr>
              <a:t>Αρχείο Δραστηριοτήτων Επεξεργασίας Προσωπικών Δεδομένων (</a:t>
            </a:r>
            <a:r>
              <a:rPr lang="el-GR" sz="2900" b="1" dirty="0" err="1">
                <a:solidFill>
                  <a:schemeClr val="accent2"/>
                </a:solidFill>
              </a:rPr>
              <a:t>Record</a:t>
            </a:r>
            <a:r>
              <a:rPr lang="el-GR" sz="2900" b="1" dirty="0">
                <a:solidFill>
                  <a:schemeClr val="accent2"/>
                </a:solidFill>
              </a:rPr>
              <a:t> of </a:t>
            </a:r>
            <a:r>
              <a:rPr lang="el-GR" sz="2900" b="1" dirty="0" err="1">
                <a:solidFill>
                  <a:schemeClr val="accent2"/>
                </a:solidFill>
              </a:rPr>
              <a:t>Processing</a:t>
            </a:r>
            <a:r>
              <a:rPr lang="el-GR" sz="2900" b="1" dirty="0">
                <a:solidFill>
                  <a:schemeClr val="accent2"/>
                </a:solidFill>
              </a:rPr>
              <a:t> </a:t>
            </a:r>
            <a:r>
              <a:rPr lang="el-GR" sz="2900" b="1" dirty="0" err="1">
                <a:solidFill>
                  <a:schemeClr val="accent2"/>
                </a:solidFill>
              </a:rPr>
              <a:t>Activities</a:t>
            </a:r>
            <a:r>
              <a:rPr lang="el-GR" sz="2900" b="1" dirty="0">
                <a:solidFill>
                  <a:schemeClr val="accent2"/>
                </a:solidFill>
              </a:rPr>
              <a:t>)</a:t>
            </a:r>
          </a:p>
          <a:p>
            <a:pPr marL="0" indent="0">
              <a:buNone/>
            </a:pPr>
            <a:endParaRPr lang="el-GR" sz="2400" dirty="0">
              <a:solidFill>
                <a:schemeClr val="accent2"/>
              </a:solidFill>
            </a:endParaRPr>
          </a:p>
          <a:p>
            <a:pPr marL="0" indent="0">
              <a:buNone/>
            </a:pPr>
            <a:endParaRPr lang="en-US" sz="2400" dirty="0"/>
          </a:p>
        </p:txBody>
      </p:sp>
      <p:sp>
        <p:nvSpPr>
          <p:cNvPr id="4" name="Content Placeholder 3">
            <a:extLst>
              <a:ext uri="{FF2B5EF4-FFF2-40B4-BE49-F238E27FC236}">
                <a16:creationId xmlns:a16="http://schemas.microsoft.com/office/drawing/2014/main" id="{CCBB7604-982F-4F31-8952-50947DD883B2}"/>
              </a:ext>
            </a:extLst>
          </p:cNvPr>
          <p:cNvSpPr>
            <a:spLocks noGrp="1"/>
          </p:cNvSpPr>
          <p:nvPr>
            <p:ph sz="half" idx="2"/>
          </p:nvPr>
        </p:nvSpPr>
        <p:spPr>
          <a:xfrm>
            <a:off x="4416245" y="1845735"/>
            <a:ext cx="5474515" cy="4023361"/>
          </a:xfrm>
        </p:spPr>
        <p:txBody>
          <a:bodyPr>
            <a:normAutofit fontScale="70000" lnSpcReduction="20000"/>
          </a:bodyPr>
          <a:lstStyle/>
          <a:p>
            <a:r>
              <a:rPr lang="en-US" dirty="0"/>
              <a:t> </a:t>
            </a:r>
            <a:r>
              <a:rPr lang="el-GR" dirty="0">
                <a:solidFill>
                  <a:srgbClr val="002060"/>
                </a:solidFill>
              </a:rPr>
              <a:t>Κάθε υπεύθυνος επεξεργασίας (άρθρο 30) και, κατά περίπτωση, ο εκπρόσωπός του, τηρεί αρχείο των δραστηριοτήτων επεξεργασίας για τις οποίες είναι υπεύθυνος</a:t>
            </a:r>
            <a:endParaRPr lang="en-US" dirty="0">
              <a:solidFill>
                <a:srgbClr val="002060"/>
              </a:solidFill>
            </a:endParaRPr>
          </a:p>
          <a:p>
            <a:r>
              <a:rPr lang="el-GR" dirty="0">
                <a:solidFill>
                  <a:srgbClr val="002060"/>
                </a:solidFill>
              </a:rPr>
              <a:t>Εξαιρέσεις</a:t>
            </a:r>
            <a:r>
              <a:rPr lang="en-US" dirty="0">
                <a:solidFill>
                  <a:srgbClr val="002060"/>
                </a:solidFill>
              </a:rPr>
              <a:t>:</a:t>
            </a:r>
          </a:p>
          <a:p>
            <a:r>
              <a:rPr lang="el-GR" dirty="0">
                <a:solidFill>
                  <a:srgbClr val="002060"/>
                </a:solidFill>
              </a:rPr>
              <a:t>Δεν ισχύει για επιχείρηση ή οργανισμό που απασχολεί λιγότερα από 250 άτομα, εκτός εάν </a:t>
            </a:r>
          </a:p>
          <a:p>
            <a:pPr lvl="1"/>
            <a:r>
              <a:rPr lang="el-GR" dirty="0">
                <a:solidFill>
                  <a:srgbClr val="002060"/>
                </a:solidFill>
              </a:rPr>
              <a:t>η διενεργούμενη επεξεργασία ενδέχεται να προκαλέσει κίνδυνο για τα δικαιώματα και τις ελευθερίες του υποκειμένου των δεδομένων, </a:t>
            </a:r>
          </a:p>
          <a:p>
            <a:pPr lvl="1"/>
            <a:r>
              <a:rPr lang="el-GR" dirty="0">
                <a:solidFill>
                  <a:srgbClr val="002060"/>
                </a:solidFill>
              </a:rPr>
              <a:t>η επεξεργασία δεν είναι περιστασιακή ή </a:t>
            </a:r>
          </a:p>
          <a:p>
            <a:pPr lvl="1"/>
            <a:r>
              <a:rPr lang="el-GR" dirty="0">
                <a:solidFill>
                  <a:srgbClr val="002060"/>
                </a:solidFill>
              </a:rPr>
              <a:t>η επεξεργασία περιλαμβάνει ειδικές κατηγορίες δεδομένων κατά το άρθρο 9 παράγραφος 1 ή επεξεργασία δεδομένων προσωπικού χαρακτήρα που αφορούν ποινικές καταδίκες και αδικήματα που αναφέρονται στο άρθρο 10.</a:t>
            </a:r>
            <a:endParaRPr lang="en-US" dirty="0">
              <a:solidFill>
                <a:srgbClr val="002060"/>
              </a:solidFill>
            </a:endParaRPr>
          </a:p>
        </p:txBody>
      </p:sp>
      <p:pic>
        <p:nvPicPr>
          <p:cNvPr id="5" name="Εικόνα 12">
            <a:extLst>
              <a:ext uri="{FF2B5EF4-FFF2-40B4-BE49-F238E27FC236}">
                <a16:creationId xmlns:a16="http://schemas.microsoft.com/office/drawing/2014/main" id="{6275020E-949A-4295-BA5C-B5871192A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0760" y="210084"/>
            <a:ext cx="1181100" cy="714375"/>
          </a:xfrm>
          <a:prstGeom prst="rect">
            <a:avLst/>
          </a:prstGeom>
        </p:spPr>
      </p:pic>
    </p:spTree>
    <p:extLst>
      <p:ext uri="{BB962C8B-B14F-4D97-AF65-F5344CB8AC3E}">
        <p14:creationId xmlns:p14="http://schemas.microsoft.com/office/powerpoint/2010/main" val="3422871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15AF7-60D5-47BB-A75F-77D992CA0ED5}"/>
              </a:ext>
            </a:extLst>
          </p:cNvPr>
          <p:cNvSpPr>
            <a:spLocks noGrp="1"/>
          </p:cNvSpPr>
          <p:nvPr>
            <p:ph type="title"/>
          </p:nvPr>
        </p:nvSpPr>
        <p:spPr/>
        <p:txBody>
          <a:bodyPr/>
          <a:lstStyle/>
          <a:p>
            <a:pPr algn="ctr"/>
            <a:r>
              <a:rPr lang="el-GR" dirty="0">
                <a:solidFill>
                  <a:srgbClr val="BD582C">
                    <a:lumMod val="75000"/>
                  </a:srgbClr>
                </a:solidFill>
              </a:rPr>
              <a:t>Λογοδοσία :</a:t>
            </a:r>
            <a:br>
              <a:rPr lang="el-GR" dirty="0">
                <a:solidFill>
                  <a:srgbClr val="BD582C">
                    <a:lumMod val="75000"/>
                  </a:srgbClr>
                </a:solidFill>
              </a:rPr>
            </a:br>
            <a:r>
              <a:rPr lang="el-GR" dirty="0">
                <a:solidFill>
                  <a:srgbClr val="BD582C">
                    <a:lumMod val="75000"/>
                  </a:srgbClr>
                </a:solidFill>
              </a:rPr>
              <a:t>Επιδεικνύοντας συμμόρφωση</a:t>
            </a:r>
            <a:endParaRPr lang="en-US" dirty="0"/>
          </a:p>
        </p:txBody>
      </p:sp>
      <p:sp>
        <p:nvSpPr>
          <p:cNvPr id="3" name="Content Placeholder 2">
            <a:extLst>
              <a:ext uri="{FF2B5EF4-FFF2-40B4-BE49-F238E27FC236}">
                <a16:creationId xmlns:a16="http://schemas.microsoft.com/office/drawing/2014/main" id="{7DBB6E62-BFBD-4E50-8A70-155396FABA4C}"/>
              </a:ext>
            </a:extLst>
          </p:cNvPr>
          <p:cNvSpPr>
            <a:spLocks noGrp="1"/>
          </p:cNvSpPr>
          <p:nvPr>
            <p:ph sz="half" idx="1"/>
          </p:nvPr>
        </p:nvSpPr>
        <p:spPr>
          <a:xfrm>
            <a:off x="838200" y="1845734"/>
            <a:ext cx="2814520" cy="4023360"/>
          </a:xfrm>
        </p:spPr>
        <p:txBody>
          <a:bodyPr>
            <a:normAutofit fontScale="55000" lnSpcReduction="20000"/>
          </a:bodyPr>
          <a:lstStyle/>
          <a:p>
            <a:endParaRPr lang="el-GR" sz="3200" b="1" u="sng" dirty="0">
              <a:solidFill>
                <a:schemeClr val="accent2">
                  <a:lumMod val="75000"/>
                </a:schemeClr>
              </a:solidFill>
            </a:endParaRPr>
          </a:p>
          <a:p>
            <a:endParaRPr lang="el-GR" sz="3200" b="1" u="sng" dirty="0">
              <a:solidFill>
                <a:schemeClr val="accent2">
                  <a:lumMod val="75000"/>
                </a:schemeClr>
              </a:solidFill>
            </a:endParaRPr>
          </a:p>
          <a:p>
            <a:r>
              <a:rPr lang="el-GR" sz="4000" b="1" u="sng" dirty="0" err="1">
                <a:solidFill>
                  <a:schemeClr val="accent2">
                    <a:lumMod val="75000"/>
                  </a:schemeClr>
                </a:solidFill>
              </a:rPr>
              <a:t>Αρθρο</a:t>
            </a:r>
            <a:r>
              <a:rPr lang="el-GR" sz="4000" b="1" u="sng" dirty="0">
                <a:solidFill>
                  <a:schemeClr val="accent2">
                    <a:lumMod val="75000"/>
                  </a:schemeClr>
                </a:solidFill>
              </a:rPr>
              <a:t> 30</a:t>
            </a:r>
          </a:p>
          <a:p>
            <a:endParaRPr lang="el-GR" sz="4000" b="1" u="sng" dirty="0">
              <a:solidFill>
                <a:schemeClr val="accent2">
                  <a:lumMod val="75000"/>
                </a:schemeClr>
              </a:solidFill>
            </a:endParaRPr>
          </a:p>
          <a:p>
            <a:r>
              <a:rPr lang="el-GR" sz="4000" b="1" u="sng" dirty="0">
                <a:solidFill>
                  <a:schemeClr val="accent2">
                    <a:lumMod val="75000"/>
                  </a:schemeClr>
                </a:solidFill>
              </a:rPr>
              <a:t>Αρχείο Δραστηριοτήτων Επεξεργασίας Προσωπικών Δεδομένων (</a:t>
            </a:r>
            <a:r>
              <a:rPr lang="el-GR" sz="4000" b="1" u="sng" dirty="0" err="1">
                <a:solidFill>
                  <a:schemeClr val="accent2">
                    <a:lumMod val="75000"/>
                  </a:schemeClr>
                </a:solidFill>
              </a:rPr>
              <a:t>Record</a:t>
            </a:r>
            <a:r>
              <a:rPr lang="el-GR" sz="4000" b="1" u="sng" dirty="0">
                <a:solidFill>
                  <a:schemeClr val="accent2">
                    <a:lumMod val="75000"/>
                  </a:schemeClr>
                </a:solidFill>
              </a:rPr>
              <a:t> of </a:t>
            </a:r>
            <a:r>
              <a:rPr lang="el-GR" sz="4000" b="1" u="sng" dirty="0" err="1">
                <a:solidFill>
                  <a:schemeClr val="accent2">
                    <a:lumMod val="75000"/>
                  </a:schemeClr>
                </a:solidFill>
              </a:rPr>
              <a:t>Processing</a:t>
            </a:r>
            <a:r>
              <a:rPr lang="el-GR" sz="4000" b="1" u="sng" dirty="0">
                <a:solidFill>
                  <a:schemeClr val="accent2">
                    <a:lumMod val="75000"/>
                  </a:schemeClr>
                </a:solidFill>
              </a:rPr>
              <a:t> </a:t>
            </a:r>
            <a:r>
              <a:rPr lang="el-GR" sz="4000" b="1" u="sng" dirty="0" err="1">
                <a:solidFill>
                  <a:schemeClr val="accent2">
                    <a:lumMod val="75000"/>
                  </a:schemeClr>
                </a:solidFill>
              </a:rPr>
              <a:t>Activities</a:t>
            </a:r>
            <a:r>
              <a:rPr lang="el-GR" sz="4000" b="1" u="sng" dirty="0">
                <a:solidFill>
                  <a:schemeClr val="accent2">
                    <a:lumMod val="75000"/>
                  </a:schemeClr>
                </a:solidFill>
              </a:rPr>
              <a:t>)</a:t>
            </a:r>
          </a:p>
          <a:p>
            <a:pPr marL="0" indent="0">
              <a:buNone/>
            </a:pPr>
            <a:r>
              <a:rPr lang="el-GR" sz="3200" b="1" u="sng" dirty="0" smtClean="0">
                <a:solidFill>
                  <a:schemeClr val="accent2">
                    <a:lumMod val="75000"/>
                  </a:schemeClr>
                </a:solidFill>
              </a:rPr>
              <a:t> </a:t>
            </a:r>
            <a:endParaRPr lang="en-US" sz="3200" b="1" u="sng" dirty="0">
              <a:solidFill>
                <a:schemeClr val="accent2">
                  <a:lumMod val="75000"/>
                </a:schemeClr>
              </a:solidFill>
            </a:endParaRPr>
          </a:p>
        </p:txBody>
      </p:sp>
      <p:sp>
        <p:nvSpPr>
          <p:cNvPr id="4" name="Content Placeholder 3">
            <a:extLst>
              <a:ext uri="{FF2B5EF4-FFF2-40B4-BE49-F238E27FC236}">
                <a16:creationId xmlns:a16="http://schemas.microsoft.com/office/drawing/2014/main" id="{CE945ED5-F465-4888-ABC0-3993B3B092E4}"/>
              </a:ext>
            </a:extLst>
          </p:cNvPr>
          <p:cNvSpPr>
            <a:spLocks noGrp="1"/>
          </p:cNvSpPr>
          <p:nvPr>
            <p:ph sz="half" idx="2"/>
          </p:nvPr>
        </p:nvSpPr>
        <p:spPr>
          <a:xfrm>
            <a:off x="3652721" y="1845735"/>
            <a:ext cx="3662479" cy="4484661"/>
          </a:xfrm>
        </p:spPr>
        <p:txBody>
          <a:bodyPr>
            <a:noAutofit/>
          </a:bodyPr>
          <a:lstStyle/>
          <a:p>
            <a:pPr marL="0" indent="0">
              <a:buNone/>
            </a:pPr>
            <a:r>
              <a:rPr lang="el-GR" sz="1600" dirty="0">
                <a:solidFill>
                  <a:srgbClr val="002060"/>
                </a:solidFill>
              </a:rPr>
              <a:t>α)το όνομα και τα στοιχεία επικοινωνίας του υπευθύνου επεξεργασίας και, κατά περίπτωση, του από κοινού υπευθύνου επεξεργασίας, του εκπροσώπου του υπευθύνου επεξεργασίας και του υπευθύνου προστασίας δεδομένων</a:t>
            </a:r>
            <a:r>
              <a:rPr lang="el-GR" sz="1600" dirty="0" smtClean="0">
                <a:solidFill>
                  <a:srgbClr val="002060"/>
                </a:solidFill>
              </a:rPr>
              <a:t>,</a:t>
            </a:r>
          </a:p>
          <a:p>
            <a:pPr marL="0" indent="0">
              <a:buNone/>
            </a:pPr>
            <a:r>
              <a:rPr lang="el-GR" sz="1600" dirty="0" smtClean="0">
                <a:solidFill>
                  <a:srgbClr val="002060"/>
                </a:solidFill>
              </a:rPr>
              <a:t>β</a:t>
            </a:r>
            <a:r>
              <a:rPr lang="el-GR" sz="1600" dirty="0">
                <a:solidFill>
                  <a:srgbClr val="002060"/>
                </a:solidFill>
              </a:rPr>
              <a:t>) τους σκοπούς της επεξεργασίας,</a:t>
            </a:r>
          </a:p>
          <a:p>
            <a:pPr marL="0" indent="0">
              <a:buNone/>
            </a:pPr>
            <a:r>
              <a:rPr lang="el-GR" sz="1600" dirty="0">
                <a:solidFill>
                  <a:srgbClr val="002060"/>
                </a:solidFill>
              </a:rPr>
              <a:t>γ)περιγραφή των κατηγοριών υποκειμένων των δεδομένων και των κατηγοριών δεδομένων προσωπικού χαρακτήρα, </a:t>
            </a:r>
          </a:p>
          <a:p>
            <a:pPr marL="0" indent="0">
              <a:buNone/>
            </a:pPr>
            <a:r>
              <a:rPr lang="el-GR" sz="1600" dirty="0">
                <a:solidFill>
                  <a:srgbClr val="002060"/>
                </a:solidFill>
              </a:rPr>
              <a:t>δ)τις κατηγορίες αποδεκτών στους οποίους πρόκειται να γνωστοποιηθούν ή γνωστοποιήθηκαν τα δεδομένα προσωπικού χαρακτήρα, περιλαμβανομένων των αποδεκτών σε τρίτες χώρες ή διεθνείς οργανισμούς</a:t>
            </a:r>
            <a:r>
              <a:rPr lang="el-GR" sz="1600" dirty="0" smtClean="0">
                <a:solidFill>
                  <a:srgbClr val="002060"/>
                </a:solidFill>
              </a:rPr>
              <a:t>,</a:t>
            </a:r>
            <a:endParaRPr lang="el-GR" sz="1600" dirty="0">
              <a:solidFill>
                <a:srgbClr val="002060"/>
              </a:solidFill>
            </a:endParaRPr>
          </a:p>
        </p:txBody>
      </p:sp>
      <p:pic>
        <p:nvPicPr>
          <p:cNvPr id="5" name="Εικόνα 12">
            <a:extLst>
              <a:ext uri="{FF2B5EF4-FFF2-40B4-BE49-F238E27FC236}">
                <a16:creationId xmlns:a16="http://schemas.microsoft.com/office/drawing/2014/main" id="{6275020E-949A-4295-BA5C-B5871192A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0760" y="210084"/>
            <a:ext cx="1181100" cy="714375"/>
          </a:xfrm>
          <a:prstGeom prst="rect">
            <a:avLst/>
          </a:prstGeom>
        </p:spPr>
      </p:pic>
      <p:sp>
        <p:nvSpPr>
          <p:cNvPr id="6" name="Rectangle 5"/>
          <p:cNvSpPr/>
          <p:nvPr/>
        </p:nvSpPr>
        <p:spPr>
          <a:xfrm>
            <a:off x="7554351" y="1845734"/>
            <a:ext cx="4165210" cy="4278094"/>
          </a:xfrm>
          <a:prstGeom prst="rect">
            <a:avLst/>
          </a:prstGeom>
        </p:spPr>
        <p:txBody>
          <a:bodyPr wrap="square">
            <a:spAutoFit/>
          </a:bodyPr>
          <a:lstStyle/>
          <a:p>
            <a:r>
              <a:rPr lang="el-GR" sz="1600" dirty="0">
                <a:solidFill>
                  <a:srgbClr val="002060"/>
                </a:solidFill>
              </a:rPr>
              <a:t>ε)όπου συντρέχει περίπτωση, τις διαβιβάσεις δεδομένων προσωπικού χαρακτήρα σε τρίτη χώρα ή διεθνή οργανισμό, συμπεριλαμβανομένων του προσδιορισμού της εν λόγω τρίτης χώρας ή του διεθνούς οργανισμού και, σε περίπτωση διαβιβάσεων που αναφέρονται στο άρθρο 49 παράγραφος 1 δεύτερο εδάφιο, της τεκμηρίωσης των κατάλληλων εγγυήσεων</a:t>
            </a:r>
            <a:r>
              <a:rPr lang="el-GR" sz="1600" dirty="0" smtClean="0">
                <a:solidFill>
                  <a:srgbClr val="002060"/>
                </a:solidFill>
              </a:rPr>
              <a:t>,</a:t>
            </a:r>
          </a:p>
          <a:p>
            <a:endParaRPr lang="el-GR" sz="1600" dirty="0">
              <a:solidFill>
                <a:srgbClr val="002060"/>
              </a:solidFill>
            </a:endParaRPr>
          </a:p>
          <a:p>
            <a:r>
              <a:rPr lang="el-GR" sz="1600" dirty="0" err="1">
                <a:solidFill>
                  <a:srgbClr val="002060"/>
                </a:solidFill>
              </a:rPr>
              <a:t>στ</a:t>
            </a:r>
            <a:r>
              <a:rPr lang="el-GR" sz="1600" dirty="0">
                <a:solidFill>
                  <a:srgbClr val="002060"/>
                </a:solidFill>
              </a:rPr>
              <a:t>)όπου είναι δυνατό, τις προβλεπόμενες προθεσμίες διαγραφής των διάφορων κατηγοριών δεδομένων</a:t>
            </a:r>
            <a:r>
              <a:rPr lang="el-GR" sz="1600" dirty="0" smtClean="0">
                <a:solidFill>
                  <a:srgbClr val="002060"/>
                </a:solidFill>
              </a:rPr>
              <a:t>,</a:t>
            </a:r>
          </a:p>
          <a:p>
            <a:endParaRPr lang="el-GR" sz="1600" dirty="0">
              <a:solidFill>
                <a:srgbClr val="002060"/>
              </a:solidFill>
            </a:endParaRPr>
          </a:p>
          <a:p>
            <a:r>
              <a:rPr lang="el-GR" sz="1600" dirty="0">
                <a:solidFill>
                  <a:srgbClr val="002060"/>
                </a:solidFill>
              </a:rPr>
              <a:t>ζ)όπου είναι δυνατό, γενική περιγραφή των τεχνικών και οργανωτικών μέτρων ασφάλειας που αναφέρονται στο άρθρο 32 παράγραφος </a:t>
            </a:r>
            <a:r>
              <a:rPr lang="el-GR" sz="1600" dirty="0" smtClean="0">
                <a:solidFill>
                  <a:srgbClr val="002060"/>
                </a:solidFill>
              </a:rPr>
              <a:t>1</a:t>
            </a:r>
            <a:endParaRPr lang="el-GR" sz="1600" dirty="0">
              <a:solidFill>
                <a:srgbClr val="002060"/>
              </a:solidFill>
            </a:endParaRPr>
          </a:p>
        </p:txBody>
      </p:sp>
    </p:spTree>
    <p:extLst>
      <p:ext uri="{BB962C8B-B14F-4D97-AF65-F5344CB8AC3E}">
        <p14:creationId xmlns:p14="http://schemas.microsoft.com/office/powerpoint/2010/main" val="54200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Shape 918"/>
          <p:cNvSpPr txBox="1"/>
          <p:nvPr/>
        </p:nvSpPr>
        <p:spPr>
          <a:xfrm rot="-5400000">
            <a:off x="333009" y="3484027"/>
            <a:ext cx="3646605" cy="442546"/>
          </a:xfrm>
          <a:prstGeom prst="rect">
            <a:avLst/>
          </a:prstGeom>
          <a:solidFill>
            <a:srgbClr val="3967DE"/>
          </a:solidFill>
          <a:ln>
            <a:noFill/>
          </a:ln>
        </p:spPr>
        <p:txBody>
          <a:bodyPr lIns="121868" tIns="60917" rIns="121868" bIns="60917" anchor="ctr" anchorCtr="0">
            <a:noAutofit/>
          </a:bodyPr>
          <a:lstStyle/>
          <a:p>
            <a:pPr>
              <a:buSzPct val="25000"/>
            </a:pPr>
            <a:r>
              <a:rPr lang="el-GR" sz="1866" b="1" dirty="0">
                <a:solidFill>
                  <a:schemeClr val="lt1"/>
                </a:solidFill>
                <a:latin typeface="Arial"/>
                <a:ea typeface="Arial"/>
                <a:cs typeface="Arial"/>
                <a:sym typeface="Arial"/>
              </a:rPr>
              <a:t>Ιωάννης Γουμενόπουλος</a:t>
            </a:r>
            <a:endParaRPr lang="en" sz="1866" b="1" dirty="0">
              <a:solidFill>
                <a:schemeClr val="lt1"/>
              </a:solidFill>
              <a:latin typeface="Arial"/>
              <a:ea typeface="Arial"/>
              <a:cs typeface="Arial"/>
              <a:sym typeface="Arial"/>
            </a:endParaRPr>
          </a:p>
        </p:txBody>
      </p:sp>
      <p:sp>
        <p:nvSpPr>
          <p:cNvPr id="923" name="Shape 923"/>
          <p:cNvSpPr txBox="1"/>
          <p:nvPr/>
        </p:nvSpPr>
        <p:spPr>
          <a:xfrm>
            <a:off x="8861128" y="1813454"/>
            <a:ext cx="3304950" cy="4676986"/>
          </a:xfrm>
          <a:prstGeom prst="rect">
            <a:avLst/>
          </a:prstGeom>
          <a:noFill/>
          <a:ln>
            <a:noFill/>
          </a:ln>
        </p:spPr>
        <p:txBody>
          <a:bodyPr lIns="121868" tIns="60917" rIns="121868" bIns="60917" anchor="t" anchorCtr="0">
            <a:noAutofit/>
          </a:bodyPr>
          <a:lstStyle/>
          <a:p>
            <a:pPr algn="just">
              <a:lnSpc>
                <a:spcPct val="107000"/>
              </a:lnSpc>
              <a:spcAft>
                <a:spcPts val="800"/>
              </a:spcAft>
            </a:pPr>
            <a:endParaRPr lang="en-US" sz="1400" dirty="0">
              <a:latin typeface="Arial" panose="020B0604020202020204" pitchFamily="34" charset="0"/>
              <a:ea typeface="Calibri" panose="020F0502020204030204" pitchFamily="34" charset="0"/>
              <a:cs typeface="Arial" panose="020B0604020202020204" pitchFamily="34" charset="0"/>
            </a:endParaRPr>
          </a:p>
        </p:txBody>
      </p:sp>
      <p:sp>
        <p:nvSpPr>
          <p:cNvPr id="10" name="Titolo 1"/>
          <p:cNvSpPr txBox="1">
            <a:spLocks/>
          </p:cNvSpPr>
          <p:nvPr/>
        </p:nvSpPr>
        <p:spPr>
          <a:xfrm>
            <a:off x="-2514600" y="642001"/>
            <a:ext cx="10750144" cy="569626"/>
          </a:xfrm>
          <a:prstGeom prst="rect">
            <a:avLst/>
          </a:prstGeom>
          <a:noFill/>
          <a:ln>
            <a:noFill/>
          </a:ln>
        </p:spPr>
        <p:txBody>
          <a:bodyPr vert="horz" lIns="91425" tIns="91425" rIns="91425" bIns="91425" rtlCol="0" anchor="ctr" anchorCtr="0">
            <a:normAutofit/>
          </a:bodyPr>
          <a:lstStyle>
            <a:lvl1pPr lvl="0" algn="ctr" defTabSz="914126" rtl="0" eaLnBrk="1" latinLnBrk="0" hangingPunct="1">
              <a:lnSpc>
                <a:spcPct val="90000"/>
              </a:lnSpc>
              <a:spcBef>
                <a:spcPts val="0"/>
              </a:spcBef>
              <a:buNone/>
              <a:defRPr sz="3999" kern="1200">
                <a:solidFill>
                  <a:schemeClr val="tx1"/>
                </a:solidFill>
                <a:latin typeface="+mj-lt"/>
                <a:ea typeface="+mj-ea"/>
                <a:cs typeface="+mj-cs"/>
              </a:defRPr>
            </a:lvl1pPr>
            <a:lvl2pPr lvl="1" algn="ctr" rtl="0">
              <a:spcBef>
                <a:spcPts val="0"/>
              </a:spcBef>
              <a:buNone/>
              <a:defRPr sz="3999"/>
            </a:lvl2pPr>
            <a:lvl3pPr lvl="2" algn="ctr" rtl="0">
              <a:spcBef>
                <a:spcPts val="0"/>
              </a:spcBef>
              <a:buNone/>
              <a:defRPr sz="3999"/>
            </a:lvl3pPr>
            <a:lvl4pPr lvl="3" algn="ctr" rtl="0">
              <a:spcBef>
                <a:spcPts val="0"/>
              </a:spcBef>
              <a:buNone/>
              <a:defRPr sz="3999"/>
            </a:lvl4pPr>
            <a:lvl5pPr lvl="4" algn="ctr" rtl="0">
              <a:spcBef>
                <a:spcPts val="0"/>
              </a:spcBef>
              <a:buNone/>
              <a:defRPr sz="3999"/>
            </a:lvl5pPr>
            <a:lvl6pPr lvl="5" algn="ctr" rtl="0">
              <a:spcBef>
                <a:spcPts val="0"/>
              </a:spcBef>
              <a:buNone/>
              <a:defRPr sz="3999"/>
            </a:lvl6pPr>
            <a:lvl7pPr lvl="6" algn="ctr" rtl="0">
              <a:spcBef>
                <a:spcPts val="0"/>
              </a:spcBef>
              <a:buNone/>
              <a:defRPr sz="3999"/>
            </a:lvl7pPr>
            <a:lvl8pPr lvl="7" algn="ctr" rtl="0">
              <a:spcBef>
                <a:spcPts val="0"/>
              </a:spcBef>
              <a:buNone/>
              <a:defRPr sz="3999"/>
            </a:lvl8pPr>
            <a:lvl9pPr lvl="8" algn="ctr" rtl="0">
              <a:spcBef>
                <a:spcPts val="0"/>
              </a:spcBef>
              <a:buNone/>
              <a:defRPr sz="3999"/>
            </a:lvl9pPr>
          </a:lstStyle>
          <a:p>
            <a:r>
              <a:rPr lang="el-GR" sz="2800" b="1" dirty="0" smtClean="0">
                <a:solidFill>
                  <a:srgbClr val="FFC000"/>
                </a:solidFill>
                <a:latin typeface="Arial" panose="020B0604020202020204" pitchFamily="34" charset="0"/>
                <a:cs typeface="Arial" panose="020B0604020202020204" pitchFamily="34" charset="0"/>
              </a:rPr>
              <a:t>ΕΙΣΗΓΗΤΗΣ</a:t>
            </a:r>
            <a:endParaRPr lang="en-US" sz="2800" b="1" dirty="0">
              <a:solidFill>
                <a:srgbClr val="FFC000"/>
              </a:solidFill>
              <a:latin typeface="Arial" panose="020B0604020202020204" pitchFamily="34" charset="0"/>
              <a:cs typeface="Arial" panose="020B0604020202020204" pitchFamily="34" charset="0"/>
            </a:endParaRPr>
          </a:p>
        </p:txBody>
      </p:sp>
      <p:sp>
        <p:nvSpPr>
          <p:cNvPr id="2" name="Ορθογώνιο 1">
            <a:extLst>
              <a:ext uri="{FF2B5EF4-FFF2-40B4-BE49-F238E27FC236}">
                <a16:creationId xmlns:a16="http://schemas.microsoft.com/office/drawing/2014/main" id="{E91C7B45-FD6F-4F6B-BDBF-788243ED28F9}"/>
              </a:ext>
            </a:extLst>
          </p:cNvPr>
          <p:cNvSpPr/>
          <p:nvPr/>
        </p:nvSpPr>
        <p:spPr>
          <a:xfrm>
            <a:off x="2580785" y="1870111"/>
            <a:ext cx="7274416" cy="3658492"/>
          </a:xfrm>
          <a:prstGeom prst="rect">
            <a:avLst/>
          </a:prstGeom>
          <a:solidFill>
            <a:schemeClr val="accent1">
              <a:lumMod val="20000"/>
              <a:lumOff val="80000"/>
            </a:schemeClr>
          </a:solidFill>
        </p:spPr>
        <p:txBody>
          <a:bodyPr wrap="square">
            <a:spAutoFit/>
          </a:bodyPr>
          <a:lstStyle/>
          <a:p>
            <a:pPr algn="just"/>
            <a:r>
              <a:rPr lang="el-GR" sz="1400" b="1" dirty="0">
                <a:solidFill>
                  <a:srgbClr val="002060"/>
                </a:solidFill>
              </a:rPr>
              <a:t>Ο Ιωάννης Γουμενόπουλος</a:t>
            </a:r>
            <a:r>
              <a:rPr lang="el-GR" sz="1400" dirty="0">
                <a:solidFill>
                  <a:srgbClr val="002060"/>
                </a:solidFill>
              </a:rPr>
              <a:t> </a:t>
            </a:r>
            <a:r>
              <a:rPr lang="el-GR" sz="1400" b="1" dirty="0">
                <a:solidFill>
                  <a:srgbClr val="002060"/>
                </a:solidFill>
              </a:rPr>
              <a:t> είναι Σύμβουλος επιχειρήσεων. Σ</a:t>
            </a:r>
            <a:r>
              <a:rPr lang="el-GR" sz="1400" dirty="0">
                <a:solidFill>
                  <a:srgbClr val="002060"/>
                </a:solidFill>
              </a:rPr>
              <a:t>πούδασε Νομική στο Αριστοτέλειο Πανεπιστήμιο Θεσσαλονίκης και Συνταγματικό συγκριτικό δίκαιο στο Πανεπιστήμιο του </a:t>
            </a:r>
            <a:r>
              <a:rPr lang="el-GR" sz="1400" dirty="0" err="1">
                <a:solidFill>
                  <a:srgbClr val="002060"/>
                </a:solidFill>
              </a:rPr>
              <a:t>Τρέντο</a:t>
            </a:r>
            <a:r>
              <a:rPr lang="el-GR" sz="1400" dirty="0">
                <a:solidFill>
                  <a:srgbClr val="002060"/>
                </a:solidFill>
              </a:rPr>
              <a:t> ,Ιταλίας. Μετά τις σπουδές του εργάστηκε  ως Διευθυντικό στέλεχος  για 20 χρόνια σε  μεγάλες Ελληνικές εταιρίες στις οποίες ασχολήθηκε ενεργά με την επιχειρησιακή εκπαίδευση , τη στρατηγική διαχείριση, τη συμμόρφωση σε διαδικασίες </a:t>
            </a:r>
            <a:r>
              <a:rPr lang="en-US" sz="1400" dirty="0">
                <a:solidFill>
                  <a:srgbClr val="002060"/>
                </a:solidFill>
              </a:rPr>
              <a:t>ISO</a:t>
            </a:r>
            <a:r>
              <a:rPr lang="el-GR" sz="1400" dirty="0">
                <a:solidFill>
                  <a:srgbClr val="002060"/>
                </a:solidFill>
              </a:rPr>
              <a:t> , Προστασίας Προσωπικών Δεδομένων &amp; το </a:t>
            </a:r>
            <a:r>
              <a:rPr lang="en-US" sz="1400" dirty="0">
                <a:solidFill>
                  <a:srgbClr val="002060"/>
                </a:solidFill>
              </a:rPr>
              <a:t>Marketing </a:t>
            </a:r>
            <a:r>
              <a:rPr lang="el-GR" sz="1400" dirty="0">
                <a:solidFill>
                  <a:srgbClr val="002060"/>
                </a:solidFill>
              </a:rPr>
              <a:t>. Ως προσκεκλημένος ομιλητής σε πολυάριθμα συνέδρια και συναντήσεις, παρουσίασε κυρίως θέματα, που αφορούν  το μάρκετινγκ, τη στρατηγική διαχείριση &amp; τα προσωπικά δεδομένα. Τα τελευταία χρόνια υπήρξε βασικός εταίρος &amp; συνιδρυτής της  εταιρίας </a:t>
            </a:r>
            <a:r>
              <a:rPr lang="en-US" sz="1400" dirty="0" err="1">
                <a:solidFill>
                  <a:srgbClr val="002060"/>
                </a:solidFill>
              </a:rPr>
              <a:t>PrivIntelligent</a:t>
            </a:r>
            <a:r>
              <a:rPr lang="en-US" sz="1400" dirty="0">
                <a:solidFill>
                  <a:srgbClr val="002060"/>
                </a:solidFill>
              </a:rPr>
              <a:t> Solutions </a:t>
            </a:r>
            <a:r>
              <a:rPr lang="en-US" sz="1400" dirty="0" err="1">
                <a:solidFill>
                  <a:srgbClr val="002060"/>
                </a:solidFill>
              </a:rPr>
              <a:t>Sagl</a:t>
            </a:r>
            <a:r>
              <a:rPr lang="en-US" sz="1400" dirty="0">
                <a:solidFill>
                  <a:srgbClr val="002060"/>
                </a:solidFill>
              </a:rPr>
              <a:t>  </a:t>
            </a:r>
            <a:r>
              <a:rPr lang="el-GR" sz="1400" dirty="0">
                <a:solidFill>
                  <a:srgbClr val="002060"/>
                </a:solidFill>
              </a:rPr>
              <a:t>με έδρα το </a:t>
            </a:r>
            <a:r>
              <a:rPr lang="en-US" sz="1400" dirty="0">
                <a:solidFill>
                  <a:srgbClr val="002060"/>
                </a:solidFill>
              </a:rPr>
              <a:t>Lugano </a:t>
            </a:r>
            <a:r>
              <a:rPr lang="el-GR" sz="1400" dirty="0">
                <a:solidFill>
                  <a:srgbClr val="002060"/>
                </a:solidFill>
              </a:rPr>
              <a:t>της Ελβετίας η οποία  παρέχει υπηρεσίες προστασίας προσωπικών δεδομένων σε μεγάλες Φαρμακευτικές Εταιρίες (</a:t>
            </a:r>
            <a:r>
              <a:rPr lang="en-US" sz="1400" dirty="0">
                <a:solidFill>
                  <a:srgbClr val="002060"/>
                </a:solidFill>
              </a:rPr>
              <a:t>Santen</a:t>
            </a:r>
            <a:r>
              <a:rPr lang="el-GR" sz="1400" dirty="0">
                <a:solidFill>
                  <a:srgbClr val="002060"/>
                </a:solidFill>
              </a:rPr>
              <a:t>, </a:t>
            </a:r>
            <a:r>
              <a:rPr lang="en-US" sz="1400" dirty="0">
                <a:solidFill>
                  <a:srgbClr val="002060"/>
                </a:solidFill>
              </a:rPr>
              <a:t>IBSA</a:t>
            </a:r>
            <a:r>
              <a:rPr lang="el-GR" sz="1400" dirty="0">
                <a:solidFill>
                  <a:srgbClr val="002060"/>
                </a:solidFill>
              </a:rPr>
              <a:t>, </a:t>
            </a:r>
            <a:r>
              <a:rPr lang="en-US" sz="1400" dirty="0">
                <a:solidFill>
                  <a:srgbClr val="002060"/>
                </a:solidFill>
              </a:rPr>
              <a:t>PTC</a:t>
            </a:r>
            <a:r>
              <a:rPr lang="el-GR" sz="1400" dirty="0">
                <a:solidFill>
                  <a:srgbClr val="002060"/>
                </a:solidFill>
              </a:rPr>
              <a:t>, </a:t>
            </a:r>
            <a:r>
              <a:rPr lang="en-US" sz="1400" dirty="0" err="1">
                <a:solidFill>
                  <a:srgbClr val="002060"/>
                </a:solidFill>
              </a:rPr>
              <a:t>Alnylam</a:t>
            </a:r>
            <a:r>
              <a:rPr lang="en-US" sz="1400" dirty="0">
                <a:solidFill>
                  <a:srgbClr val="002060"/>
                </a:solidFill>
              </a:rPr>
              <a:t> </a:t>
            </a:r>
            <a:r>
              <a:rPr lang="el-GR" sz="1400" dirty="0">
                <a:solidFill>
                  <a:srgbClr val="002060"/>
                </a:solidFill>
              </a:rPr>
              <a:t>κ.ά.) τόσο στην Ελλάδα όσο και στην Ευρωπαϊκή Ένωση. Έχει συμμετάσχει ως </a:t>
            </a:r>
            <a:r>
              <a:rPr lang="en-US" sz="1400" dirty="0">
                <a:solidFill>
                  <a:srgbClr val="002060"/>
                </a:solidFill>
              </a:rPr>
              <a:t>Project Manager</a:t>
            </a:r>
            <a:r>
              <a:rPr lang="el-GR" sz="1400" dirty="0">
                <a:solidFill>
                  <a:srgbClr val="002060"/>
                </a:solidFill>
              </a:rPr>
              <a:t> σε έργα Υπεύθυνου Προστασίας Δεδομένων μεγάλων Φαρμακευτικών Εταιριών όπως η </a:t>
            </a:r>
            <a:r>
              <a:rPr lang="en-US" sz="1400" dirty="0">
                <a:solidFill>
                  <a:srgbClr val="002060"/>
                </a:solidFill>
              </a:rPr>
              <a:t>IBSA </a:t>
            </a:r>
            <a:r>
              <a:rPr lang="el-GR" sz="1400" dirty="0" err="1">
                <a:solidFill>
                  <a:srgbClr val="002060"/>
                </a:solidFill>
              </a:rPr>
              <a:t>Institut</a:t>
            </a:r>
            <a:r>
              <a:rPr lang="el-GR" sz="1400" dirty="0">
                <a:solidFill>
                  <a:srgbClr val="002060"/>
                </a:solidFill>
              </a:rPr>
              <a:t> </a:t>
            </a:r>
            <a:r>
              <a:rPr lang="el-GR" sz="1400" dirty="0" err="1">
                <a:solidFill>
                  <a:srgbClr val="002060"/>
                </a:solidFill>
              </a:rPr>
              <a:t>Biochimique</a:t>
            </a:r>
            <a:r>
              <a:rPr lang="el-GR" sz="1400" dirty="0">
                <a:solidFill>
                  <a:srgbClr val="002060"/>
                </a:solidFill>
              </a:rPr>
              <a:t> SA. Έχει ιδρύσει στην Ελλάδα την εταιρία </a:t>
            </a:r>
            <a:r>
              <a:rPr lang="en-US" sz="1400" dirty="0">
                <a:solidFill>
                  <a:srgbClr val="002060"/>
                </a:solidFill>
              </a:rPr>
              <a:t>GAGDPR</a:t>
            </a:r>
            <a:r>
              <a:rPr lang="el-GR" sz="1400" dirty="0">
                <a:solidFill>
                  <a:srgbClr val="002060"/>
                </a:solidFill>
              </a:rPr>
              <a:t> η οποία δραστηριοποιείται στο χώρο της εκπαίδευσης και της συμβουλευτικής αναφορικά με το νέο Ευρωπαϊκό Κανονισμό για την Προστασία Προσωπικών Δεδομένων (</a:t>
            </a:r>
            <a:r>
              <a:rPr lang="en-US" sz="1400" dirty="0">
                <a:solidFill>
                  <a:srgbClr val="002060"/>
                </a:solidFill>
              </a:rPr>
              <a:t>GDPR</a:t>
            </a:r>
            <a:r>
              <a:rPr lang="el-GR" sz="1400" dirty="0">
                <a:solidFill>
                  <a:srgbClr val="002060"/>
                </a:solidFill>
              </a:rPr>
              <a:t>). </a:t>
            </a:r>
          </a:p>
          <a:p>
            <a:r>
              <a:rPr lang="el-GR" sz="1400" dirty="0"/>
              <a:t> </a:t>
            </a:r>
            <a:endParaRPr lang="en-US" sz="1400" dirty="0">
              <a:solidFill>
                <a:srgbClr val="002060"/>
              </a:solidFill>
              <a:latin typeface="Arial" panose="020B0604020202020204" pitchFamily="34" charset="0"/>
              <a:cs typeface="Arial" panose="020B0604020202020204" pitchFamily="34" charset="0"/>
            </a:endParaRPr>
          </a:p>
        </p:txBody>
      </p:sp>
      <p:pic>
        <p:nvPicPr>
          <p:cNvPr id="13" name="Εικόνα 12">
            <a:extLst>
              <a:ext uri="{FF2B5EF4-FFF2-40B4-BE49-F238E27FC236}">
                <a16:creationId xmlns:a16="http://schemas.microsoft.com/office/drawing/2014/main" id="{6275020E-949A-4295-BA5C-B5871192A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406706"/>
            <a:ext cx="1181100" cy="714375"/>
          </a:xfrm>
          <a:prstGeom prst="rect">
            <a:avLst/>
          </a:prstGeom>
        </p:spPr>
      </p:pic>
    </p:spTree>
    <p:extLst>
      <p:ext uri="{BB962C8B-B14F-4D97-AF65-F5344CB8AC3E}">
        <p14:creationId xmlns:p14="http://schemas.microsoft.com/office/powerpoint/2010/main" val="33768207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278064" y="374651"/>
            <a:ext cx="7932737" cy="1680005"/>
          </a:xfrm>
        </p:spPr>
        <p:txBody>
          <a:bodyPr>
            <a:normAutofit/>
          </a:bodyPr>
          <a:lstStyle/>
          <a:p>
            <a:pPr algn="ctr" eaLnBrk="1" hangingPunct="1"/>
            <a:r>
              <a:rPr lang="el-GR" altLang="en-US" sz="2800" b="1" dirty="0">
                <a:solidFill>
                  <a:schemeClr val="accent2"/>
                </a:solidFill>
              </a:rPr>
              <a:t>Επιδεικνύοντας συμμόρφωση</a:t>
            </a:r>
            <a:r>
              <a:rPr lang="en-US" altLang="en-US" sz="2800" b="1" dirty="0">
                <a:solidFill>
                  <a:schemeClr val="accent2"/>
                </a:solidFill>
              </a:rPr>
              <a:t/>
            </a:r>
            <a:br>
              <a:rPr lang="en-US" altLang="en-US" sz="2800" b="1" dirty="0">
                <a:solidFill>
                  <a:schemeClr val="accent2"/>
                </a:solidFill>
              </a:rPr>
            </a:br>
            <a:r>
              <a:rPr lang="el-GR" altLang="en-US" sz="2400" b="1" dirty="0">
                <a:solidFill>
                  <a:schemeClr val="accent2"/>
                </a:solidFill>
              </a:rPr>
              <a:t>Αρχεία Καταγραφής Δραστηριοτήτων Επεξεργασίας</a:t>
            </a:r>
            <a:r>
              <a:rPr lang="el-GR" altLang="en-US" sz="2800" b="1" dirty="0">
                <a:solidFill>
                  <a:schemeClr val="accent2"/>
                </a:solidFill>
              </a:rPr>
              <a:t/>
            </a:r>
            <a:br>
              <a:rPr lang="el-GR" altLang="en-US" sz="2800" b="1" dirty="0">
                <a:solidFill>
                  <a:schemeClr val="accent2"/>
                </a:solidFill>
              </a:rPr>
            </a:br>
            <a:endParaRPr lang="en-US" altLang="en-US" sz="2800" b="1" dirty="0">
              <a:solidFill>
                <a:schemeClr val="accent2"/>
              </a:solidFill>
            </a:endParaRPr>
          </a:p>
        </p:txBody>
      </p:sp>
      <p:sp>
        <p:nvSpPr>
          <p:cNvPr id="25603" name="Θέση περιεχομένου 4"/>
          <p:cNvSpPr>
            <a:spLocks noGrp="1"/>
          </p:cNvSpPr>
          <p:nvPr>
            <p:ph sz="half" idx="1"/>
          </p:nvPr>
        </p:nvSpPr>
        <p:spPr>
          <a:xfrm>
            <a:off x="1965325" y="1687514"/>
            <a:ext cx="1229280" cy="4376737"/>
          </a:xfrm>
        </p:spPr>
        <p:txBody>
          <a:bodyPr>
            <a:normAutofit/>
          </a:bodyPr>
          <a:lstStyle/>
          <a:p>
            <a:pPr marL="0" indent="0">
              <a:buNone/>
            </a:pPr>
            <a:endParaRPr lang="el-GR" sz="2000" b="1" dirty="0">
              <a:solidFill>
                <a:schemeClr val="accent2"/>
              </a:solidFill>
            </a:endParaRPr>
          </a:p>
          <a:p>
            <a:pPr marL="0" indent="0">
              <a:buNone/>
            </a:pPr>
            <a:r>
              <a:rPr lang="en-GB" sz="2000" b="1" dirty="0">
                <a:solidFill>
                  <a:schemeClr val="accent2"/>
                </a:solidFill>
              </a:rPr>
              <a:t>Art 30</a:t>
            </a:r>
          </a:p>
          <a:p>
            <a:pPr marL="0" indent="0">
              <a:buNone/>
            </a:pPr>
            <a:r>
              <a:rPr lang="en-GB" sz="2000" b="1" dirty="0">
                <a:solidFill>
                  <a:schemeClr val="accent2"/>
                </a:solidFill>
              </a:rPr>
              <a:t>Rec 82</a:t>
            </a:r>
          </a:p>
        </p:txBody>
      </p:sp>
      <p:sp>
        <p:nvSpPr>
          <p:cNvPr id="6" name="Θέση περιεχομένου 5">
            <a:extLst>
              <a:ext uri="{FF2B5EF4-FFF2-40B4-BE49-F238E27FC236}">
                <a16:creationId xmlns:a16="http://schemas.microsoft.com/office/drawing/2014/main" id="{0C0DE91B-B1E7-4F94-8C83-1310503713CA}"/>
              </a:ext>
            </a:extLst>
          </p:cNvPr>
          <p:cNvSpPr>
            <a:spLocks noGrp="1"/>
          </p:cNvSpPr>
          <p:nvPr>
            <p:ph sz="half" idx="2"/>
          </p:nvPr>
        </p:nvSpPr>
        <p:spPr>
          <a:xfrm>
            <a:off x="3041901" y="1687514"/>
            <a:ext cx="6928249" cy="4643437"/>
          </a:xfrm>
        </p:spPr>
        <p:txBody>
          <a:bodyPr>
            <a:normAutofit/>
          </a:bodyPr>
          <a:lstStyle/>
          <a:p>
            <a:pPr>
              <a:buFont typeface="Arial" panose="020B0604020202020204" pitchFamily="34" charset="0"/>
              <a:buChar char="•"/>
              <a:defRPr/>
            </a:pPr>
            <a:endParaRPr lang="en-US" sz="1800" dirty="0"/>
          </a:p>
          <a:p>
            <a:pPr algn="just">
              <a:buFont typeface="Arial" panose="020B0604020202020204" pitchFamily="34" charset="0"/>
              <a:buChar char="•"/>
              <a:defRPr/>
            </a:pPr>
            <a:r>
              <a:rPr lang="el-GR" sz="1800" dirty="0">
                <a:solidFill>
                  <a:srgbClr val="002060"/>
                </a:solidFill>
              </a:rPr>
              <a:t>Καταγράψτε ξεκάθαρα τις εργασίες επεξεργασίας δεδομένων που διενεργεί η επιχείρησή σας τόσο εσωτερικά από το προσωπικό σας όσο και εξωτερικά από τρίτα μέρη (από Εκτελούντες την Επεξεργασία)</a:t>
            </a:r>
            <a:endParaRPr lang="en-GB" sz="1800" dirty="0">
              <a:solidFill>
                <a:srgbClr val="002060"/>
              </a:solidFill>
            </a:endParaRPr>
          </a:p>
          <a:p>
            <a:pPr algn="just">
              <a:buFont typeface="Arial" panose="020B0604020202020204" pitchFamily="34" charset="0"/>
              <a:buChar char="•"/>
              <a:defRPr/>
            </a:pPr>
            <a:r>
              <a:rPr lang="el-GR" sz="1800" b="1" dirty="0">
                <a:solidFill>
                  <a:srgbClr val="002060"/>
                </a:solidFill>
              </a:rPr>
              <a:t>Δημιουργήστε ένα αρχείο με τις δραστηριότητες επεξεργασίας προσωπικών δεδομένων που διενεργείτε με το ελάχιστο υποχρεωτικό περιεχόμενο του Άρθρου 30 του Κανονισμού</a:t>
            </a:r>
            <a:endParaRPr lang="en-GB" sz="1800" dirty="0">
              <a:solidFill>
                <a:srgbClr val="002060"/>
              </a:solidFill>
            </a:endParaRPr>
          </a:p>
          <a:p>
            <a:pPr algn="just">
              <a:buFont typeface="Arial" panose="020B0604020202020204" pitchFamily="34" charset="0"/>
              <a:buChar char="•"/>
              <a:defRPr/>
            </a:pPr>
            <a:r>
              <a:rPr lang="el-GR" sz="1800" dirty="0">
                <a:solidFill>
                  <a:srgbClr val="002060"/>
                </a:solidFill>
              </a:rPr>
              <a:t>Προσθέστε στο συγκεκριμένο αρχείο πρόσθετες πληροφορίες που θα σας βοηθήσουν στην σύνταξη των Ενημερώσεων </a:t>
            </a:r>
            <a:r>
              <a:rPr lang="el-GR" sz="1800" dirty="0" err="1">
                <a:solidFill>
                  <a:srgbClr val="002060"/>
                </a:solidFill>
              </a:rPr>
              <a:t>ιδιωτικότητας</a:t>
            </a:r>
            <a:r>
              <a:rPr lang="el-GR" sz="1800" dirty="0">
                <a:solidFill>
                  <a:srgbClr val="002060"/>
                </a:solidFill>
              </a:rPr>
              <a:t> (</a:t>
            </a:r>
            <a:r>
              <a:rPr lang="en-GB" sz="1800" dirty="0">
                <a:solidFill>
                  <a:srgbClr val="002060"/>
                </a:solidFill>
              </a:rPr>
              <a:t>privacy notices) </a:t>
            </a:r>
            <a:r>
              <a:rPr lang="el-GR" sz="1800" dirty="0">
                <a:solidFill>
                  <a:srgbClr val="002060"/>
                </a:solidFill>
              </a:rPr>
              <a:t>και στην εξυπηρέτηση των Αιτημάτων των Υποκειμένων των Δεδομένων</a:t>
            </a:r>
            <a:endParaRPr lang="en-GB" sz="1800" dirty="0">
              <a:solidFill>
                <a:srgbClr val="002060"/>
              </a:solidFill>
            </a:endParaRPr>
          </a:p>
          <a:p>
            <a:pPr algn="just">
              <a:buFont typeface="Arial" panose="020B0604020202020204" pitchFamily="34" charset="0"/>
              <a:buChar char="•"/>
              <a:defRPr/>
            </a:pPr>
            <a:r>
              <a:rPr lang="el-GR" sz="1800" b="1" dirty="0">
                <a:solidFill>
                  <a:srgbClr val="002060"/>
                </a:solidFill>
              </a:rPr>
              <a:t>Διατηρείστε το αρχείο </a:t>
            </a:r>
            <a:r>
              <a:rPr lang="el-GR" sz="1800" b="1" dirty="0" err="1">
                <a:solidFill>
                  <a:srgbClr val="002060"/>
                </a:solidFill>
              </a:rPr>
              <a:t>επικαιροποιημένο</a:t>
            </a:r>
            <a:r>
              <a:rPr lang="el-GR" sz="1800" b="1" dirty="0">
                <a:solidFill>
                  <a:srgbClr val="002060"/>
                </a:solidFill>
              </a:rPr>
              <a:t> </a:t>
            </a:r>
          </a:p>
          <a:p>
            <a:pPr algn="just">
              <a:buFont typeface="Arial" panose="020B0604020202020204" pitchFamily="34" charset="0"/>
              <a:buChar char="•"/>
              <a:defRPr/>
            </a:pPr>
            <a:r>
              <a:rPr lang="el-GR" sz="1800" b="1" dirty="0">
                <a:solidFill>
                  <a:srgbClr val="002060"/>
                </a:solidFill>
              </a:rPr>
              <a:t>Ίδιες υποχρεώσεις τήρησης αρχείων και για τους Εκτελούντες την Επεξεργασία</a:t>
            </a:r>
            <a:endParaRPr lang="en-GB" sz="1800" b="1" dirty="0">
              <a:solidFill>
                <a:srgbClr val="002060"/>
              </a:solidFill>
            </a:endParaRPr>
          </a:p>
        </p:txBody>
      </p:sp>
      <p:pic>
        <p:nvPicPr>
          <p:cNvPr id="5"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760" y="210084"/>
            <a:ext cx="1181100" cy="714375"/>
          </a:xfrm>
          <a:prstGeom prst="rect">
            <a:avLst/>
          </a:prstGeom>
        </p:spPr>
      </p:pic>
    </p:spTree>
    <p:extLst>
      <p:ext uri="{BB962C8B-B14F-4D97-AF65-F5344CB8AC3E}">
        <p14:creationId xmlns:p14="http://schemas.microsoft.com/office/powerpoint/2010/main" val="3396781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16563-0A7B-4B44-A80A-168A09A8AAA7}"/>
              </a:ext>
            </a:extLst>
          </p:cNvPr>
          <p:cNvSpPr>
            <a:spLocks noGrp="1"/>
          </p:cNvSpPr>
          <p:nvPr>
            <p:ph type="ctrTitle"/>
          </p:nvPr>
        </p:nvSpPr>
        <p:spPr/>
        <p:txBody>
          <a:bodyPr>
            <a:normAutofit/>
          </a:bodyPr>
          <a:lstStyle/>
          <a:p>
            <a:r>
              <a:rPr lang="el-GR" sz="4800" dirty="0">
                <a:solidFill>
                  <a:srgbClr val="002060"/>
                </a:solidFill>
              </a:rPr>
              <a:t>Εκτίμηση αντικτύπου σχετικά με  την προστασία δεδομένων</a:t>
            </a:r>
            <a:endParaRPr lang="en-US" sz="4800" dirty="0">
              <a:solidFill>
                <a:srgbClr val="002060"/>
              </a:solidFill>
            </a:endParaRPr>
          </a:p>
        </p:txBody>
      </p:sp>
      <p:pic>
        <p:nvPicPr>
          <p:cNvPr id="4" name="Picture 3">
            <a:extLst>
              <a:ext uri="{FF2B5EF4-FFF2-40B4-BE49-F238E27FC236}">
                <a16:creationId xmlns:a16="http://schemas.microsoft.com/office/drawing/2014/main" id="{99E3A4CC-B958-4F30-BC25-DFB269EC58E6}"/>
              </a:ext>
            </a:extLst>
          </p:cNvPr>
          <p:cNvPicPr>
            <a:picLocks noChangeAspect="1"/>
          </p:cNvPicPr>
          <p:nvPr/>
        </p:nvPicPr>
        <p:blipFill>
          <a:blip r:embed="rId2"/>
          <a:stretch>
            <a:fillRect/>
          </a:stretch>
        </p:blipFill>
        <p:spPr>
          <a:xfrm>
            <a:off x="5637885" y="4455621"/>
            <a:ext cx="3676650" cy="1238250"/>
          </a:xfrm>
          <a:prstGeom prst="rect">
            <a:avLst/>
          </a:prstGeom>
        </p:spPr>
      </p:pic>
      <p:sp>
        <p:nvSpPr>
          <p:cNvPr id="3" name="Subtitle 2">
            <a:extLst>
              <a:ext uri="{FF2B5EF4-FFF2-40B4-BE49-F238E27FC236}">
                <a16:creationId xmlns:a16="http://schemas.microsoft.com/office/drawing/2014/main" id="{28E57C04-0E4D-4394-BA84-01F5F79984CD}"/>
              </a:ext>
            </a:extLst>
          </p:cNvPr>
          <p:cNvSpPr>
            <a:spLocks noGrp="1"/>
          </p:cNvSpPr>
          <p:nvPr>
            <p:ph type="subTitle" idx="1"/>
          </p:nvPr>
        </p:nvSpPr>
        <p:spPr/>
        <p:txBody>
          <a:bodyPr/>
          <a:lstStyle/>
          <a:p>
            <a:r>
              <a:rPr lang="en-US" dirty="0"/>
              <a:t>.</a:t>
            </a:r>
          </a:p>
          <a:p>
            <a:endParaRPr lang="en-US" dirty="0"/>
          </a:p>
        </p:txBody>
      </p:sp>
      <p:pic>
        <p:nvPicPr>
          <p:cNvPr id="5" name="Εικόνα 12">
            <a:extLst>
              <a:ext uri="{FF2B5EF4-FFF2-40B4-BE49-F238E27FC236}">
                <a16:creationId xmlns:a16="http://schemas.microsoft.com/office/drawing/2014/main" id="{6275020E-949A-4295-BA5C-B5871192A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0760" y="210084"/>
            <a:ext cx="1181100" cy="714375"/>
          </a:xfrm>
          <a:prstGeom prst="rect">
            <a:avLst/>
          </a:prstGeom>
        </p:spPr>
      </p:pic>
    </p:spTree>
    <p:extLst>
      <p:ext uri="{BB962C8B-B14F-4D97-AF65-F5344CB8AC3E}">
        <p14:creationId xmlns:p14="http://schemas.microsoft.com/office/powerpoint/2010/main" val="2957135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AC794-D2B0-4B75-92BA-5795EE4FE5AC}"/>
              </a:ext>
            </a:extLst>
          </p:cNvPr>
          <p:cNvSpPr>
            <a:spLocks noGrp="1"/>
          </p:cNvSpPr>
          <p:nvPr>
            <p:ph type="title"/>
          </p:nvPr>
        </p:nvSpPr>
        <p:spPr/>
        <p:txBody>
          <a:bodyPr/>
          <a:lstStyle/>
          <a:p>
            <a:r>
              <a:rPr lang="el-GR" b="1" dirty="0">
                <a:solidFill>
                  <a:schemeClr val="accent2"/>
                </a:solidFill>
              </a:rPr>
              <a:t>Εκτίμηση αντικτύπου σχετικά με  την προστασία δεδομένων</a:t>
            </a:r>
            <a:endParaRPr lang="en-US" b="1" dirty="0">
              <a:solidFill>
                <a:schemeClr val="accent2"/>
              </a:solidFill>
            </a:endParaRPr>
          </a:p>
        </p:txBody>
      </p:sp>
      <p:sp>
        <p:nvSpPr>
          <p:cNvPr id="3" name="Content Placeholder 2">
            <a:extLst>
              <a:ext uri="{FF2B5EF4-FFF2-40B4-BE49-F238E27FC236}">
                <a16:creationId xmlns:a16="http://schemas.microsoft.com/office/drawing/2014/main" id="{E2A4E459-A5FC-40C2-B3D0-88C1C0F13A9A}"/>
              </a:ext>
            </a:extLst>
          </p:cNvPr>
          <p:cNvSpPr>
            <a:spLocks noGrp="1"/>
          </p:cNvSpPr>
          <p:nvPr>
            <p:ph sz="half" idx="1"/>
          </p:nvPr>
        </p:nvSpPr>
        <p:spPr>
          <a:xfrm>
            <a:off x="1744394" y="1845734"/>
            <a:ext cx="2213736" cy="4023360"/>
          </a:xfrm>
        </p:spPr>
        <p:txBody>
          <a:bodyPr>
            <a:normAutofit/>
          </a:bodyPr>
          <a:lstStyle/>
          <a:p>
            <a:endParaRPr lang="en-US" dirty="0">
              <a:solidFill>
                <a:schemeClr val="accent2">
                  <a:lumMod val="75000"/>
                </a:schemeClr>
              </a:solidFill>
            </a:endParaRPr>
          </a:p>
          <a:p>
            <a:endParaRPr lang="en-US" dirty="0">
              <a:solidFill>
                <a:schemeClr val="accent2">
                  <a:lumMod val="75000"/>
                </a:schemeClr>
              </a:solidFill>
            </a:endParaRPr>
          </a:p>
          <a:p>
            <a:r>
              <a:rPr lang="el-GR" sz="2200" b="1" dirty="0">
                <a:solidFill>
                  <a:schemeClr val="accent2">
                    <a:lumMod val="75000"/>
                  </a:schemeClr>
                </a:solidFill>
              </a:rPr>
              <a:t>Άρθρο 35 Γ.Κ. </a:t>
            </a:r>
            <a:endParaRPr lang="en-US" sz="2200" b="1" dirty="0">
              <a:solidFill>
                <a:schemeClr val="accent2">
                  <a:lumMod val="75000"/>
                </a:schemeClr>
              </a:solidFill>
            </a:endParaRPr>
          </a:p>
        </p:txBody>
      </p:sp>
      <p:sp>
        <p:nvSpPr>
          <p:cNvPr id="4" name="Content Placeholder 3">
            <a:extLst>
              <a:ext uri="{FF2B5EF4-FFF2-40B4-BE49-F238E27FC236}">
                <a16:creationId xmlns:a16="http://schemas.microsoft.com/office/drawing/2014/main" id="{36AFFBE8-CCCB-416A-B8BE-54C89AB94EC5}"/>
              </a:ext>
            </a:extLst>
          </p:cNvPr>
          <p:cNvSpPr>
            <a:spLocks noGrp="1"/>
          </p:cNvSpPr>
          <p:nvPr>
            <p:ph sz="half" idx="2"/>
          </p:nvPr>
        </p:nvSpPr>
        <p:spPr>
          <a:xfrm>
            <a:off x="4110835" y="1845737"/>
            <a:ext cx="5779925" cy="4023359"/>
          </a:xfrm>
        </p:spPr>
        <p:txBody>
          <a:bodyPr>
            <a:normAutofit/>
          </a:bodyPr>
          <a:lstStyle/>
          <a:p>
            <a:pPr marL="20320" marR="219710">
              <a:spcBef>
                <a:spcPts val="430"/>
              </a:spcBef>
            </a:pPr>
            <a:endParaRPr lang="el-GR" sz="1900" spc="-10" dirty="0">
              <a:solidFill>
                <a:srgbClr val="000000"/>
              </a:solidFill>
              <a:cs typeface="Calibri"/>
            </a:endParaRPr>
          </a:p>
          <a:p>
            <a:pPr marL="20320" marR="219710" algn="just">
              <a:spcBef>
                <a:spcPts val="430"/>
              </a:spcBef>
            </a:pPr>
            <a:r>
              <a:rPr lang="el-GR" sz="1900" spc="-10" dirty="0">
                <a:solidFill>
                  <a:srgbClr val="0070C0"/>
                </a:solidFill>
                <a:cs typeface="Calibri"/>
              </a:rPr>
              <a:t>«Όταν </a:t>
            </a:r>
            <a:r>
              <a:rPr lang="el-GR" sz="1900" spc="-5" dirty="0">
                <a:solidFill>
                  <a:srgbClr val="0070C0"/>
                </a:solidFill>
                <a:cs typeface="Calibri"/>
              </a:rPr>
              <a:t>ένα είδος </a:t>
            </a:r>
            <a:r>
              <a:rPr lang="el-GR" sz="1900" spc="-10" dirty="0">
                <a:solidFill>
                  <a:srgbClr val="0070C0"/>
                </a:solidFill>
                <a:cs typeface="Calibri"/>
              </a:rPr>
              <a:t>επεξεργασίας, ιδίως </a:t>
            </a:r>
            <a:r>
              <a:rPr lang="el-GR" sz="1900" spc="-5" dirty="0">
                <a:solidFill>
                  <a:srgbClr val="0070C0"/>
                </a:solidFill>
                <a:cs typeface="Calibri"/>
              </a:rPr>
              <a:t>με τη </a:t>
            </a:r>
            <a:r>
              <a:rPr lang="el-GR" sz="1900" spc="-10" dirty="0">
                <a:solidFill>
                  <a:srgbClr val="0070C0"/>
                </a:solidFill>
                <a:cs typeface="Calibri"/>
              </a:rPr>
              <a:t>χρήση </a:t>
            </a:r>
            <a:r>
              <a:rPr lang="el-GR" sz="1900" spc="-5" dirty="0">
                <a:solidFill>
                  <a:srgbClr val="0070C0"/>
                </a:solidFill>
                <a:cs typeface="Calibri"/>
              </a:rPr>
              <a:t>νέων </a:t>
            </a:r>
            <a:r>
              <a:rPr lang="el-GR" sz="1900" spc="-10" dirty="0">
                <a:solidFill>
                  <a:srgbClr val="0070C0"/>
                </a:solidFill>
                <a:cs typeface="Calibri"/>
              </a:rPr>
              <a:t>τεχνολογιών  </a:t>
            </a:r>
            <a:r>
              <a:rPr lang="el-GR" sz="1900" spc="-35" dirty="0">
                <a:solidFill>
                  <a:srgbClr val="0070C0"/>
                </a:solidFill>
                <a:cs typeface="Calibri"/>
              </a:rPr>
              <a:t>και </a:t>
            </a:r>
            <a:r>
              <a:rPr lang="el-GR" sz="1900" spc="-5" dirty="0">
                <a:solidFill>
                  <a:srgbClr val="0070C0"/>
                </a:solidFill>
                <a:cs typeface="Calibri"/>
              </a:rPr>
              <a:t>συνεκτιμώντας τη </a:t>
            </a:r>
            <a:r>
              <a:rPr lang="el-GR" sz="1900" spc="-10" dirty="0">
                <a:solidFill>
                  <a:srgbClr val="0070C0"/>
                </a:solidFill>
                <a:cs typeface="Calibri"/>
              </a:rPr>
              <a:t>φύση, </a:t>
            </a:r>
            <a:r>
              <a:rPr lang="el-GR" sz="1900" spc="-20" dirty="0">
                <a:solidFill>
                  <a:srgbClr val="0070C0"/>
                </a:solidFill>
                <a:cs typeface="Calibri"/>
              </a:rPr>
              <a:t>το </a:t>
            </a:r>
            <a:r>
              <a:rPr lang="el-GR" sz="1900" spc="-15" dirty="0">
                <a:solidFill>
                  <a:srgbClr val="0070C0"/>
                </a:solidFill>
                <a:cs typeface="Calibri"/>
              </a:rPr>
              <a:t>πεδίο </a:t>
            </a:r>
            <a:r>
              <a:rPr lang="el-GR" sz="1900" spc="-10" dirty="0">
                <a:solidFill>
                  <a:srgbClr val="0070C0"/>
                </a:solidFill>
                <a:cs typeface="Calibri"/>
              </a:rPr>
              <a:t>εφαρμογής, </a:t>
            </a:r>
            <a:r>
              <a:rPr lang="el-GR" sz="1900" spc="-20" dirty="0">
                <a:solidFill>
                  <a:srgbClr val="0070C0"/>
                </a:solidFill>
                <a:cs typeface="Calibri"/>
              </a:rPr>
              <a:t>το </a:t>
            </a:r>
            <a:r>
              <a:rPr lang="el-GR" sz="1900" spc="-10" dirty="0">
                <a:solidFill>
                  <a:srgbClr val="0070C0"/>
                </a:solidFill>
                <a:cs typeface="Calibri"/>
              </a:rPr>
              <a:t>πλαίσιο </a:t>
            </a:r>
            <a:r>
              <a:rPr lang="el-GR" sz="1900" spc="-35" dirty="0">
                <a:solidFill>
                  <a:srgbClr val="0070C0"/>
                </a:solidFill>
                <a:cs typeface="Calibri"/>
              </a:rPr>
              <a:t>και </a:t>
            </a:r>
            <a:r>
              <a:rPr lang="el-GR" sz="1900" spc="-15" dirty="0">
                <a:solidFill>
                  <a:srgbClr val="0070C0"/>
                </a:solidFill>
                <a:cs typeface="Calibri"/>
              </a:rPr>
              <a:t>τους  </a:t>
            </a:r>
            <a:r>
              <a:rPr lang="el-GR" sz="1900" spc="-20" dirty="0">
                <a:solidFill>
                  <a:srgbClr val="0070C0"/>
                </a:solidFill>
                <a:cs typeface="Calibri"/>
              </a:rPr>
              <a:t>σκοπούς </a:t>
            </a:r>
            <a:r>
              <a:rPr lang="el-GR" sz="1900" spc="-5" dirty="0">
                <a:solidFill>
                  <a:srgbClr val="0070C0"/>
                </a:solidFill>
                <a:cs typeface="Calibri"/>
              </a:rPr>
              <a:t>επεξεργασίας, </a:t>
            </a:r>
            <a:r>
              <a:rPr lang="el-GR" sz="1900" b="1" spc="-10" dirty="0">
                <a:solidFill>
                  <a:srgbClr val="FF0000"/>
                </a:solidFill>
                <a:cs typeface="Calibri"/>
              </a:rPr>
              <a:t>ενδέχεται </a:t>
            </a:r>
            <a:r>
              <a:rPr lang="el-GR" sz="1900" b="1" spc="-5" dirty="0">
                <a:solidFill>
                  <a:srgbClr val="FF0000"/>
                </a:solidFill>
                <a:cs typeface="Calibri"/>
              </a:rPr>
              <a:t>να επιφέρει </a:t>
            </a:r>
            <a:r>
              <a:rPr lang="el-GR" sz="1900" b="1" spc="-10" dirty="0">
                <a:solidFill>
                  <a:srgbClr val="FF0000"/>
                </a:solidFill>
                <a:cs typeface="Calibri"/>
              </a:rPr>
              <a:t>υψηλό </a:t>
            </a:r>
            <a:r>
              <a:rPr lang="el-GR" sz="1900" b="1" spc="-15" dirty="0">
                <a:solidFill>
                  <a:srgbClr val="FF0000"/>
                </a:solidFill>
                <a:cs typeface="Calibri"/>
              </a:rPr>
              <a:t>κίνδυνο </a:t>
            </a:r>
            <a:r>
              <a:rPr lang="el-GR" sz="1900" b="1" spc="-10" dirty="0">
                <a:solidFill>
                  <a:srgbClr val="FF0000"/>
                </a:solidFill>
                <a:cs typeface="Calibri"/>
              </a:rPr>
              <a:t>για τα  </a:t>
            </a:r>
            <a:r>
              <a:rPr lang="el-GR" sz="1900" b="1" spc="-20" dirty="0">
                <a:solidFill>
                  <a:srgbClr val="FF0000"/>
                </a:solidFill>
                <a:cs typeface="Calibri"/>
              </a:rPr>
              <a:t>δικαιώματα </a:t>
            </a:r>
            <a:r>
              <a:rPr lang="el-GR" sz="1900" b="1" spc="-35" dirty="0">
                <a:solidFill>
                  <a:srgbClr val="FF0000"/>
                </a:solidFill>
                <a:cs typeface="Calibri"/>
              </a:rPr>
              <a:t>και </a:t>
            </a:r>
            <a:r>
              <a:rPr lang="el-GR" sz="1900" b="1" spc="-10" dirty="0">
                <a:solidFill>
                  <a:srgbClr val="FF0000"/>
                </a:solidFill>
                <a:cs typeface="Calibri"/>
              </a:rPr>
              <a:t>τις </a:t>
            </a:r>
            <a:r>
              <a:rPr lang="el-GR" sz="1900" b="1" spc="-5" dirty="0">
                <a:solidFill>
                  <a:srgbClr val="FF0000"/>
                </a:solidFill>
                <a:cs typeface="Calibri"/>
              </a:rPr>
              <a:t>ελευθερίες </a:t>
            </a:r>
            <a:r>
              <a:rPr lang="el-GR" sz="1900" b="1" spc="-15" dirty="0">
                <a:solidFill>
                  <a:srgbClr val="FF0000"/>
                </a:solidFill>
                <a:cs typeface="Calibri"/>
              </a:rPr>
              <a:t>των φυσικών </a:t>
            </a:r>
            <a:r>
              <a:rPr lang="el-GR" sz="1900" b="1" spc="-10" dirty="0">
                <a:solidFill>
                  <a:srgbClr val="FF0000"/>
                </a:solidFill>
                <a:cs typeface="Calibri"/>
              </a:rPr>
              <a:t>προσώπων, </a:t>
            </a:r>
            <a:r>
              <a:rPr lang="el-GR" sz="1900" spc="-5" dirty="0">
                <a:solidFill>
                  <a:srgbClr val="0070C0"/>
                </a:solidFill>
                <a:cs typeface="Calibri"/>
              </a:rPr>
              <a:t>ο υπεύθυνος  </a:t>
            </a:r>
            <a:r>
              <a:rPr lang="el-GR" sz="1900" spc="-10" dirty="0">
                <a:solidFill>
                  <a:srgbClr val="0070C0"/>
                </a:solidFill>
                <a:cs typeface="Calibri"/>
              </a:rPr>
              <a:t>επεξεργασίας </a:t>
            </a:r>
            <a:r>
              <a:rPr lang="el-GR" sz="1900" spc="-5" dirty="0">
                <a:solidFill>
                  <a:srgbClr val="0070C0"/>
                </a:solidFill>
                <a:cs typeface="Calibri"/>
              </a:rPr>
              <a:t>διενεργεί, </a:t>
            </a:r>
            <a:r>
              <a:rPr lang="el-GR" sz="1900" spc="-15" dirty="0">
                <a:solidFill>
                  <a:srgbClr val="0070C0"/>
                </a:solidFill>
                <a:cs typeface="Calibri"/>
              </a:rPr>
              <a:t>πριν </a:t>
            </a:r>
            <a:r>
              <a:rPr lang="el-GR" sz="1900" spc="-10" dirty="0">
                <a:solidFill>
                  <a:srgbClr val="0070C0"/>
                </a:solidFill>
                <a:cs typeface="Calibri"/>
              </a:rPr>
              <a:t>από </a:t>
            </a:r>
            <a:r>
              <a:rPr lang="el-GR" sz="1900" spc="-25" dirty="0">
                <a:solidFill>
                  <a:srgbClr val="0070C0"/>
                </a:solidFill>
                <a:cs typeface="Calibri"/>
              </a:rPr>
              <a:t>την </a:t>
            </a:r>
            <a:r>
              <a:rPr lang="el-GR" sz="1900" spc="-10" dirty="0">
                <a:solidFill>
                  <a:srgbClr val="0070C0"/>
                </a:solidFill>
                <a:cs typeface="Calibri"/>
              </a:rPr>
              <a:t>επεξεργασία, </a:t>
            </a:r>
            <a:r>
              <a:rPr lang="el-GR" sz="1900" spc="-5" dirty="0">
                <a:solidFill>
                  <a:srgbClr val="0070C0"/>
                </a:solidFill>
                <a:cs typeface="Calibri"/>
              </a:rPr>
              <a:t>εκτίμηση</a:t>
            </a:r>
            <a:r>
              <a:rPr lang="el-GR" sz="1900" spc="150" dirty="0">
                <a:solidFill>
                  <a:srgbClr val="0070C0"/>
                </a:solidFill>
                <a:cs typeface="Calibri"/>
              </a:rPr>
              <a:t> </a:t>
            </a:r>
            <a:r>
              <a:rPr lang="el-GR" sz="1900" spc="-15" dirty="0">
                <a:solidFill>
                  <a:srgbClr val="0070C0"/>
                </a:solidFill>
                <a:cs typeface="Calibri"/>
              </a:rPr>
              <a:t>των</a:t>
            </a:r>
            <a:r>
              <a:rPr lang="en-US" sz="1900" spc="-15" dirty="0">
                <a:solidFill>
                  <a:srgbClr val="0070C0"/>
                </a:solidFill>
                <a:cs typeface="Calibri"/>
              </a:rPr>
              <a:t> </a:t>
            </a:r>
            <a:r>
              <a:rPr lang="el-GR" sz="1900" spc="-10" dirty="0">
                <a:solidFill>
                  <a:srgbClr val="0070C0"/>
                </a:solidFill>
                <a:cs typeface="Calibri"/>
              </a:rPr>
              <a:t>επιπτώσεων </a:t>
            </a:r>
            <a:r>
              <a:rPr lang="el-GR" sz="1900" spc="-15" dirty="0">
                <a:solidFill>
                  <a:srgbClr val="0070C0"/>
                </a:solidFill>
                <a:cs typeface="Calibri"/>
              </a:rPr>
              <a:t>των σχεδιαζόμενων </a:t>
            </a:r>
            <a:r>
              <a:rPr lang="el-GR" sz="1900" spc="-10" dirty="0">
                <a:solidFill>
                  <a:srgbClr val="0070C0"/>
                </a:solidFill>
                <a:cs typeface="Calibri"/>
              </a:rPr>
              <a:t>πράξεων επεξεργασίας</a:t>
            </a:r>
            <a:r>
              <a:rPr lang="el-GR" sz="1900" spc="160" dirty="0">
                <a:solidFill>
                  <a:srgbClr val="0070C0"/>
                </a:solidFill>
                <a:cs typeface="Calibri"/>
              </a:rPr>
              <a:t> </a:t>
            </a:r>
            <a:r>
              <a:rPr lang="el-GR" sz="1900" spc="-15" dirty="0">
                <a:solidFill>
                  <a:srgbClr val="0070C0"/>
                </a:solidFill>
                <a:cs typeface="Calibri"/>
              </a:rPr>
              <a:t>στην</a:t>
            </a:r>
            <a:r>
              <a:rPr lang="en-US" sz="1900" spc="-15" dirty="0">
                <a:solidFill>
                  <a:srgbClr val="0070C0"/>
                </a:solidFill>
                <a:cs typeface="Calibri"/>
              </a:rPr>
              <a:t> </a:t>
            </a:r>
            <a:r>
              <a:rPr lang="el-GR" sz="1900" spc="-5" dirty="0">
                <a:solidFill>
                  <a:srgbClr val="0070C0"/>
                </a:solidFill>
                <a:cs typeface="Calibri"/>
              </a:rPr>
              <a:t>προστασία </a:t>
            </a:r>
            <a:r>
              <a:rPr lang="el-GR" sz="1900" spc="-10" dirty="0">
                <a:solidFill>
                  <a:srgbClr val="0070C0"/>
                </a:solidFill>
                <a:cs typeface="Calibri"/>
              </a:rPr>
              <a:t>δεδομένων </a:t>
            </a:r>
            <a:r>
              <a:rPr lang="el-GR" sz="1900" spc="-15" dirty="0">
                <a:solidFill>
                  <a:srgbClr val="0070C0"/>
                </a:solidFill>
                <a:cs typeface="Calibri"/>
              </a:rPr>
              <a:t>προσωπικού </a:t>
            </a:r>
            <a:r>
              <a:rPr lang="el-GR" sz="1900" spc="-10" dirty="0">
                <a:solidFill>
                  <a:srgbClr val="0070C0"/>
                </a:solidFill>
                <a:cs typeface="Calibri"/>
              </a:rPr>
              <a:t>χαρακτήρα. </a:t>
            </a:r>
            <a:r>
              <a:rPr lang="el-GR" sz="1900" spc="-5" dirty="0">
                <a:solidFill>
                  <a:srgbClr val="0070C0"/>
                </a:solidFill>
                <a:cs typeface="Calibri"/>
              </a:rPr>
              <a:t>Σε μία</a:t>
            </a:r>
            <a:r>
              <a:rPr lang="el-GR" sz="1900" spc="90" dirty="0">
                <a:solidFill>
                  <a:srgbClr val="0070C0"/>
                </a:solidFill>
                <a:cs typeface="Calibri"/>
              </a:rPr>
              <a:t> </a:t>
            </a:r>
            <a:r>
              <a:rPr lang="el-GR" sz="1900" spc="-10" dirty="0">
                <a:solidFill>
                  <a:srgbClr val="0070C0"/>
                </a:solidFill>
                <a:cs typeface="Calibri"/>
              </a:rPr>
              <a:t>εκτίμηση</a:t>
            </a:r>
            <a:r>
              <a:rPr lang="en-US" sz="1900" spc="-10" dirty="0">
                <a:solidFill>
                  <a:srgbClr val="0070C0"/>
                </a:solidFill>
                <a:cs typeface="Calibri"/>
              </a:rPr>
              <a:t> </a:t>
            </a:r>
            <a:r>
              <a:rPr lang="el-GR" sz="1900" spc="-5" dirty="0">
                <a:solidFill>
                  <a:srgbClr val="0070C0"/>
                </a:solidFill>
                <a:cs typeface="Calibri"/>
              </a:rPr>
              <a:t>μπορεί να </a:t>
            </a:r>
            <a:r>
              <a:rPr lang="el-GR" sz="1900" spc="-15" dirty="0">
                <a:solidFill>
                  <a:srgbClr val="0070C0"/>
                </a:solidFill>
                <a:cs typeface="Calibri"/>
              </a:rPr>
              <a:t>εξετάζεται </a:t>
            </a:r>
            <a:r>
              <a:rPr lang="el-GR" sz="1900" spc="-5" dirty="0">
                <a:solidFill>
                  <a:srgbClr val="0070C0"/>
                </a:solidFill>
                <a:cs typeface="Calibri"/>
              </a:rPr>
              <a:t>ένα </a:t>
            </a:r>
            <a:r>
              <a:rPr lang="el-GR" sz="1900" spc="-10" dirty="0">
                <a:solidFill>
                  <a:srgbClr val="0070C0"/>
                </a:solidFill>
                <a:cs typeface="Calibri"/>
              </a:rPr>
              <a:t>σύνολο παρόμοιων πράξεων επεξεργασίας </a:t>
            </a:r>
            <a:r>
              <a:rPr lang="el-GR" sz="1900" spc="-5" dirty="0">
                <a:solidFill>
                  <a:srgbClr val="0070C0"/>
                </a:solidFill>
                <a:cs typeface="Calibri"/>
              </a:rPr>
              <a:t>οι  </a:t>
            </a:r>
            <a:r>
              <a:rPr lang="el-GR" sz="1900" spc="-10" dirty="0">
                <a:solidFill>
                  <a:srgbClr val="0070C0"/>
                </a:solidFill>
                <a:cs typeface="Calibri"/>
              </a:rPr>
              <a:t>οποίες ενέχουν παρόμοιους </a:t>
            </a:r>
            <a:r>
              <a:rPr lang="el-GR" sz="1900" b="1" spc="-10" dirty="0">
                <a:solidFill>
                  <a:srgbClr val="FF0000"/>
                </a:solidFill>
                <a:cs typeface="Calibri"/>
              </a:rPr>
              <a:t>υψηλούς</a:t>
            </a:r>
            <a:r>
              <a:rPr lang="el-GR" sz="1900" b="1" spc="35" dirty="0">
                <a:solidFill>
                  <a:srgbClr val="FF0000"/>
                </a:solidFill>
                <a:cs typeface="Calibri"/>
              </a:rPr>
              <a:t> </a:t>
            </a:r>
            <a:r>
              <a:rPr lang="el-GR" sz="1900" b="1" spc="-10" dirty="0">
                <a:solidFill>
                  <a:srgbClr val="FF0000"/>
                </a:solidFill>
                <a:cs typeface="Calibri"/>
              </a:rPr>
              <a:t>κινδύνους</a:t>
            </a:r>
            <a:r>
              <a:rPr lang="el-GR" sz="1900" spc="-10" dirty="0">
                <a:solidFill>
                  <a:srgbClr val="000000"/>
                </a:solidFill>
                <a:cs typeface="Calibri"/>
              </a:rPr>
              <a:t>»</a:t>
            </a:r>
          </a:p>
          <a:p>
            <a:endParaRPr lang="en-US" dirty="0"/>
          </a:p>
        </p:txBody>
      </p:sp>
      <p:pic>
        <p:nvPicPr>
          <p:cNvPr id="5"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760" y="210084"/>
            <a:ext cx="1181100" cy="714375"/>
          </a:xfrm>
          <a:prstGeom prst="rect">
            <a:avLst/>
          </a:prstGeom>
        </p:spPr>
      </p:pic>
    </p:spTree>
    <p:extLst>
      <p:ext uri="{BB962C8B-B14F-4D97-AF65-F5344CB8AC3E}">
        <p14:creationId xmlns:p14="http://schemas.microsoft.com/office/powerpoint/2010/main" val="3302979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06802" y="293663"/>
            <a:ext cx="5586888" cy="1364316"/>
          </a:xfrm>
          <a:prstGeom prst="rect">
            <a:avLst/>
          </a:prstGeom>
        </p:spPr>
        <p:txBody>
          <a:bodyPr vert="horz" wrap="square" lIns="0" tIns="10001" rIns="0" bIns="0" rtlCol="0" anchor="b">
            <a:spAutoFit/>
          </a:bodyPr>
          <a:lstStyle/>
          <a:p>
            <a:pPr marL="9525" algn="ctr">
              <a:lnSpc>
                <a:spcPct val="100000"/>
              </a:lnSpc>
              <a:spcBef>
                <a:spcPts val="79"/>
              </a:spcBef>
            </a:pPr>
            <a:r>
              <a:rPr b="1" dirty="0">
                <a:solidFill>
                  <a:schemeClr val="accent2"/>
                </a:solidFill>
              </a:rPr>
              <a:t>Η </a:t>
            </a:r>
            <a:r>
              <a:rPr b="1" spc="-19" dirty="0">
                <a:solidFill>
                  <a:schemeClr val="accent2"/>
                </a:solidFill>
              </a:rPr>
              <a:t>έννοια </a:t>
            </a:r>
            <a:r>
              <a:rPr b="1" spc="-15" dirty="0">
                <a:solidFill>
                  <a:schemeClr val="accent2"/>
                </a:solidFill>
              </a:rPr>
              <a:t>του </a:t>
            </a:r>
            <a:r>
              <a:rPr b="1" spc="-26" dirty="0">
                <a:solidFill>
                  <a:schemeClr val="accent2"/>
                </a:solidFill>
              </a:rPr>
              <a:t>«κινδύνου»</a:t>
            </a:r>
            <a:r>
              <a:rPr b="1" spc="-251" dirty="0">
                <a:solidFill>
                  <a:schemeClr val="accent2"/>
                </a:solidFill>
              </a:rPr>
              <a:t> </a:t>
            </a:r>
            <a:r>
              <a:rPr b="1" spc="-23" dirty="0">
                <a:solidFill>
                  <a:schemeClr val="accent2"/>
                </a:solidFill>
              </a:rPr>
              <a:t>(γενικά)</a:t>
            </a:r>
          </a:p>
        </p:txBody>
      </p:sp>
      <p:sp>
        <p:nvSpPr>
          <p:cNvPr id="3" name="object 3"/>
          <p:cNvSpPr txBox="1"/>
          <p:nvPr/>
        </p:nvSpPr>
        <p:spPr>
          <a:xfrm>
            <a:off x="1625728" y="2339721"/>
            <a:ext cx="3057525" cy="1412887"/>
          </a:xfrm>
          <a:prstGeom prst="rect">
            <a:avLst/>
          </a:prstGeom>
          <a:solidFill>
            <a:srgbClr val="5B9BD4"/>
          </a:solidFill>
          <a:ln w="12192">
            <a:solidFill>
              <a:srgbClr val="41709C"/>
            </a:solidFill>
          </a:ln>
        </p:spPr>
        <p:txBody>
          <a:bodyPr vert="horz" wrap="square" lIns="0" tIns="27623" rIns="0" bIns="0" rtlCol="0">
            <a:spAutoFit/>
          </a:bodyPr>
          <a:lstStyle/>
          <a:p>
            <a:pPr marL="889159" marR="0" lvl="0" indent="0" algn="l" defTabSz="914400" rtl="0" eaLnBrk="1" fontAlgn="auto" latinLnBrk="0" hangingPunct="1">
              <a:lnSpc>
                <a:spcPct val="100000"/>
              </a:lnSpc>
              <a:spcBef>
                <a:spcPts val="217"/>
              </a:spcBef>
              <a:spcAft>
                <a:spcPts val="0"/>
              </a:spcAft>
              <a:buClrTx/>
              <a:buSzTx/>
              <a:buFontTx/>
              <a:buNone/>
              <a:tabLst/>
              <a:defRPr/>
            </a:pPr>
            <a:r>
              <a:rPr kumimoji="0" sz="1800" b="0" i="0" u="none" strike="noStrike" kern="1200" cap="none" spc="0" normalizeH="0" baseline="0" noProof="0" dirty="0">
                <a:ln>
                  <a:noFill/>
                </a:ln>
                <a:solidFill>
                  <a:srgbClr val="FFFFFF"/>
                </a:solidFill>
                <a:effectLst/>
                <a:uLnTx/>
                <a:uFillTx/>
                <a:latin typeface="Calibri"/>
                <a:ea typeface="+mn-ea"/>
                <a:cs typeface="Calibri"/>
              </a:rPr>
              <a:t>Η</a:t>
            </a:r>
            <a:r>
              <a:rPr kumimoji="0" sz="1800" b="0" i="0" u="none" strike="noStrike" kern="1200" cap="none" spc="-4" normalizeH="0" baseline="0" noProof="0" dirty="0">
                <a:ln>
                  <a:noFill/>
                </a:ln>
                <a:solidFill>
                  <a:srgbClr val="FFFFFF"/>
                </a:solidFill>
                <a:effectLst/>
                <a:uLnTx/>
                <a:uFillTx/>
                <a:latin typeface="Calibri"/>
                <a:ea typeface="+mn-ea"/>
                <a:cs typeface="Calibri"/>
              </a:rPr>
              <a:t> </a:t>
            </a:r>
            <a:r>
              <a:rPr kumimoji="0" sz="1800" b="0" i="0" u="none" strike="noStrike" kern="1200" cap="none" spc="-11" normalizeH="0" baseline="0" noProof="0" dirty="0">
                <a:ln>
                  <a:noFill/>
                </a:ln>
                <a:solidFill>
                  <a:srgbClr val="FFFFFF"/>
                </a:solidFill>
                <a:effectLst/>
                <a:uLnTx/>
                <a:uFillTx/>
                <a:latin typeface="Calibri"/>
                <a:ea typeface="+mn-ea"/>
                <a:cs typeface="Calibri"/>
              </a:rPr>
              <a:t>πιθανότητα</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444341"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8" normalizeH="0" baseline="0" noProof="0" dirty="0">
                <a:ln>
                  <a:noFill/>
                </a:ln>
                <a:solidFill>
                  <a:srgbClr val="FFFFFF"/>
                </a:solidFill>
                <a:effectLst/>
                <a:uLnTx/>
                <a:uFillTx/>
                <a:latin typeface="Calibri"/>
                <a:ea typeface="+mn-ea"/>
                <a:cs typeface="Calibri"/>
              </a:rPr>
              <a:t>πραγματοποίησης</a:t>
            </a:r>
            <a:r>
              <a:rPr kumimoji="0" sz="1800" b="0" i="0" u="none" strike="noStrike" kern="1200" cap="none" spc="4" normalizeH="0" baseline="0" noProof="0" dirty="0">
                <a:ln>
                  <a:noFill/>
                </a:ln>
                <a:solidFill>
                  <a:srgbClr val="FFFFFF"/>
                </a:solidFill>
                <a:effectLst/>
                <a:uLnTx/>
                <a:uFillTx/>
                <a:latin typeface="Calibri"/>
                <a:ea typeface="+mn-ea"/>
                <a:cs typeface="Calibri"/>
              </a:rPr>
              <a:t> </a:t>
            </a:r>
            <a:r>
              <a:rPr kumimoji="0" sz="1800" b="0" i="0" u="none" strike="noStrike" kern="1200" cap="none" spc="0" normalizeH="0" baseline="0" noProof="0" dirty="0">
                <a:ln>
                  <a:noFill/>
                </a:ln>
                <a:solidFill>
                  <a:srgbClr val="FFFFFF"/>
                </a:solidFill>
                <a:effectLst/>
                <a:uLnTx/>
                <a:uFillTx/>
                <a:latin typeface="Calibri"/>
                <a:ea typeface="+mn-ea"/>
                <a:cs typeface="Calibri"/>
              </a:rPr>
              <a:t>μιας</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117634" marR="112871" lvl="0" indent="0" algn="ctr"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dirty="0">
                <a:ln>
                  <a:noFill/>
                </a:ln>
                <a:solidFill>
                  <a:srgbClr val="C00000"/>
                </a:solidFill>
                <a:effectLst/>
                <a:uLnTx/>
                <a:uFillTx/>
                <a:latin typeface="Calibri"/>
                <a:ea typeface="+mn-ea"/>
                <a:cs typeface="Calibri"/>
              </a:rPr>
              <a:t>απειλής </a:t>
            </a:r>
            <a:r>
              <a:rPr kumimoji="0" sz="1800" b="0" i="0" u="none" strike="noStrike" kern="1200" cap="none" spc="0" normalizeH="0" baseline="0" noProof="0" dirty="0">
                <a:ln>
                  <a:noFill/>
                </a:ln>
                <a:solidFill>
                  <a:srgbClr val="FFFFFF"/>
                </a:solidFill>
                <a:effectLst/>
                <a:uLnTx/>
                <a:uFillTx/>
                <a:latin typeface="Calibri"/>
                <a:ea typeface="+mn-ea"/>
                <a:cs typeface="Calibri"/>
              </a:rPr>
              <a:t>σε </a:t>
            </a:r>
            <a:r>
              <a:rPr kumimoji="0" sz="1800" b="0" i="0" u="none" strike="noStrike" kern="1200" cap="none" spc="-8" normalizeH="0" baseline="0" noProof="0" dirty="0">
                <a:ln>
                  <a:noFill/>
                </a:ln>
                <a:solidFill>
                  <a:srgbClr val="FFFFFF"/>
                </a:solidFill>
                <a:effectLst/>
                <a:uLnTx/>
                <a:uFillTx/>
                <a:latin typeface="Calibri"/>
                <a:ea typeface="+mn-ea"/>
                <a:cs typeface="Calibri"/>
              </a:rPr>
              <a:t>συνδυασμό </a:t>
            </a:r>
            <a:r>
              <a:rPr kumimoji="0" sz="1800" b="0" i="0" u="none" strike="noStrike" kern="1200" cap="none" spc="0" normalizeH="0" baseline="0" noProof="0" dirty="0">
                <a:ln>
                  <a:noFill/>
                </a:ln>
                <a:solidFill>
                  <a:srgbClr val="FFFFFF"/>
                </a:solidFill>
                <a:effectLst/>
                <a:uLnTx/>
                <a:uFillTx/>
                <a:latin typeface="Calibri"/>
                <a:ea typeface="+mn-ea"/>
                <a:cs typeface="Calibri"/>
              </a:rPr>
              <a:t>με</a:t>
            </a:r>
            <a:r>
              <a:rPr kumimoji="0" sz="1800" b="0" i="0" u="none" strike="noStrike" kern="1200" cap="none" spc="-60" normalizeH="0" baseline="0" noProof="0" dirty="0">
                <a:ln>
                  <a:noFill/>
                </a:ln>
                <a:solidFill>
                  <a:srgbClr val="FFFFFF"/>
                </a:solidFill>
                <a:effectLst/>
                <a:uLnTx/>
                <a:uFillTx/>
                <a:latin typeface="Calibri"/>
                <a:ea typeface="+mn-ea"/>
                <a:cs typeface="Calibri"/>
              </a:rPr>
              <a:t> </a:t>
            </a:r>
            <a:r>
              <a:rPr kumimoji="0" sz="1800" b="0" i="0" u="none" strike="noStrike" kern="1200" cap="none" spc="-11" normalizeH="0" baseline="0" noProof="0" dirty="0">
                <a:ln>
                  <a:noFill/>
                </a:ln>
                <a:solidFill>
                  <a:srgbClr val="FFFFFF"/>
                </a:solidFill>
                <a:effectLst/>
                <a:uLnTx/>
                <a:uFillTx/>
                <a:latin typeface="Calibri"/>
                <a:ea typeface="+mn-ea"/>
                <a:cs typeface="Calibri"/>
              </a:rPr>
              <a:t>τον  </a:t>
            </a:r>
            <a:r>
              <a:rPr kumimoji="0" sz="1800" b="1" i="0" u="none" strike="noStrike" kern="1200" cap="none" spc="-4" normalizeH="0" baseline="0" noProof="0" dirty="0">
                <a:ln>
                  <a:noFill/>
                </a:ln>
                <a:solidFill>
                  <a:srgbClr val="C00000"/>
                </a:solidFill>
                <a:effectLst/>
                <a:uLnTx/>
                <a:uFillTx/>
                <a:latin typeface="Calibri"/>
                <a:ea typeface="+mn-ea"/>
                <a:cs typeface="Calibri"/>
              </a:rPr>
              <a:t>αντίκτυπο </a:t>
            </a:r>
            <a:r>
              <a:rPr kumimoji="0" sz="1800" b="0" i="0" u="none" strike="noStrike" kern="1200" cap="none" spc="0" normalizeH="0" baseline="0" noProof="0" dirty="0">
                <a:ln>
                  <a:noFill/>
                </a:ln>
                <a:solidFill>
                  <a:srgbClr val="FFFFFF"/>
                </a:solidFill>
                <a:effectLst/>
                <a:uLnTx/>
                <a:uFillTx/>
                <a:latin typeface="Calibri"/>
                <a:ea typeface="+mn-ea"/>
                <a:cs typeface="Calibri"/>
              </a:rPr>
              <a:t>που </a:t>
            </a:r>
            <a:r>
              <a:rPr kumimoji="0" sz="1800" b="0" i="0" u="none" strike="noStrike" kern="1200" cap="none" spc="-8" normalizeH="0" baseline="0" noProof="0" dirty="0">
                <a:ln>
                  <a:noFill/>
                </a:ln>
                <a:solidFill>
                  <a:srgbClr val="FFFFFF"/>
                </a:solidFill>
                <a:effectLst/>
                <a:uLnTx/>
                <a:uFillTx/>
                <a:latin typeface="Calibri"/>
                <a:ea typeface="+mn-ea"/>
                <a:cs typeface="Calibri"/>
              </a:rPr>
              <a:t>αυτή </a:t>
            </a:r>
            <a:r>
              <a:rPr kumimoji="0" sz="1800" b="0" i="0" u="none" strike="noStrike" kern="1200" cap="none" spc="0" normalizeH="0" baseline="0" noProof="0" dirty="0">
                <a:ln>
                  <a:noFill/>
                </a:ln>
                <a:solidFill>
                  <a:srgbClr val="FFFFFF"/>
                </a:solidFill>
                <a:effectLst/>
                <a:uLnTx/>
                <a:uFillTx/>
                <a:latin typeface="Calibri"/>
                <a:ea typeface="+mn-ea"/>
                <a:cs typeface="Calibri"/>
              </a:rPr>
              <a:t>η </a:t>
            </a:r>
            <a:r>
              <a:rPr kumimoji="0" sz="1800" b="0" i="0" u="none" strike="noStrike" kern="1200" cap="none" spc="-4" normalizeH="0" baseline="0" noProof="0" dirty="0">
                <a:ln>
                  <a:noFill/>
                </a:ln>
                <a:solidFill>
                  <a:srgbClr val="FFFFFF"/>
                </a:solidFill>
                <a:effectLst/>
                <a:uLnTx/>
                <a:uFillTx/>
                <a:latin typeface="Calibri"/>
                <a:ea typeface="+mn-ea"/>
                <a:cs typeface="Calibri"/>
              </a:rPr>
              <a:t>απειλή  </a:t>
            </a:r>
            <a:r>
              <a:rPr kumimoji="0" sz="1800" b="0" i="0" u="none" strike="noStrike" kern="1200" cap="none" spc="0" normalizeH="0" baseline="0" noProof="0" dirty="0">
                <a:ln>
                  <a:noFill/>
                </a:ln>
                <a:solidFill>
                  <a:srgbClr val="FFFFFF"/>
                </a:solidFill>
                <a:effectLst/>
                <a:uLnTx/>
                <a:uFillTx/>
                <a:latin typeface="Calibri"/>
                <a:ea typeface="+mn-ea"/>
                <a:cs typeface="Calibri"/>
              </a:rPr>
              <a:t>θα </a:t>
            </a:r>
            <a:r>
              <a:rPr kumimoji="0" sz="1800" b="0" i="0" u="none" strike="noStrike" kern="1200" cap="none" spc="-8" normalizeH="0" baseline="0" noProof="0" dirty="0">
                <a:ln>
                  <a:noFill/>
                </a:ln>
                <a:solidFill>
                  <a:srgbClr val="FFFFFF"/>
                </a:solidFill>
                <a:effectLst/>
                <a:uLnTx/>
                <a:uFillTx/>
                <a:latin typeface="Calibri"/>
                <a:ea typeface="+mn-ea"/>
                <a:cs typeface="Calibri"/>
              </a:rPr>
              <a:t>έχει εφόσον</a:t>
            </a:r>
            <a:r>
              <a:rPr kumimoji="0" sz="1800" b="0" i="0" u="none" strike="noStrike" kern="1200" cap="none" spc="-19" normalizeH="0" baseline="0" noProof="0" dirty="0">
                <a:ln>
                  <a:noFill/>
                </a:ln>
                <a:solidFill>
                  <a:srgbClr val="FFFFFF"/>
                </a:solidFill>
                <a:effectLst/>
                <a:uLnTx/>
                <a:uFillTx/>
                <a:latin typeface="Calibri"/>
                <a:ea typeface="+mn-ea"/>
                <a:cs typeface="Calibri"/>
              </a:rPr>
              <a:t> </a:t>
            </a:r>
            <a:r>
              <a:rPr kumimoji="0" sz="1800" b="0" i="0" u="none" strike="noStrike" kern="1200" cap="none" spc="-4" normalizeH="0" baseline="0" noProof="0" dirty="0">
                <a:ln>
                  <a:noFill/>
                </a:ln>
                <a:solidFill>
                  <a:srgbClr val="FFFFFF"/>
                </a:solidFill>
                <a:effectLst/>
                <a:uLnTx/>
                <a:uFillTx/>
                <a:latin typeface="Calibri"/>
                <a:ea typeface="+mn-ea"/>
                <a:cs typeface="Calibri"/>
              </a:rPr>
              <a:t>συμβεί.</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txBox="1"/>
          <p:nvPr/>
        </p:nvSpPr>
        <p:spPr>
          <a:xfrm>
            <a:off x="1625728" y="2049399"/>
            <a:ext cx="3057525" cy="230832"/>
          </a:xfrm>
          <a:prstGeom prst="rect">
            <a:avLst/>
          </a:prstGeom>
          <a:solidFill>
            <a:srgbClr val="C00000"/>
          </a:solidFill>
          <a:ln w="12192">
            <a:solidFill>
              <a:srgbClr val="41709C"/>
            </a:solidFill>
          </a:ln>
        </p:spPr>
        <p:txBody>
          <a:bodyPr vert="horz" wrap="square" lIns="0" tIns="0" rIns="0" bIns="0" rtlCol="0">
            <a:spAutoFit/>
          </a:bodyPr>
          <a:lstStyle/>
          <a:p>
            <a:pPr marL="830580" marR="0" lvl="0" indent="0" algn="l" defTabSz="914400" rtl="0" eaLnBrk="1" fontAlgn="auto" latinLnBrk="0" hangingPunct="1">
              <a:lnSpc>
                <a:spcPts val="1819"/>
              </a:lnSpc>
              <a:spcBef>
                <a:spcPts val="0"/>
              </a:spcBef>
              <a:spcAft>
                <a:spcPts val="0"/>
              </a:spcAft>
              <a:buClrTx/>
              <a:buSzTx/>
              <a:buFontTx/>
              <a:buNone/>
              <a:tabLst/>
              <a:defRPr/>
            </a:pPr>
            <a:r>
              <a:rPr kumimoji="0" sz="1800" b="1" i="0" u="none" strike="noStrike" kern="1200" cap="none" spc="-8" normalizeH="0" baseline="0" noProof="0" dirty="0">
                <a:ln>
                  <a:noFill/>
                </a:ln>
                <a:solidFill>
                  <a:srgbClr val="FFFFFF"/>
                </a:solidFill>
                <a:effectLst/>
                <a:uLnTx/>
                <a:uFillTx/>
                <a:latin typeface="Calibri"/>
                <a:ea typeface="+mn-ea"/>
                <a:cs typeface="Calibri"/>
              </a:rPr>
              <a:t>Κίνδυνος</a:t>
            </a:r>
            <a:r>
              <a:rPr kumimoji="0" sz="1800" b="1" i="0" u="none" strike="noStrike" kern="1200" cap="none" spc="-26" normalizeH="0" baseline="0" noProof="0" dirty="0">
                <a:ln>
                  <a:noFill/>
                </a:ln>
                <a:solidFill>
                  <a:srgbClr val="FFFFFF"/>
                </a:solidFill>
                <a:effectLst/>
                <a:uLnTx/>
                <a:uFillTx/>
                <a:latin typeface="Calibri"/>
                <a:ea typeface="+mn-ea"/>
                <a:cs typeface="Calibri"/>
              </a:rPr>
              <a:t> </a:t>
            </a:r>
            <a:r>
              <a:rPr kumimoji="0" sz="1800" b="1" i="0" u="none" strike="noStrike" kern="1200" cap="none" spc="-4" normalizeH="0" baseline="0" noProof="0" dirty="0">
                <a:ln>
                  <a:noFill/>
                </a:ln>
                <a:solidFill>
                  <a:srgbClr val="FFFFFF"/>
                </a:solidFill>
                <a:effectLst/>
                <a:uLnTx/>
                <a:uFillTx/>
                <a:latin typeface="Calibri"/>
                <a:ea typeface="+mn-ea"/>
                <a:cs typeface="Calibri"/>
              </a:rPr>
              <a:t>(risk)</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5" name="object 5"/>
          <p:cNvSpPr txBox="1"/>
          <p:nvPr/>
        </p:nvSpPr>
        <p:spPr>
          <a:xfrm>
            <a:off x="4819270" y="2339720"/>
            <a:ext cx="2861309" cy="1274388"/>
          </a:xfrm>
          <a:prstGeom prst="rect">
            <a:avLst/>
          </a:prstGeom>
          <a:solidFill>
            <a:srgbClr val="5B9BD4"/>
          </a:solidFill>
          <a:ln w="12192">
            <a:solidFill>
              <a:srgbClr val="41709C"/>
            </a:solidFill>
          </a:ln>
        </p:spPr>
        <p:txBody>
          <a:bodyPr vert="horz" wrap="square" lIns="0" tIns="164783" rIns="0" bIns="0" rtlCol="0">
            <a:spAutoFit/>
          </a:bodyPr>
          <a:lstStyle/>
          <a:p>
            <a:pPr marL="69533" marR="558641" lvl="0" indent="0" algn="l" defTabSz="914400" rtl="0" eaLnBrk="1" fontAlgn="auto" latinLnBrk="0" hangingPunct="1">
              <a:lnSpc>
                <a:spcPct val="100000"/>
              </a:lnSpc>
              <a:spcBef>
                <a:spcPts val="1298"/>
              </a:spcBef>
              <a:spcAft>
                <a:spcPts val="0"/>
              </a:spcAft>
              <a:buClrTx/>
              <a:buSzTx/>
              <a:buFontTx/>
              <a:buNone/>
              <a:tabLst/>
              <a:defRPr/>
            </a:pPr>
            <a:r>
              <a:rPr kumimoji="0" sz="1800" b="0" i="0" u="none" strike="noStrike" kern="1200" cap="none" spc="-8" normalizeH="0" baseline="0" noProof="0" dirty="0">
                <a:ln>
                  <a:noFill/>
                </a:ln>
                <a:solidFill>
                  <a:srgbClr val="FFFFFF"/>
                </a:solidFill>
                <a:effectLst/>
                <a:uLnTx/>
                <a:uFillTx/>
                <a:latin typeface="Calibri"/>
                <a:ea typeface="+mn-ea"/>
                <a:cs typeface="Calibri"/>
              </a:rPr>
              <a:t>Οτιδήποτε ενδέχεται </a:t>
            </a:r>
            <a:r>
              <a:rPr kumimoji="0" sz="1800" b="0" i="0" u="none" strike="noStrike" kern="1200" cap="none" spc="0" normalizeH="0" baseline="0" noProof="0" dirty="0">
                <a:ln>
                  <a:noFill/>
                </a:ln>
                <a:solidFill>
                  <a:srgbClr val="FFFFFF"/>
                </a:solidFill>
                <a:effectLst/>
                <a:uLnTx/>
                <a:uFillTx/>
                <a:latin typeface="Calibri"/>
                <a:ea typeface="+mn-ea"/>
                <a:cs typeface="Calibri"/>
              </a:rPr>
              <a:t>να  </a:t>
            </a:r>
            <a:r>
              <a:rPr kumimoji="0" sz="1800" b="0" i="0" u="none" strike="noStrike" kern="1200" cap="none" spc="-11" normalizeH="0" baseline="0" noProof="0" dirty="0">
                <a:ln>
                  <a:noFill/>
                </a:ln>
                <a:solidFill>
                  <a:srgbClr val="FFFFFF"/>
                </a:solidFill>
                <a:effectLst/>
                <a:uLnTx/>
                <a:uFillTx/>
                <a:latin typeface="Calibri"/>
                <a:ea typeface="+mn-ea"/>
                <a:cs typeface="Calibri"/>
              </a:rPr>
              <a:t>βλάψει </a:t>
            </a:r>
            <a:r>
              <a:rPr kumimoji="0" sz="1800" b="1" i="0" u="none" strike="noStrike" kern="1200" cap="none" spc="-8" normalizeH="0" baseline="0" noProof="0" dirty="0">
                <a:ln>
                  <a:noFill/>
                </a:ln>
                <a:solidFill>
                  <a:srgbClr val="C00000"/>
                </a:solidFill>
                <a:effectLst/>
                <a:uLnTx/>
                <a:uFillTx/>
                <a:latin typeface="Calibri"/>
                <a:ea typeface="+mn-ea"/>
                <a:cs typeface="Calibri"/>
              </a:rPr>
              <a:t>τα αγαθά </a:t>
            </a:r>
            <a:r>
              <a:rPr kumimoji="0" sz="1800" b="0" i="0" u="none" strike="noStrike" kern="1200" cap="none" spc="0" normalizeH="0" baseline="0" noProof="0" dirty="0">
                <a:ln>
                  <a:noFill/>
                </a:ln>
                <a:solidFill>
                  <a:srgbClr val="FFFFFF"/>
                </a:solidFill>
                <a:effectLst/>
                <a:uLnTx/>
                <a:uFillTx/>
                <a:latin typeface="Calibri"/>
                <a:ea typeface="+mn-ea"/>
                <a:cs typeface="Calibri"/>
              </a:rPr>
              <a:t>που  </a:t>
            </a:r>
            <a:r>
              <a:rPr kumimoji="0" sz="1800" b="0" i="0" u="none" strike="noStrike" kern="1200" cap="none" spc="-8" normalizeH="0" baseline="0" noProof="0" dirty="0">
                <a:ln>
                  <a:noFill/>
                </a:ln>
                <a:solidFill>
                  <a:srgbClr val="FFFFFF"/>
                </a:solidFill>
                <a:effectLst/>
                <a:uLnTx/>
                <a:uFillTx/>
                <a:latin typeface="Calibri"/>
                <a:ea typeface="+mn-ea"/>
                <a:cs typeface="Calibri"/>
              </a:rPr>
              <a:t>θέλουμε</a:t>
            </a:r>
            <a:r>
              <a:rPr kumimoji="0" sz="1800" b="0" i="0" u="none" strike="noStrike" kern="1200" cap="none" spc="-4" normalizeH="0" baseline="0" noProof="0" dirty="0">
                <a:ln>
                  <a:noFill/>
                </a:ln>
                <a:solidFill>
                  <a:srgbClr val="FFFFFF"/>
                </a:solidFill>
                <a:effectLst/>
                <a:uLnTx/>
                <a:uFillTx/>
                <a:latin typeface="Calibri"/>
                <a:ea typeface="+mn-ea"/>
                <a:cs typeface="Calibri"/>
              </a:rPr>
              <a:t> </a:t>
            </a:r>
            <a:r>
              <a:rPr kumimoji="0" sz="1800" b="0" i="0" u="none" strike="noStrike" kern="1200" cap="none" spc="0" normalizeH="0" baseline="0" noProof="0" dirty="0">
                <a:ln>
                  <a:noFill/>
                </a:ln>
                <a:solidFill>
                  <a:srgbClr val="FFFFFF"/>
                </a:solidFill>
                <a:effectLst/>
                <a:uLnTx/>
                <a:uFillTx/>
                <a:latin typeface="Calibri"/>
                <a:ea typeface="+mn-ea"/>
                <a:cs typeface="Calibri"/>
              </a:rPr>
              <a:t>να</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69533"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4" normalizeH="0" baseline="0" noProof="0" dirty="0">
                <a:ln>
                  <a:noFill/>
                </a:ln>
                <a:solidFill>
                  <a:srgbClr val="FFFFFF"/>
                </a:solidFill>
                <a:effectLst/>
                <a:uLnTx/>
                <a:uFillTx/>
                <a:latin typeface="Calibri"/>
                <a:ea typeface="+mn-ea"/>
                <a:cs typeface="Calibri"/>
              </a:rPr>
              <a:t>προστατεύσουμε.</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6" name="object 6"/>
          <p:cNvSpPr txBox="1"/>
          <p:nvPr/>
        </p:nvSpPr>
        <p:spPr>
          <a:xfrm>
            <a:off x="4819270" y="2049399"/>
            <a:ext cx="2861309" cy="230832"/>
          </a:xfrm>
          <a:prstGeom prst="rect">
            <a:avLst/>
          </a:prstGeom>
          <a:solidFill>
            <a:srgbClr val="C00000"/>
          </a:solidFill>
          <a:ln w="12192">
            <a:solidFill>
              <a:srgbClr val="41709C"/>
            </a:solidFill>
          </a:ln>
        </p:spPr>
        <p:txBody>
          <a:bodyPr vert="horz" wrap="square" lIns="0" tIns="0" rIns="0" bIns="0" rtlCol="0">
            <a:spAutoFit/>
          </a:bodyPr>
          <a:lstStyle/>
          <a:p>
            <a:pPr marL="702469" marR="0" lvl="0" indent="0" algn="l" defTabSz="914400" rtl="0" eaLnBrk="1" fontAlgn="auto" latinLnBrk="0" hangingPunct="1">
              <a:lnSpc>
                <a:spcPts val="1819"/>
              </a:lnSpc>
              <a:spcBef>
                <a:spcPts val="0"/>
              </a:spcBef>
              <a:spcAft>
                <a:spcPts val="0"/>
              </a:spcAft>
              <a:buClrTx/>
              <a:buSzTx/>
              <a:buFontTx/>
              <a:buNone/>
              <a:tabLst/>
              <a:defRPr/>
            </a:pPr>
            <a:r>
              <a:rPr kumimoji="0" sz="1800" b="1" i="0" u="none" strike="noStrike" kern="1200" cap="none" spc="0" normalizeH="0" baseline="0" noProof="0" dirty="0">
                <a:ln>
                  <a:noFill/>
                </a:ln>
                <a:solidFill>
                  <a:srgbClr val="FFFFFF"/>
                </a:solidFill>
                <a:effectLst/>
                <a:uLnTx/>
                <a:uFillTx/>
                <a:latin typeface="Calibri"/>
                <a:ea typeface="+mn-ea"/>
                <a:cs typeface="Calibri"/>
              </a:rPr>
              <a:t>Απειλή</a:t>
            </a:r>
            <a:r>
              <a:rPr kumimoji="0" sz="1800" b="1" i="0" u="none" strike="noStrike" kern="1200" cap="none" spc="-23" normalizeH="0" baseline="0" noProof="0" dirty="0">
                <a:ln>
                  <a:noFill/>
                </a:ln>
                <a:solidFill>
                  <a:srgbClr val="FFFFFF"/>
                </a:solidFill>
                <a:effectLst/>
                <a:uLnTx/>
                <a:uFillTx/>
                <a:latin typeface="Calibri"/>
                <a:ea typeface="+mn-ea"/>
                <a:cs typeface="Calibri"/>
              </a:rPr>
              <a:t> </a:t>
            </a:r>
            <a:r>
              <a:rPr kumimoji="0" sz="1800" b="1" i="0" u="none" strike="noStrike" kern="1200" cap="none" spc="-8" normalizeH="0" baseline="0" noProof="0" dirty="0">
                <a:ln>
                  <a:noFill/>
                </a:ln>
                <a:solidFill>
                  <a:srgbClr val="FFFFFF"/>
                </a:solidFill>
                <a:effectLst/>
                <a:uLnTx/>
                <a:uFillTx/>
                <a:latin typeface="Calibri"/>
                <a:ea typeface="+mn-ea"/>
                <a:cs typeface="Calibri"/>
              </a:rPr>
              <a:t>(threat)</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7" name="object 7"/>
          <p:cNvSpPr/>
          <p:nvPr/>
        </p:nvSpPr>
        <p:spPr>
          <a:xfrm>
            <a:off x="7816215" y="2314576"/>
            <a:ext cx="2729865" cy="1457325"/>
          </a:xfrm>
          <a:custGeom>
            <a:avLst/>
            <a:gdLst/>
            <a:ahLst/>
            <a:cxnLst/>
            <a:rect l="l" t="t" r="r" b="b"/>
            <a:pathLst>
              <a:path w="3639820" h="1943100">
                <a:moveTo>
                  <a:pt x="0" y="1943100"/>
                </a:moveTo>
                <a:lnTo>
                  <a:pt x="3639312" y="1943100"/>
                </a:lnTo>
                <a:lnTo>
                  <a:pt x="3639312" y="0"/>
                </a:lnTo>
                <a:lnTo>
                  <a:pt x="0" y="0"/>
                </a:lnTo>
                <a:lnTo>
                  <a:pt x="0" y="1943100"/>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8"/>
          <p:cNvSpPr txBox="1"/>
          <p:nvPr/>
        </p:nvSpPr>
        <p:spPr>
          <a:xfrm>
            <a:off x="7820787" y="2302001"/>
            <a:ext cx="2720340" cy="1162402"/>
          </a:xfrm>
          <a:prstGeom prst="rect">
            <a:avLst/>
          </a:prstGeom>
          <a:solidFill>
            <a:srgbClr val="5B9BD4"/>
          </a:solidFill>
        </p:spPr>
        <p:txBody>
          <a:bodyPr vert="horz" wrap="square" lIns="0" tIns="2381" rIns="0" bIns="0" rtlCol="0">
            <a:spAutoFit/>
          </a:bodyPr>
          <a:lstStyle/>
          <a:p>
            <a:pPr marL="0" marR="0" lvl="0" indent="0" algn="l" defTabSz="914400" rtl="0" eaLnBrk="1" fontAlgn="auto" latinLnBrk="0" hangingPunct="1">
              <a:lnSpc>
                <a:spcPct val="100000"/>
              </a:lnSpc>
              <a:spcBef>
                <a:spcPts val="19"/>
              </a:spcBef>
              <a:spcAft>
                <a:spcPts val="0"/>
              </a:spcAft>
              <a:buClrTx/>
              <a:buSzTx/>
              <a:buFontTx/>
              <a:buNone/>
              <a:tabLst/>
              <a:defRPr/>
            </a:pPr>
            <a:endParaRPr kumimoji="0" sz="2138" b="0" i="0" u="none" strike="noStrike" kern="1200" cap="none" spc="0" normalizeH="0" baseline="0" noProof="0">
              <a:ln>
                <a:noFill/>
              </a:ln>
              <a:solidFill>
                <a:prstClr val="black"/>
              </a:solidFill>
              <a:effectLst/>
              <a:uLnTx/>
              <a:uFillTx/>
              <a:latin typeface="Times New Roman"/>
              <a:ea typeface="+mn-ea"/>
              <a:cs typeface="Times New Roman"/>
            </a:endParaRPr>
          </a:p>
          <a:p>
            <a:pPr marL="64294"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79" normalizeH="0" baseline="0" noProof="0" dirty="0">
                <a:ln>
                  <a:noFill/>
                </a:ln>
                <a:solidFill>
                  <a:srgbClr val="FFFFFF"/>
                </a:solidFill>
                <a:effectLst/>
                <a:uLnTx/>
                <a:uFillTx/>
                <a:latin typeface="Calibri"/>
                <a:ea typeface="+mn-ea"/>
                <a:cs typeface="Calibri"/>
              </a:rPr>
              <a:t>Το </a:t>
            </a:r>
            <a:r>
              <a:rPr kumimoji="0" sz="1800" b="0" i="0" u="none" strike="noStrike" kern="1200" cap="none" spc="-8" normalizeH="0" baseline="0" noProof="0" dirty="0">
                <a:ln>
                  <a:noFill/>
                </a:ln>
                <a:solidFill>
                  <a:srgbClr val="FFFFFF"/>
                </a:solidFill>
                <a:effectLst/>
                <a:uLnTx/>
                <a:uFillTx/>
                <a:latin typeface="Calibri"/>
                <a:ea typeface="+mn-ea"/>
                <a:cs typeface="Calibri"/>
              </a:rPr>
              <a:t>μέγεθος </a:t>
            </a:r>
            <a:r>
              <a:rPr kumimoji="0" sz="1800" b="0" i="0" u="none" strike="noStrike" kern="1200" cap="none" spc="-11" normalizeH="0" baseline="0" noProof="0" dirty="0">
                <a:ln>
                  <a:noFill/>
                </a:ln>
                <a:solidFill>
                  <a:srgbClr val="FFFFFF"/>
                </a:solidFill>
                <a:effectLst/>
                <a:uLnTx/>
                <a:uFillTx/>
                <a:latin typeface="Calibri"/>
                <a:ea typeface="+mn-ea"/>
                <a:cs typeface="Calibri"/>
              </a:rPr>
              <a:t>των</a:t>
            </a:r>
            <a:r>
              <a:rPr kumimoji="0" sz="1800" b="0" i="0" u="none" strike="noStrike" kern="1200" cap="none" spc="56" normalizeH="0" baseline="0" noProof="0" dirty="0">
                <a:ln>
                  <a:noFill/>
                </a:ln>
                <a:solidFill>
                  <a:srgbClr val="FFFFFF"/>
                </a:solidFill>
                <a:effectLst/>
                <a:uLnTx/>
                <a:uFillTx/>
                <a:latin typeface="Calibri"/>
                <a:ea typeface="+mn-ea"/>
                <a:cs typeface="Calibri"/>
              </a:rPr>
              <a:t> </a:t>
            </a:r>
            <a:r>
              <a:rPr kumimoji="0" sz="1800" b="1" i="0" u="none" strike="noStrike" kern="1200" cap="none" spc="-11" normalizeH="0" baseline="0" noProof="0" dirty="0">
                <a:ln>
                  <a:noFill/>
                </a:ln>
                <a:solidFill>
                  <a:srgbClr val="C00000"/>
                </a:solidFill>
                <a:effectLst/>
                <a:uLnTx/>
                <a:uFillTx/>
                <a:latin typeface="Calibri"/>
                <a:ea typeface="+mn-ea"/>
                <a:cs typeface="Calibri"/>
              </a:rPr>
              <a:t>αρνητικών</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64294" marR="333375" lvl="0" indent="0" algn="l" defTabSz="914400" rtl="0" eaLnBrk="1" fontAlgn="auto" latinLnBrk="0" hangingPunct="1">
              <a:lnSpc>
                <a:spcPct val="100000"/>
              </a:lnSpc>
              <a:spcBef>
                <a:spcPts val="4"/>
              </a:spcBef>
              <a:spcAft>
                <a:spcPts val="0"/>
              </a:spcAft>
              <a:buClrTx/>
              <a:buSzTx/>
              <a:buFontTx/>
              <a:buNone/>
              <a:tabLst/>
              <a:defRPr/>
            </a:pPr>
            <a:r>
              <a:rPr kumimoji="0" sz="1800" b="1" i="0" u="none" strike="noStrike" kern="1200" cap="none" spc="-4" normalizeH="0" baseline="0" noProof="0" dirty="0">
                <a:ln>
                  <a:noFill/>
                </a:ln>
                <a:solidFill>
                  <a:srgbClr val="C00000"/>
                </a:solidFill>
                <a:effectLst/>
                <a:uLnTx/>
                <a:uFillTx/>
                <a:latin typeface="Calibri"/>
                <a:ea typeface="+mn-ea"/>
                <a:cs typeface="Calibri"/>
              </a:rPr>
              <a:t>επιπτώσεων </a:t>
            </a:r>
            <a:r>
              <a:rPr kumimoji="0" sz="1800" b="0" i="0" u="none" strike="noStrike" kern="1200" cap="none" spc="0" normalizeH="0" baseline="0" noProof="0" dirty="0">
                <a:ln>
                  <a:noFill/>
                </a:ln>
                <a:solidFill>
                  <a:srgbClr val="FFFFFF"/>
                </a:solidFill>
                <a:effectLst/>
                <a:uLnTx/>
                <a:uFillTx/>
                <a:latin typeface="Calibri"/>
                <a:ea typeface="+mn-ea"/>
                <a:cs typeface="Calibri"/>
              </a:rPr>
              <a:t>που</a:t>
            </a:r>
            <a:r>
              <a:rPr kumimoji="0" sz="1800" b="0" i="0" u="none" strike="noStrike" kern="1200" cap="none" spc="-79" normalizeH="0" baseline="0" noProof="0" dirty="0">
                <a:ln>
                  <a:noFill/>
                </a:ln>
                <a:solidFill>
                  <a:srgbClr val="FFFFFF"/>
                </a:solidFill>
                <a:effectLst/>
                <a:uLnTx/>
                <a:uFillTx/>
                <a:latin typeface="Calibri"/>
                <a:ea typeface="+mn-ea"/>
                <a:cs typeface="Calibri"/>
              </a:rPr>
              <a:t> </a:t>
            </a:r>
            <a:r>
              <a:rPr kumimoji="0" sz="1800" b="0" i="0" u="none" strike="noStrike" kern="1200" cap="none" spc="0" normalizeH="0" baseline="0" noProof="0" dirty="0">
                <a:ln>
                  <a:noFill/>
                </a:ln>
                <a:solidFill>
                  <a:srgbClr val="FFFFFF"/>
                </a:solidFill>
                <a:effectLst/>
                <a:uLnTx/>
                <a:uFillTx/>
                <a:latin typeface="Calibri"/>
                <a:ea typeface="+mn-ea"/>
                <a:cs typeface="Calibri"/>
              </a:rPr>
              <a:t>μπορεί  να επιφέρει μια</a:t>
            </a:r>
            <a:r>
              <a:rPr kumimoji="0" sz="1800" b="0" i="0" u="none" strike="noStrike" kern="1200" cap="none" spc="-56" normalizeH="0" baseline="0" noProof="0" dirty="0">
                <a:ln>
                  <a:noFill/>
                </a:ln>
                <a:solidFill>
                  <a:srgbClr val="FFFFFF"/>
                </a:solidFill>
                <a:effectLst/>
                <a:uLnTx/>
                <a:uFillTx/>
                <a:latin typeface="Calibri"/>
                <a:ea typeface="+mn-ea"/>
                <a:cs typeface="Calibri"/>
              </a:rPr>
              <a:t> </a:t>
            </a:r>
            <a:r>
              <a:rPr kumimoji="0" sz="1800" b="0" i="0" u="none" strike="noStrike" kern="1200" cap="none" spc="-4" normalizeH="0" baseline="0" noProof="0" dirty="0">
                <a:ln>
                  <a:noFill/>
                </a:ln>
                <a:solidFill>
                  <a:srgbClr val="FFFFFF"/>
                </a:solidFill>
                <a:effectLst/>
                <a:uLnTx/>
                <a:uFillTx/>
                <a:latin typeface="Calibri"/>
                <a:ea typeface="+mn-ea"/>
                <a:cs typeface="Calibri"/>
              </a:rPr>
              <a:t>απειλή.</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9" name="object 9"/>
          <p:cNvSpPr txBox="1"/>
          <p:nvPr/>
        </p:nvSpPr>
        <p:spPr>
          <a:xfrm>
            <a:off x="7820787" y="2053970"/>
            <a:ext cx="2720340" cy="230832"/>
          </a:xfrm>
          <a:prstGeom prst="rect">
            <a:avLst/>
          </a:prstGeom>
          <a:solidFill>
            <a:srgbClr val="C00000"/>
          </a:solidFill>
        </p:spPr>
        <p:txBody>
          <a:bodyPr vert="horz" wrap="square" lIns="0" tIns="0" rIns="0" bIns="0" rtlCol="0">
            <a:spAutoFit/>
          </a:bodyPr>
          <a:lstStyle/>
          <a:p>
            <a:pPr marL="400526" marR="0" lvl="0" indent="0" algn="l" defTabSz="914400" rtl="0" eaLnBrk="1" fontAlgn="auto" latinLnBrk="0" hangingPunct="1">
              <a:lnSpc>
                <a:spcPts val="1841"/>
              </a:lnSpc>
              <a:spcBef>
                <a:spcPts val="0"/>
              </a:spcBef>
              <a:spcAft>
                <a:spcPts val="0"/>
              </a:spcAft>
              <a:buClrTx/>
              <a:buSzTx/>
              <a:buFontTx/>
              <a:buNone/>
              <a:tabLst/>
              <a:defRPr/>
            </a:pPr>
            <a:r>
              <a:rPr kumimoji="0" sz="1800" b="1" i="0" u="none" strike="noStrike" kern="1200" cap="none" spc="0" normalizeH="0" baseline="0" noProof="0" dirty="0">
                <a:ln>
                  <a:noFill/>
                </a:ln>
                <a:solidFill>
                  <a:srgbClr val="FFFFFF"/>
                </a:solidFill>
                <a:effectLst/>
                <a:uLnTx/>
                <a:uFillTx/>
                <a:latin typeface="Calibri"/>
                <a:ea typeface="+mn-ea"/>
                <a:cs typeface="Calibri"/>
              </a:rPr>
              <a:t>Αντίκτυπος</a:t>
            </a:r>
            <a:r>
              <a:rPr kumimoji="0" sz="1800" b="1" i="0" u="none" strike="noStrike" kern="1200" cap="none" spc="-41" normalizeH="0" baseline="0" noProof="0" dirty="0">
                <a:ln>
                  <a:noFill/>
                </a:ln>
                <a:solidFill>
                  <a:srgbClr val="FFFFFF"/>
                </a:solidFill>
                <a:effectLst/>
                <a:uLnTx/>
                <a:uFillTx/>
                <a:latin typeface="Calibri"/>
                <a:ea typeface="+mn-ea"/>
                <a:cs typeface="Calibri"/>
              </a:rPr>
              <a:t> </a:t>
            </a:r>
            <a:r>
              <a:rPr kumimoji="0" sz="1800" b="1" i="0" u="none" strike="noStrike" kern="1200" cap="none" spc="0" normalizeH="0" baseline="0" noProof="0" dirty="0">
                <a:ln>
                  <a:noFill/>
                </a:ln>
                <a:solidFill>
                  <a:srgbClr val="FFFFFF"/>
                </a:solidFill>
                <a:effectLst/>
                <a:uLnTx/>
                <a:uFillTx/>
                <a:latin typeface="Calibri"/>
                <a:ea typeface="+mn-ea"/>
                <a:cs typeface="Calibri"/>
              </a:rPr>
              <a:t>(impact)</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10" name="object 10"/>
          <p:cNvSpPr/>
          <p:nvPr/>
        </p:nvSpPr>
        <p:spPr>
          <a:xfrm>
            <a:off x="2095501" y="4119372"/>
            <a:ext cx="1969389" cy="132359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bject 11"/>
          <p:cNvSpPr/>
          <p:nvPr/>
        </p:nvSpPr>
        <p:spPr>
          <a:xfrm>
            <a:off x="5128904" y="4072912"/>
            <a:ext cx="1774535" cy="1419637"/>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object 12"/>
          <p:cNvSpPr/>
          <p:nvPr/>
        </p:nvSpPr>
        <p:spPr>
          <a:xfrm>
            <a:off x="7747636" y="4367403"/>
            <a:ext cx="977265" cy="977265"/>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bject 13"/>
          <p:cNvSpPr/>
          <p:nvPr/>
        </p:nvSpPr>
        <p:spPr>
          <a:xfrm>
            <a:off x="8523733" y="4367403"/>
            <a:ext cx="977265" cy="977265"/>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bject 14"/>
          <p:cNvSpPr/>
          <p:nvPr/>
        </p:nvSpPr>
        <p:spPr>
          <a:xfrm>
            <a:off x="9299829" y="4350258"/>
            <a:ext cx="977265" cy="97840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Εικόνα 12">
            <a:extLst>
              <a:ext uri="{FF2B5EF4-FFF2-40B4-BE49-F238E27FC236}">
                <a16:creationId xmlns:a16="http://schemas.microsoft.com/office/drawing/2014/main" id="{6275020E-949A-4295-BA5C-B5871192AD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0760" y="210084"/>
            <a:ext cx="1181100" cy="714375"/>
          </a:xfrm>
          <a:prstGeom prst="rect">
            <a:avLst/>
          </a:prstGeom>
        </p:spPr>
      </p:pic>
    </p:spTree>
    <p:extLst>
      <p:ext uri="{BB962C8B-B14F-4D97-AF65-F5344CB8AC3E}">
        <p14:creationId xmlns:p14="http://schemas.microsoft.com/office/powerpoint/2010/main" val="1879048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1705" y="473114"/>
            <a:ext cx="6648926" cy="1364316"/>
          </a:xfrm>
          <a:prstGeom prst="rect">
            <a:avLst/>
          </a:prstGeom>
        </p:spPr>
        <p:txBody>
          <a:bodyPr vert="horz" wrap="square" lIns="0" tIns="10001" rIns="0" bIns="0" rtlCol="0" anchor="b">
            <a:spAutoFit/>
          </a:bodyPr>
          <a:lstStyle/>
          <a:p>
            <a:pPr marL="9525" algn="ctr">
              <a:lnSpc>
                <a:spcPct val="100000"/>
              </a:lnSpc>
              <a:spcBef>
                <a:spcPts val="79"/>
              </a:spcBef>
            </a:pPr>
            <a:r>
              <a:rPr b="1" spc="-19" dirty="0">
                <a:solidFill>
                  <a:schemeClr val="accent2"/>
                </a:solidFill>
              </a:rPr>
              <a:t>Διαχείριση </a:t>
            </a:r>
            <a:r>
              <a:rPr b="1" spc="-23" dirty="0">
                <a:solidFill>
                  <a:schemeClr val="accent2"/>
                </a:solidFill>
              </a:rPr>
              <a:t>κινδύνων </a:t>
            </a:r>
            <a:r>
              <a:rPr b="1" spc="-19" dirty="0">
                <a:solidFill>
                  <a:schemeClr val="accent2"/>
                </a:solidFill>
              </a:rPr>
              <a:t>(risk</a:t>
            </a:r>
            <a:r>
              <a:rPr b="1" spc="-199" dirty="0">
                <a:solidFill>
                  <a:schemeClr val="accent2"/>
                </a:solidFill>
              </a:rPr>
              <a:t> </a:t>
            </a:r>
            <a:r>
              <a:rPr b="1" spc="-38" dirty="0">
                <a:solidFill>
                  <a:schemeClr val="accent2"/>
                </a:solidFill>
              </a:rPr>
              <a:t>management</a:t>
            </a:r>
            <a:r>
              <a:rPr spc="-38" dirty="0"/>
              <a:t>)</a:t>
            </a:r>
          </a:p>
        </p:txBody>
      </p:sp>
      <p:sp>
        <p:nvSpPr>
          <p:cNvPr id="3" name="object 3"/>
          <p:cNvSpPr/>
          <p:nvPr/>
        </p:nvSpPr>
        <p:spPr>
          <a:xfrm>
            <a:off x="3053333" y="3089529"/>
            <a:ext cx="685800" cy="421958"/>
          </a:xfrm>
          <a:custGeom>
            <a:avLst/>
            <a:gdLst/>
            <a:ahLst/>
            <a:cxnLst/>
            <a:rect l="l" t="t" r="r" b="b"/>
            <a:pathLst>
              <a:path w="914400" h="562610">
                <a:moveTo>
                  <a:pt x="914400" y="281177"/>
                </a:moveTo>
                <a:lnTo>
                  <a:pt x="0" y="281177"/>
                </a:lnTo>
                <a:lnTo>
                  <a:pt x="457200" y="562355"/>
                </a:lnTo>
                <a:lnTo>
                  <a:pt x="914400" y="281177"/>
                </a:lnTo>
                <a:close/>
              </a:path>
              <a:path w="914400" h="562610">
                <a:moveTo>
                  <a:pt x="685800" y="0"/>
                </a:moveTo>
                <a:lnTo>
                  <a:pt x="228600" y="0"/>
                </a:lnTo>
                <a:lnTo>
                  <a:pt x="228600" y="281177"/>
                </a:lnTo>
                <a:lnTo>
                  <a:pt x="685800" y="281177"/>
                </a:lnTo>
                <a:lnTo>
                  <a:pt x="685800" y="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p:nvPr/>
        </p:nvSpPr>
        <p:spPr>
          <a:xfrm>
            <a:off x="3053333" y="3089529"/>
            <a:ext cx="685800" cy="421958"/>
          </a:xfrm>
          <a:custGeom>
            <a:avLst/>
            <a:gdLst/>
            <a:ahLst/>
            <a:cxnLst/>
            <a:rect l="l" t="t" r="r" b="b"/>
            <a:pathLst>
              <a:path w="914400" h="562610">
                <a:moveTo>
                  <a:pt x="0" y="281177"/>
                </a:moveTo>
                <a:lnTo>
                  <a:pt x="228600" y="281177"/>
                </a:lnTo>
                <a:lnTo>
                  <a:pt x="228600" y="0"/>
                </a:lnTo>
                <a:lnTo>
                  <a:pt x="685800" y="0"/>
                </a:lnTo>
                <a:lnTo>
                  <a:pt x="685800" y="281177"/>
                </a:lnTo>
                <a:lnTo>
                  <a:pt x="914400" y="281177"/>
                </a:lnTo>
                <a:lnTo>
                  <a:pt x="457200" y="562355"/>
                </a:lnTo>
                <a:lnTo>
                  <a:pt x="0" y="281177"/>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5"/>
          <p:cNvSpPr/>
          <p:nvPr/>
        </p:nvSpPr>
        <p:spPr>
          <a:xfrm>
            <a:off x="3015615" y="4632578"/>
            <a:ext cx="685800" cy="422910"/>
          </a:xfrm>
          <a:custGeom>
            <a:avLst/>
            <a:gdLst/>
            <a:ahLst/>
            <a:cxnLst/>
            <a:rect l="l" t="t" r="r" b="b"/>
            <a:pathLst>
              <a:path w="914400" h="563879">
                <a:moveTo>
                  <a:pt x="914400" y="281939"/>
                </a:moveTo>
                <a:lnTo>
                  <a:pt x="0" y="281939"/>
                </a:lnTo>
                <a:lnTo>
                  <a:pt x="457200" y="563879"/>
                </a:lnTo>
                <a:lnTo>
                  <a:pt x="914400" y="281939"/>
                </a:lnTo>
                <a:close/>
              </a:path>
              <a:path w="914400" h="563879">
                <a:moveTo>
                  <a:pt x="685800" y="0"/>
                </a:moveTo>
                <a:lnTo>
                  <a:pt x="228600" y="0"/>
                </a:lnTo>
                <a:lnTo>
                  <a:pt x="228600" y="281939"/>
                </a:lnTo>
                <a:lnTo>
                  <a:pt x="685800" y="281939"/>
                </a:lnTo>
                <a:lnTo>
                  <a:pt x="685800" y="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6"/>
          <p:cNvSpPr/>
          <p:nvPr/>
        </p:nvSpPr>
        <p:spPr>
          <a:xfrm>
            <a:off x="3015615" y="4632578"/>
            <a:ext cx="685800" cy="422910"/>
          </a:xfrm>
          <a:custGeom>
            <a:avLst/>
            <a:gdLst/>
            <a:ahLst/>
            <a:cxnLst/>
            <a:rect l="l" t="t" r="r" b="b"/>
            <a:pathLst>
              <a:path w="914400" h="563879">
                <a:moveTo>
                  <a:pt x="0" y="281939"/>
                </a:moveTo>
                <a:lnTo>
                  <a:pt x="228600" y="281939"/>
                </a:lnTo>
                <a:lnTo>
                  <a:pt x="228600" y="0"/>
                </a:lnTo>
                <a:lnTo>
                  <a:pt x="685800" y="0"/>
                </a:lnTo>
                <a:lnTo>
                  <a:pt x="685800" y="281939"/>
                </a:lnTo>
                <a:lnTo>
                  <a:pt x="914400" y="281939"/>
                </a:lnTo>
                <a:lnTo>
                  <a:pt x="457200" y="563879"/>
                </a:lnTo>
                <a:lnTo>
                  <a:pt x="0" y="281939"/>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p:nvPr/>
        </p:nvSpPr>
        <p:spPr>
          <a:xfrm>
            <a:off x="4542664" y="3602736"/>
            <a:ext cx="1524953" cy="348615"/>
          </a:xfrm>
          <a:custGeom>
            <a:avLst/>
            <a:gdLst/>
            <a:ahLst/>
            <a:cxnLst/>
            <a:rect l="l" t="t" r="r" b="b"/>
            <a:pathLst>
              <a:path w="2033270" h="464820">
                <a:moveTo>
                  <a:pt x="1955545" y="0"/>
                </a:moveTo>
                <a:lnTo>
                  <a:pt x="77469" y="0"/>
                </a:lnTo>
                <a:lnTo>
                  <a:pt x="47309" y="6086"/>
                </a:lnTo>
                <a:lnTo>
                  <a:pt x="22685" y="22685"/>
                </a:lnTo>
                <a:lnTo>
                  <a:pt x="6086" y="47309"/>
                </a:lnTo>
                <a:lnTo>
                  <a:pt x="0" y="77469"/>
                </a:lnTo>
                <a:lnTo>
                  <a:pt x="0" y="387350"/>
                </a:lnTo>
                <a:lnTo>
                  <a:pt x="6086" y="417510"/>
                </a:lnTo>
                <a:lnTo>
                  <a:pt x="22685" y="442134"/>
                </a:lnTo>
                <a:lnTo>
                  <a:pt x="47309" y="458733"/>
                </a:lnTo>
                <a:lnTo>
                  <a:pt x="77469" y="464819"/>
                </a:lnTo>
                <a:lnTo>
                  <a:pt x="1955545" y="464819"/>
                </a:lnTo>
                <a:lnTo>
                  <a:pt x="1985706" y="458733"/>
                </a:lnTo>
                <a:lnTo>
                  <a:pt x="2010330" y="442134"/>
                </a:lnTo>
                <a:lnTo>
                  <a:pt x="2026929" y="417510"/>
                </a:lnTo>
                <a:lnTo>
                  <a:pt x="2033015" y="387350"/>
                </a:lnTo>
                <a:lnTo>
                  <a:pt x="2033015" y="77469"/>
                </a:lnTo>
                <a:lnTo>
                  <a:pt x="2026929" y="47309"/>
                </a:lnTo>
                <a:lnTo>
                  <a:pt x="2010330" y="22685"/>
                </a:lnTo>
                <a:lnTo>
                  <a:pt x="1985706" y="6086"/>
                </a:lnTo>
                <a:lnTo>
                  <a:pt x="1955545"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8"/>
          <p:cNvSpPr/>
          <p:nvPr/>
        </p:nvSpPr>
        <p:spPr>
          <a:xfrm>
            <a:off x="4542664" y="3602736"/>
            <a:ext cx="1524953" cy="348615"/>
          </a:xfrm>
          <a:custGeom>
            <a:avLst/>
            <a:gdLst/>
            <a:ahLst/>
            <a:cxnLst/>
            <a:rect l="l" t="t" r="r" b="b"/>
            <a:pathLst>
              <a:path w="2033270" h="464820">
                <a:moveTo>
                  <a:pt x="0" y="77469"/>
                </a:moveTo>
                <a:lnTo>
                  <a:pt x="6086" y="47309"/>
                </a:lnTo>
                <a:lnTo>
                  <a:pt x="22685" y="22685"/>
                </a:lnTo>
                <a:lnTo>
                  <a:pt x="47309" y="6086"/>
                </a:lnTo>
                <a:lnTo>
                  <a:pt x="77469" y="0"/>
                </a:lnTo>
                <a:lnTo>
                  <a:pt x="1955545" y="0"/>
                </a:lnTo>
                <a:lnTo>
                  <a:pt x="1985706" y="6086"/>
                </a:lnTo>
                <a:lnTo>
                  <a:pt x="2010330" y="22685"/>
                </a:lnTo>
                <a:lnTo>
                  <a:pt x="2026929" y="47309"/>
                </a:lnTo>
                <a:lnTo>
                  <a:pt x="2033015" y="77469"/>
                </a:lnTo>
                <a:lnTo>
                  <a:pt x="2033015" y="387350"/>
                </a:lnTo>
                <a:lnTo>
                  <a:pt x="2026929" y="417510"/>
                </a:lnTo>
                <a:lnTo>
                  <a:pt x="2010330" y="442134"/>
                </a:lnTo>
                <a:lnTo>
                  <a:pt x="1985706" y="458733"/>
                </a:lnTo>
                <a:lnTo>
                  <a:pt x="1955545" y="464819"/>
                </a:lnTo>
                <a:lnTo>
                  <a:pt x="77469" y="464819"/>
                </a:lnTo>
                <a:lnTo>
                  <a:pt x="47309" y="458733"/>
                </a:lnTo>
                <a:lnTo>
                  <a:pt x="22685" y="442134"/>
                </a:lnTo>
                <a:lnTo>
                  <a:pt x="6086" y="417510"/>
                </a:lnTo>
                <a:lnTo>
                  <a:pt x="0" y="387350"/>
                </a:lnTo>
                <a:lnTo>
                  <a:pt x="0" y="77469"/>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9"/>
          <p:cNvSpPr txBox="1"/>
          <p:nvPr/>
        </p:nvSpPr>
        <p:spPr>
          <a:xfrm>
            <a:off x="4912805" y="3615881"/>
            <a:ext cx="784383" cy="286617"/>
          </a:xfrm>
          <a:prstGeom prst="rect">
            <a:avLst/>
          </a:prstGeom>
        </p:spPr>
        <p:txBody>
          <a:bodyPr vert="horz" wrap="square" lIns="0" tIns="9525" rIns="0" bIns="0" rtlCol="0">
            <a:spAutoFit/>
          </a:bodyPr>
          <a:lstStyle/>
          <a:p>
            <a:pPr marL="9525" marR="0" lvl="0" indent="0" algn="l" defTabSz="914400" rtl="0" eaLnBrk="1" fontAlgn="auto" latinLnBrk="0" hangingPunct="1">
              <a:lnSpc>
                <a:spcPct val="100000"/>
              </a:lnSpc>
              <a:spcBef>
                <a:spcPts val="75"/>
              </a:spcBef>
              <a:spcAft>
                <a:spcPts val="0"/>
              </a:spcAft>
              <a:buClrTx/>
              <a:buSzTx/>
              <a:buFontTx/>
              <a:buNone/>
              <a:tabLst/>
              <a:defRPr/>
            </a:pPr>
            <a:r>
              <a:rPr kumimoji="0" sz="1800" b="0" i="0" u="none" strike="noStrike" kern="1200" cap="none" spc="0" normalizeH="0" baseline="0" noProof="0" dirty="0">
                <a:ln>
                  <a:noFill/>
                </a:ln>
                <a:solidFill>
                  <a:srgbClr val="FFFFFF"/>
                </a:solidFill>
                <a:effectLst/>
                <a:uLnTx/>
                <a:uFillTx/>
                <a:latin typeface="Calibri"/>
                <a:ea typeface="+mn-ea"/>
                <a:cs typeface="Calibri"/>
              </a:rPr>
              <a:t>Μείω</a:t>
            </a:r>
            <a:r>
              <a:rPr kumimoji="0" sz="1800" b="0" i="0" u="none" strike="noStrike" kern="1200" cap="none" spc="-8" normalizeH="0" baseline="0" noProof="0" dirty="0">
                <a:ln>
                  <a:noFill/>
                </a:ln>
                <a:solidFill>
                  <a:srgbClr val="FFFFFF"/>
                </a:solidFill>
                <a:effectLst/>
                <a:uLnTx/>
                <a:uFillTx/>
                <a:latin typeface="Calibri"/>
                <a:ea typeface="+mn-ea"/>
                <a:cs typeface="Calibri"/>
              </a:rPr>
              <a:t>σ</a:t>
            </a:r>
            <a:r>
              <a:rPr kumimoji="0" sz="1800" b="0" i="0" u="none" strike="noStrike" kern="1200" cap="none" spc="0" normalizeH="0" baseline="0" noProof="0" dirty="0">
                <a:ln>
                  <a:noFill/>
                </a:ln>
                <a:solidFill>
                  <a:srgbClr val="FFFFFF"/>
                </a:solidFill>
                <a:effectLst/>
                <a:uLnTx/>
                <a:uFillTx/>
                <a:latin typeface="Calibri"/>
                <a:ea typeface="+mn-ea"/>
                <a:cs typeface="Calibri"/>
              </a:rPr>
              <a:t>η</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10" name="object 10"/>
          <p:cNvSpPr/>
          <p:nvPr/>
        </p:nvSpPr>
        <p:spPr>
          <a:xfrm>
            <a:off x="4542664" y="4027933"/>
            <a:ext cx="1524953" cy="347663"/>
          </a:xfrm>
          <a:custGeom>
            <a:avLst/>
            <a:gdLst/>
            <a:ahLst/>
            <a:cxnLst/>
            <a:rect l="l" t="t" r="r" b="b"/>
            <a:pathLst>
              <a:path w="2033270" h="463550">
                <a:moveTo>
                  <a:pt x="1955800" y="0"/>
                </a:moveTo>
                <a:lnTo>
                  <a:pt x="77215" y="0"/>
                </a:lnTo>
                <a:lnTo>
                  <a:pt x="47148" y="6064"/>
                </a:lnTo>
                <a:lnTo>
                  <a:pt x="22606" y="22606"/>
                </a:lnTo>
                <a:lnTo>
                  <a:pt x="6064" y="47148"/>
                </a:lnTo>
                <a:lnTo>
                  <a:pt x="0" y="77216"/>
                </a:lnTo>
                <a:lnTo>
                  <a:pt x="0" y="386080"/>
                </a:lnTo>
                <a:lnTo>
                  <a:pt x="6064" y="416147"/>
                </a:lnTo>
                <a:lnTo>
                  <a:pt x="22605" y="440690"/>
                </a:lnTo>
                <a:lnTo>
                  <a:pt x="47148" y="457231"/>
                </a:lnTo>
                <a:lnTo>
                  <a:pt x="77215" y="463296"/>
                </a:lnTo>
                <a:lnTo>
                  <a:pt x="1955800" y="463296"/>
                </a:lnTo>
                <a:lnTo>
                  <a:pt x="1985867" y="457231"/>
                </a:lnTo>
                <a:lnTo>
                  <a:pt x="2010409" y="440690"/>
                </a:lnTo>
                <a:lnTo>
                  <a:pt x="2026951" y="416147"/>
                </a:lnTo>
                <a:lnTo>
                  <a:pt x="2033015" y="386080"/>
                </a:lnTo>
                <a:lnTo>
                  <a:pt x="2033015" y="77216"/>
                </a:lnTo>
                <a:lnTo>
                  <a:pt x="2026951" y="47148"/>
                </a:lnTo>
                <a:lnTo>
                  <a:pt x="2010410" y="22606"/>
                </a:lnTo>
                <a:lnTo>
                  <a:pt x="1985867" y="6064"/>
                </a:lnTo>
                <a:lnTo>
                  <a:pt x="1955800" y="0"/>
                </a:lnTo>
                <a:close/>
              </a:path>
            </a:pathLst>
          </a:custGeom>
          <a:solidFill>
            <a:srgbClr val="1F4E7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bject 11"/>
          <p:cNvSpPr/>
          <p:nvPr/>
        </p:nvSpPr>
        <p:spPr>
          <a:xfrm>
            <a:off x="4542664" y="4027933"/>
            <a:ext cx="1524953" cy="347663"/>
          </a:xfrm>
          <a:custGeom>
            <a:avLst/>
            <a:gdLst/>
            <a:ahLst/>
            <a:cxnLst/>
            <a:rect l="l" t="t" r="r" b="b"/>
            <a:pathLst>
              <a:path w="2033270" h="463550">
                <a:moveTo>
                  <a:pt x="0" y="77216"/>
                </a:moveTo>
                <a:lnTo>
                  <a:pt x="6064" y="47148"/>
                </a:lnTo>
                <a:lnTo>
                  <a:pt x="22606" y="22606"/>
                </a:lnTo>
                <a:lnTo>
                  <a:pt x="47148" y="6064"/>
                </a:lnTo>
                <a:lnTo>
                  <a:pt x="77215" y="0"/>
                </a:lnTo>
                <a:lnTo>
                  <a:pt x="1955800" y="0"/>
                </a:lnTo>
                <a:lnTo>
                  <a:pt x="1985867" y="6064"/>
                </a:lnTo>
                <a:lnTo>
                  <a:pt x="2010410" y="22606"/>
                </a:lnTo>
                <a:lnTo>
                  <a:pt x="2026951" y="47148"/>
                </a:lnTo>
                <a:lnTo>
                  <a:pt x="2033015" y="77216"/>
                </a:lnTo>
                <a:lnTo>
                  <a:pt x="2033015" y="386080"/>
                </a:lnTo>
                <a:lnTo>
                  <a:pt x="2026951" y="416147"/>
                </a:lnTo>
                <a:lnTo>
                  <a:pt x="2010409" y="440690"/>
                </a:lnTo>
                <a:lnTo>
                  <a:pt x="1985867" y="457231"/>
                </a:lnTo>
                <a:lnTo>
                  <a:pt x="1955800" y="463296"/>
                </a:lnTo>
                <a:lnTo>
                  <a:pt x="77215" y="463296"/>
                </a:lnTo>
                <a:lnTo>
                  <a:pt x="47148" y="457231"/>
                </a:lnTo>
                <a:lnTo>
                  <a:pt x="22605" y="440690"/>
                </a:lnTo>
                <a:lnTo>
                  <a:pt x="6064" y="416147"/>
                </a:lnTo>
                <a:lnTo>
                  <a:pt x="0" y="386080"/>
                </a:lnTo>
                <a:lnTo>
                  <a:pt x="0" y="77216"/>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object 12"/>
          <p:cNvSpPr txBox="1"/>
          <p:nvPr/>
        </p:nvSpPr>
        <p:spPr>
          <a:xfrm>
            <a:off x="4876040" y="4040792"/>
            <a:ext cx="859631" cy="286617"/>
          </a:xfrm>
          <a:prstGeom prst="rect">
            <a:avLst/>
          </a:prstGeom>
        </p:spPr>
        <p:txBody>
          <a:bodyPr vert="horz" wrap="square" lIns="0" tIns="9525" rIns="0" bIns="0" rtlCol="0">
            <a:spAutoFit/>
          </a:bodyPr>
          <a:lstStyle/>
          <a:p>
            <a:pPr marL="9525" marR="0" lvl="0" indent="0" algn="l" defTabSz="914400" rtl="0" eaLnBrk="1" fontAlgn="auto" latinLnBrk="0" hangingPunct="1">
              <a:lnSpc>
                <a:spcPct val="100000"/>
              </a:lnSpc>
              <a:spcBef>
                <a:spcPts val="75"/>
              </a:spcBef>
              <a:spcAft>
                <a:spcPts val="0"/>
              </a:spcAft>
              <a:buClrTx/>
              <a:buSzTx/>
              <a:buFontTx/>
              <a:buNone/>
              <a:tabLst/>
              <a:defRPr/>
            </a:pPr>
            <a:r>
              <a:rPr kumimoji="0" sz="1800" b="0" i="0" u="none" strike="noStrike" kern="1200" cap="none" spc="-4" normalizeH="0" baseline="0" noProof="0" dirty="0">
                <a:ln>
                  <a:noFill/>
                </a:ln>
                <a:solidFill>
                  <a:srgbClr val="FFFFFF"/>
                </a:solidFill>
                <a:effectLst/>
                <a:uLnTx/>
                <a:uFillTx/>
                <a:latin typeface="Calibri"/>
                <a:ea typeface="+mn-ea"/>
                <a:cs typeface="Calibri"/>
              </a:rPr>
              <a:t>Αποδοχή</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13" name="object 13"/>
          <p:cNvSpPr/>
          <p:nvPr/>
        </p:nvSpPr>
        <p:spPr>
          <a:xfrm>
            <a:off x="4532376" y="4442842"/>
            <a:ext cx="1525904" cy="348615"/>
          </a:xfrm>
          <a:custGeom>
            <a:avLst/>
            <a:gdLst/>
            <a:ahLst/>
            <a:cxnLst/>
            <a:rect l="l" t="t" r="r" b="b"/>
            <a:pathLst>
              <a:path w="2034539" h="464820">
                <a:moveTo>
                  <a:pt x="1957070" y="0"/>
                </a:moveTo>
                <a:lnTo>
                  <a:pt x="77470" y="0"/>
                </a:lnTo>
                <a:lnTo>
                  <a:pt x="47309" y="6086"/>
                </a:lnTo>
                <a:lnTo>
                  <a:pt x="22685" y="22685"/>
                </a:lnTo>
                <a:lnTo>
                  <a:pt x="6086" y="47309"/>
                </a:lnTo>
                <a:lnTo>
                  <a:pt x="0" y="77469"/>
                </a:lnTo>
                <a:lnTo>
                  <a:pt x="0" y="387350"/>
                </a:lnTo>
                <a:lnTo>
                  <a:pt x="6086" y="417510"/>
                </a:lnTo>
                <a:lnTo>
                  <a:pt x="22685" y="442134"/>
                </a:lnTo>
                <a:lnTo>
                  <a:pt x="47309" y="458733"/>
                </a:lnTo>
                <a:lnTo>
                  <a:pt x="77470" y="464820"/>
                </a:lnTo>
                <a:lnTo>
                  <a:pt x="1957070" y="464820"/>
                </a:lnTo>
                <a:lnTo>
                  <a:pt x="1987230" y="458733"/>
                </a:lnTo>
                <a:lnTo>
                  <a:pt x="2011854" y="442134"/>
                </a:lnTo>
                <a:lnTo>
                  <a:pt x="2028453" y="417510"/>
                </a:lnTo>
                <a:lnTo>
                  <a:pt x="2034540" y="387350"/>
                </a:lnTo>
                <a:lnTo>
                  <a:pt x="2034540" y="77469"/>
                </a:lnTo>
                <a:lnTo>
                  <a:pt x="2028453" y="47309"/>
                </a:lnTo>
                <a:lnTo>
                  <a:pt x="2011854" y="22685"/>
                </a:lnTo>
                <a:lnTo>
                  <a:pt x="1987230" y="6086"/>
                </a:lnTo>
                <a:lnTo>
                  <a:pt x="1957070" y="0"/>
                </a:lnTo>
                <a:close/>
              </a:path>
            </a:pathLst>
          </a:custGeom>
          <a:solidFill>
            <a:srgbClr val="0D0D0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bject 14"/>
          <p:cNvSpPr/>
          <p:nvPr/>
        </p:nvSpPr>
        <p:spPr>
          <a:xfrm>
            <a:off x="4532376" y="4442842"/>
            <a:ext cx="1525904" cy="348615"/>
          </a:xfrm>
          <a:custGeom>
            <a:avLst/>
            <a:gdLst/>
            <a:ahLst/>
            <a:cxnLst/>
            <a:rect l="l" t="t" r="r" b="b"/>
            <a:pathLst>
              <a:path w="2034539" h="464820">
                <a:moveTo>
                  <a:pt x="0" y="77469"/>
                </a:moveTo>
                <a:lnTo>
                  <a:pt x="6086" y="47309"/>
                </a:lnTo>
                <a:lnTo>
                  <a:pt x="22685" y="22685"/>
                </a:lnTo>
                <a:lnTo>
                  <a:pt x="47309" y="6086"/>
                </a:lnTo>
                <a:lnTo>
                  <a:pt x="77470" y="0"/>
                </a:lnTo>
                <a:lnTo>
                  <a:pt x="1957070" y="0"/>
                </a:lnTo>
                <a:lnTo>
                  <a:pt x="1987230" y="6086"/>
                </a:lnTo>
                <a:lnTo>
                  <a:pt x="2011854" y="22685"/>
                </a:lnTo>
                <a:lnTo>
                  <a:pt x="2028453" y="47309"/>
                </a:lnTo>
                <a:lnTo>
                  <a:pt x="2034540" y="77469"/>
                </a:lnTo>
                <a:lnTo>
                  <a:pt x="2034540" y="387350"/>
                </a:lnTo>
                <a:lnTo>
                  <a:pt x="2028453" y="417510"/>
                </a:lnTo>
                <a:lnTo>
                  <a:pt x="2011854" y="442134"/>
                </a:lnTo>
                <a:lnTo>
                  <a:pt x="1987230" y="458733"/>
                </a:lnTo>
                <a:lnTo>
                  <a:pt x="1957070" y="464820"/>
                </a:lnTo>
                <a:lnTo>
                  <a:pt x="77470" y="464820"/>
                </a:lnTo>
                <a:lnTo>
                  <a:pt x="47309" y="458733"/>
                </a:lnTo>
                <a:lnTo>
                  <a:pt x="22685" y="442134"/>
                </a:lnTo>
                <a:lnTo>
                  <a:pt x="6086" y="417510"/>
                </a:lnTo>
                <a:lnTo>
                  <a:pt x="0" y="387350"/>
                </a:lnTo>
                <a:lnTo>
                  <a:pt x="0" y="77469"/>
                </a:lnTo>
                <a:close/>
              </a:path>
            </a:pathLst>
          </a:custGeom>
          <a:ln w="12191">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object 15"/>
          <p:cNvSpPr/>
          <p:nvPr/>
        </p:nvSpPr>
        <p:spPr>
          <a:xfrm>
            <a:off x="2317242" y="5110352"/>
            <a:ext cx="2089785" cy="781050"/>
          </a:xfrm>
          <a:custGeom>
            <a:avLst/>
            <a:gdLst/>
            <a:ahLst/>
            <a:cxnLst/>
            <a:rect l="l" t="t" r="r" b="b"/>
            <a:pathLst>
              <a:path w="2786379" h="1041400">
                <a:moveTo>
                  <a:pt x="2612390" y="0"/>
                </a:moveTo>
                <a:lnTo>
                  <a:pt x="173481" y="0"/>
                </a:lnTo>
                <a:lnTo>
                  <a:pt x="127364" y="6197"/>
                </a:lnTo>
                <a:lnTo>
                  <a:pt x="85923" y="23685"/>
                </a:lnTo>
                <a:lnTo>
                  <a:pt x="50812" y="50812"/>
                </a:lnTo>
                <a:lnTo>
                  <a:pt x="23685" y="85923"/>
                </a:lnTo>
                <a:lnTo>
                  <a:pt x="6197" y="127364"/>
                </a:lnTo>
                <a:lnTo>
                  <a:pt x="0" y="173482"/>
                </a:lnTo>
                <a:lnTo>
                  <a:pt x="0" y="867410"/>
                </a:lnTo>
                <a:lnTo>
                  <a:pt x="6197" y="913527"/>
                </a:lnTo>
                <a:lnTo>
                  <a:pt x="23685" y="954968"/>
                </a:lnTo>
                <a:lnTo>
                  <a:pt x="50812" y="990079"/>
                </a:lnTo>
                <a:lnTo>
                  <a:pt x="85923" y="1017206"/>
                </a:lnTo>
                <a:lnTo>
                  <a:pt x="127364" y="1034694"/>
                </a:lnTo>
                <a:lnTo>
                  <a:pt x="173481" y="1040892"/>
                </a:lnTo>
                <a:lnTo>
                  <a:pt x="2612390" y="1040892"/>
                </a:lnTo>
                <a:lnTo>
                  <a:pt x="2658489" y="1034694"/>
                </a:lnTo>
                <a:lnTo>
                  <a:pt x="2699925" y="1017206"/>
                </a:lnTo>
                <a:lnTo>
                  <a:pt x="2735040" y="990079"/>
                </a:lnTo>
                <a:lnTo>
                  <a:pt x="2762174" y="954968"/>
                </a:lnTo>
                <a:lnTo>
                  <a:pt x="2779671" y="913527"/>
                </a:lnTo>
                <a:lnTo>
                  <a:pt x="2785872" y="867410"/>
                </a:lnTo>
                <a:lnTo>
                  <a:pt x="2785872" y="173482"/>
                </a:lnTo>
                <a:lnTo>
                  <a:pt x="2779671" y="127364"/>
                </a:lnTo>
                <a:lnTo>
                  <a:pt x="2762174" y="85923"/>
                </a:lnTo>
                <a:lnTo>
                  <a:pt x="2735040" y="50812"/>
                </a:lnTo>
                <a:lnTo>
                  <a:pt x="2699925" y="23685"/>
                </a:lnTo>
                <a:lnTo>
                  <a:pt x="2658489" y="6197"/>
                </a:lnTo>
                <a:lnTo>
                  <a:pt x="2612390" y="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bject 16"/>
          <p:cNvSpPr/>
          <p:nvPr/>
        </p:nvSpPr>
        <p:spPr>
          <a:xfrm>
            <a:off x="2317242" y="5110352"/>
            <a:ext cx="2089785" cy="781050"/>
          </a:xfrm>
          <a:custGeom>
            <a:avLst/>
            <a:gdLst/>
            <a:ahLst/>
            <a:cxnLst/>
            <a:rect l="l" t="t" r="r" b="b"/>
            <a:pathLst>
              <a:path w="2786379" h="1041400">
                <a:moveTo>
                  <a:pt x="0" y="173482"/>
                </a:moveTo>
                <a:lnTo>
                  <a:pt x="6197" y="127364"/>
                </a:lnTo>
                <a:lnTo>
                  <a:pt x="23685" y="85923"/>
                </a:lnTo>
                <a:lnTo>
                  <a:pt x="50812" y="50812"/>
                </a:lnTo>
                <a:lnTo>
                  <a:pt x="85923" y="23685"/>
                </a:lnTo>
                <a:lnTo>
                  <a:pt x="127364" y="6197"/>
                </a:lnTo>
                <a:lnTo>
                  <a:pt x="173481" y="0"/>
                </a:lnTo>
                <a:lnTo>
                  <a:pt x="2612390" y="0"/>
                </a:lnTo>
                <a:lnTo>
                  <a:pt x="2658489" y="6197"/>
                </a:lnTo>
                <a:lnTo>
                  <a:pt x="2699925" y="23685"/>
                </a:lnTo>
                <a:lnTo>
                  <a:pt x="2735040" y="50812"/>
                </a:lnTo>
                <a:lnTo>
                  <a:pt x="2762174" y="85923"/>
                </a:lnTo>
                <a:lnTo>
                  <a:pt x="2779671" y="127364"/>
                </a:lnTo>
                <a:lnTo>
                  <a:pt x="2785872" y="173482"/>
                </a:lnTo>
                <a:lnTo>
                  <a:pt x="2785872" y="867410"/>
                </a:lnTo>
                <a:lnTo>
                  <a:pt x="2779671" y="913527"/>
                </a:lnTo>
                <a:lnTo>
                  <a:pt x="2762174" y="954968"/>
                </a:lnTo>
                <a:lnTo>
                  <a:pt x="2735040" y="990079"/>
                </a:lnTo>
                <a:lnTo>
                  <a:pt x="2699925" y="1017206"/>
                </a:lnTo>
                <a:lnTo>
                  <a:pt x="2658489" y="1034694"/>
                </a:lnTo>
                <a:lnTo>
                  <a:pt x="2612390" y="1040892"/>
                </a:lnTo>
                <a:lnTo>
                  <a:pt x="173481" y="1040892"/>
                </a:lnTo>
                <a:lnTo>
                  <a:pt x="127364" y="1034694"/>
                </a:lnTo>
                <a:lnTo>
                  <a:pt x="85923" y="1017206"/>
                </a:lnTo>
                <a:lnTo>
                  <a:pt x="50812" y="990079"/>
                </a:lnTo>
                <a:lnTo>
                  <a:pt x="23685" y="954968"/>
                </a:lnTo>
                <a:lnTo>
                  <a:pt x="6197" y="913527"/>
                </a:lnTo>
                <a:lnTo>
                  <a:pt x="0" y="867410"/>
                </a:lnTo>
                <a:lnTo>
                  <a:pt x="0" y="173482"/>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object 17"/>
          <p:cNvSpPr txBox="1"/>
          <p:nvPr/>
        </p:nvSpPr>
        <p:spPr>
          <a:xfrm>
            <a:off x="2786443" y="4456652"/>
            <a:ext cx="2956084" cy="1204240"/>
          </a:xfrm>
          <a:prstGeom prst="rect">
            <a:avLst/>
          </a:prstGeom>
        </p:spPr>
        <p:txBody>
          <a:bodyPr vert="horz" wrap="square" lIns="0" tIns="9525" rIns="0" bIns="0" rtlCol="0">
            <a:spAutoFit/>
          </a:bodyPr>
          <a:lstStyle/>
          <a:p>
            <a:pPr marL="0" marR="3810" lvl="0" indent="0" algn="r" defTabSz="914400" rtl="0" eaLnBrk="1" fontAlgn="auto" latinLnBrk="0" hangingPunct="1">
              <a:lnSpc>
                <a:spcPct val="100000"/>
              </a:lnSpc>
              <a:spcBef>
                <a:spcPts val="75"/>
              </a:spcBef>
              <a:spcAft>
                <a:spcPts val="0"/>
              </a:spcAft>
              <a:buClrTx/>
              <a:buSzTx/>
              <a:buFontTx/>
              <a:buNone/>
              <a:tabLst/>
              <a:defRPr/>
            </a:pPr>
            <a:r>
              <a:rPr kumimoji="0" sz="1800" b="0" i="0" u="none" strike="noStrike" kern="1200" cap="none" spc="0" normalizeH="0" baseline="0" noProof="0" dirty="0">
                <a:ln>
                  <a:noFill/>
                </a:ln>
                <a:solidFill>
                  <a:srgbClr val="FFFFFF"/>
                </a:solidFill>
                <a:effectLst/>
                <a:uLnTx/>
                <a:uFillTx/>
                <a:latin typeface="Calibri"/>
                <a:ea typeface="+mn-ea"/>
                <a:cs typeface="Calibri"/>
              </a:rPr>
              <a:t>Απ</a:t>
            </a:r>
            <a:r>
              <a:rPr kumimoji="0" sz="1800" b="0" i="0" u="none" strike="noStrike" kern="1200" cap="none" spc="-4" normalizeH="0" baseline="0" noProof="0" dirty="0">
                <a:ln>
                  <a:noFill/>
                </a:ln>
                <a:solidFill>
                  <a:srgbClr val="FFFFFF"/>
                </a:solidFill>
                <a:effectLst/>
                <a:uLnTx/>
                <a:uFillTx/>
                <a:latin typeface="Calibri"/>
                <a:ea typeface="+mn-ea"/>
                <a:cs typeface="Calibri"/>
              </a:rPr>
              <a:t>ο</a:t>
            </a:r>
            <a:r>
              <a:rPr kumimoji="0" sz="1800" b="0" i="0" u="none" strike="noStrike" kern="1200" cap="none" spc="-8" normalizeH="0" baseline="0" noProof="0" dirty="0">
                <a:ln>
                  <a:noFill/>
                </a:ln>
                <a:solidFill>
                  <a:srgbClr val="FFFFFF"/>
                </a:solidFill>
                <a:effectLst/>
                <a:uLnTx/>
                <a:uFillTx/>
                <a:latin typeface="Calibri"/>
                <a:ea typeface="+mn-ea"/>
                <a:cs typeface="Calibri"/>
              </a:rPr>
              <a:t>φ</a:t>
            </a:r>
            <a:r>
              <a:rPr kumimoji="0" sz="1800" b="0" i="0" u="none" strike="noStrike" kern="1200" cap="none" spc="-15" normalizeH="0" baseline="0" noProof="0" dirty="0">
                <a:ln>
                  <a:noFill/>
                </a:ln>
                <a:solidFill>
                  <a:srgbClr val="FFFFFF"/>
                </a:solidFill>
                <a:effectLst/>
                <a:uLnTx/>
                <a:uFillTx/>
                <a:latin typeface="Calibri"/>
                <a:ea typeface="+mn-ea"/>
                <a:cs typeface="Calibri"/>
              </a:rPr>
              <a:t>υ</a:t>
            </a:r>
            <a:r>
              <a:rPr kumimoji="0" sz="1800" b="0" i="0" u="none" strike="noStrike" kern="1200" cap="none" spc="-4" normalizeH="0" baseline="0" noProof="0" dirty="0">
                <a:ln>
                  <a:noFill/>
                </a:ln>
                <a:solidFill>
                  <a:srgbClr val="FFFFFF"/>
                </a:solidFill>
                <a:effectLst/>
                <a:uLnTx/>
                <a:uFillTx/>
                <a:latin typeface="Calibri"/>
                <a:ea typeface="+mn-ea"/>
                <a:cs typeface="Calibri"/>
              </a:rPr>
              <a:t>γή</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4"/>
              </a:spcBef>
              <a:spcAft>
                <a:spcPts val="0"/>
              </a:spcAft>
              <a:buClrTx/>
              <a:buSzTx/>
              <a:buFontTx/>
              <a:buNone/>
              <a:tabLst/>
              <a:defRPr/>
            </a:pPr>
            <a:endParaRPr kumimoji="0" sz="2363" b="0" i="0" u="none" strike="noStrike" kern="1200" cap="none" spc="0" normalizeH="0" baseline="0" noProof="0">
              <a:ln>
                <a:noFill/>
              </a:ln>
              <a:solidFill>
                <a:prstClr val="black"/>
              </a:solidFill>
              <a:effectLst/>
              <a:uLnTx/>
              <a:uFillTx/>
              <a:latin typeface="Times New Roman"/>
              <a:ea typeface="+mn-ea"/>
              <a:cs typeface="Times New Roman"/>
            </a:endParaRPr>
          </a:p>
          <a:p>
            <a:pPr marL="9525" marR="0" lvl="0" indent="0" algn="l" defTabSz="914400" rtl="0" eaLnBrk="1" fontAlgn="auto" latinLnBrk="0" hangingPunct="1">
              <a:lnSpc>
                <a:spcPct val="100000"/>
              </a:lnSpc>
              <a:spcBef>
                <a:spcPts val="4"/>
              </a:spcBef>
              <a:spcAft>
                <a:spcPts val="0"/>
              </a:spcAft>
              <a:buClrTx/>
              <a:buSzTx/>
              <a:buFontTx/>
              <a:buNone/>
              <a:tabLst/>
              <a:defRPr/>
            </a:pPr>
            <a:r>
              <a:rPr kumimoji="0" sz="1800" b="0" i="0" u="none" strike="noStrike" kern="1200" cap="none" spc="-11" normalizeH="0" baseline="0" noProof="0" dirty="0">
                <a:ln>
                  <a:noFill/>
                </a:ln>
                <a:solidFill>
                  <a:srgbClr val="FFFFFF"/>
                </a:solidFill>
                <a:effectLst/>
                <a:uLnTx/>
                <a:uFillTx/>
                <a:latin typeface="Calibri"/>
                <a:ea typeface="+mn-ea"/>
                <a:cs typeface="Calibri"/>
              </a:rPr>
              <a:t>Επικοινωνία</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18" name="object 18"/>
          <p:cNvSpPr/>
          <p:nvPr/>
        </p:nvSpPr>
        <p:spPr>
          <a:xfrm>
            <a:off x="5002722" y="2112837"/>
            <a:ext cx="1121569" cy="1057275"/>
          </a:xfrm>
          <a:custGeom>
            <a:avLst/>
            <a:gdLst/>
            <a:ahLst/>
            <a:cxnLst/>
            <a:rect l="l" t="t" r="r" b="b"/>
            <a:pathLst>
              <a:path w="1495425" h="1409700">
                <a:moveTo>
                  <a:pt x="747521" y="0"/>
                </a:moveTo>
                <a:lnTo>
                  <a:pt x="698368" y="1499"/>
                </a:lnTo>
                <a:lnTo>
                  <a:pt x="650064" y="5935"/>
                </a:lnTo>
                <a:lnTo>
                  <a:pt x="602708" y="13215"/>
                </a:lnTo>
                <a:lnTo>
                  <a:pt x="556399" y="23246"/>
                </a:lnTo>
                <a:lnTo>
                  <a:pt x="511234" y="35935"/>
                </a:lnTo>
                <a:lnTo>
                  <a:pt x="467313" y="51190"/>
                </a:lnTo>
                <a:lnTo>
                  <a:pt x="424734" y="68916"/>
                </a:lnTo>
                <a:lnTo>
                  <a:pt x="383595" y="89023"/>
                </a:lnTo>
                <a:lnTo>
                  <a:pt x="343994" y="111415"/>
                </a:lnTo>
                <a:lnTo>
                  <a:pt x="306031" y="136001"/>
                </a:lnTo>
                <a:lnTo>
                  <a:pt x="269803" y="162688"/>
                </a:lnTo>
                <a:lnTo>
                  <a:pt x="235410" y="191383"/>
                </a:lnTo>
                <a:lnTo>
                  <a:pt x="202949" y="221992"/>
                </a:lnTo>
                <a:lnTo>
                  <a:pt x="172519" y="254424"/>
                </a:lnTo>
                <a:lnTo>
                  <a:pt x="144219" y="288584"/>
                </a:lnTo>
                <a:lnTo>
                  <a:pt x="118146" y="324381"/>
                </a:lnTo>
                <a:lnTo>
                  <a:pt x="94400" y="361721"/>
                </a:lnTo>
                <a:lnTo>
                  <a:pt x="73079" y="400511"/>
                </a:lnTo>
                <a:lnTo>
                  <a:pt x="54282" y="440659"/>
                </a:lnTo>
                <a:lnTo>
                  <a:pt x="38106" y="482071"/>
                </a:lnTo>
                <a:lnTo>
                  <a:pt x="24650" y="524655"/>
                </a:lnTo>
                <a:lnTo>
                  <a:pt x="14013" y="568318"/>
                </a:lnTo>
                <a:lnTo>
                  <a:pt x="6293" y="612966"/>
                </a:lnTo>
                <a:lnTo>
                  <a:pt x="1589" y="658508"/>
                </a:lnTo>
                <a:lnTo>
                  <a:pt x="0" y="704850"/>
                </a:lnTo>
                <a:lnTo>
                  <a:pt x="1589" y="751191"/>
                </a:lnTo>
                <a:lnTo>
                  <a:pt x="6293" y="796733"/>
                </a:lnTo>
                <a:lnTo>
                  <a:pt x="14013" y="841381"/>
                </a:lnTo>
                <a:lnTo>
                  <a:pt x="24650" y="885044"/>
                </a:lnTo>
                <a:lnTo>
                  <a:pt x="38106" y="927628"/>
                </a:lnTo>
                <a:lnTo>
                  <a:pt x="54282" y="969040"/>
                </a:lnTo>
                <a:lnTo>
                  <a:pt x="73079" y="1009188"/>
                </a:lnTo>
                <a:lnTo>
                  <a:pt x="94400" y="1047978"/>
                </a:lnTo>
                <a:lnTo>
                  <a:pt x="118146" y="1085318"/>
                </a:lnTo>
                <a:lnTo>
                  <a:pt x="144219" y="1121115"/>
                </a:lnTo>
                <a:lnTo>
                  <a:pt x="172519" y="1155275"/>
                </a:lnTo>
                <a:lnTo>
                  <a:pt x="202949" y="1187707"/>
                </a:lnTo>
                <a:lnTo>
                  <a:pt x="235410" y="1218316"/>
                </a:lnTo>
                <a:lnTo>
                  <a:pt x="269803" y="1247011"/>
                </a:lnTo>
                <a:lnTo>
                  <a:pt x="306031" y="1273698"/>
                </a:lnTo>
                <a:lnTo>
                  <a:pt x="343994" y="1298284"/>
                </a:lnTo>
                <a:lnTo>
                  <a:pt x="383595" y="1320676"/>
                </a:lnTo>
                <a:lnTo>
                  <a:pt x="424734" y="1340783"/>
                </a:lnTo>
                <a:lnTo>
                  <a:pt x="467313" y="1358509"/>
                </a:lnTo>
                <a:lnTo>
                  <a:pt x="511234" y="1373764"/>
                </a:lnTo>
                <a:lnTo>
                  <a:pt x="556399" y="1386453"/>
                </a:lnTo>
                <a:lnTo>
                  <a:pt x="602708" y="1396484"/>
                </a:lnTo>
                <a:lnTo>
                  <a:pt x="650064" y="1403764"/>
                </a:lnTo>
                <a:lnTo>
                  <a:pt x="698368" y="1408200"/>
                </a:lnTo>
                <a:lnTo>
                  <a:pt x="747521" y="1409700"/>
                </a:lnTo>
                <a:lnTo>
                  <a:pt x="796675" y="1408200"/>
                </a:lnTo>
                <a:lnTo>
                  <a:pt x="844979" y="1403764"/>
                </a:lnTo>
                <a:lnTo>
                  <a:pt x="892335" y="1396484"/>
                </a:lnTo>
                <a:lnTo>
                  <a:pt x="938644" y="1386453"/>
                </a:lnTo>
                <a:lnTo>
                  <a:pt x="983809" y="1373764"/>
                </a:lnTo>
                <a:lnTo>
                  <a:pt x="1027730" y="1358509"/>
                </a:lnTo>
                <a:lnTo>
                  <a:pt x="1070309" y="1340783"/>
                </a:lnTo>
                <a:lnTo>
                  <a:pt x="1111448" y="1320676"/>
                </a:lnTo>
                <a:lnTo>
                  <a:pt x="1151049" y="1298284"/>
                </a:lnTo>
                <a:lnTo>
                  <a:pt x="1189012" y="1273698"/>
                </a:lnTo>
                <a:lnTo>
                  <a:pt x="1225240" y="1247011"/>
                </a:lnTo>
                <a:lnTo>
                  <a:pt x="1259633" y="1218316"/>
                </a:lnTo>
                <a:lnTo>
                  <a:pt x="1292094" y="1187707"/>
                </a:lnTo>
                <a:lnTo>
                  <a:pt x="1322524" y="1155275"/>
                </a:lnTo>
                <a:lnTo>
                  <a:pt x="1350824" y="1121115"/>
                </a:lnTo>
                <a:lnTo>
                  <a:pt x="1376897" y="1085318"/>
                </a:lnTo>
                <a:lnTo>
                  <a:pt x="1400643" y="1047978"/>
                </a:lnTo>
                <a:lnTo>
                  <a:pt x="1421964" y="1009188"/>
                </a:lnTo>
                <a:lnTo>
                  <a:pt x="1440761" y="969040"/>
                </a:lnTo>
                <a:lnTo>
                  <a:pt x="1456937" y="927628"/>
                </a:lnTo>
                <a:lnTo>
                  <a:pt x="1470393" y="885044"/>
                </a:lnTo>
                <a:lnTo>
                  <a:pt x="1481030" y="841381"/>
                </a:lnTo>
                <a:lnTo>
                  <a:pt x="1488750" y="796733"/>
                </a:lnTo>
                <a:lnTo>
                  <a:pt x="1493454" y="751191"/>
                </a:lnTo>
                <a:lnTo>
                  <a:pt x="1495043" y="704850"/>
                </a:lnTo>
                <a:lnTo>
                  <a:pt x="1493454" y="658508"/>
                </a:lnTo>
                <a:lnTo>
                  <a:pt x="1488750" y="612966"/>
                </a:lnTo>
                <a:lnTo>
                  <a:pt x="1481030" y="568318"/>
                </a:lnTo>
                <a:lnTo>
                  <a:pt x="1470393" y="524655"/>
                </a:lnTo>
                <a:lnTo>
                  <a:pt x="1456937" y="482071"/>
                </a:lnTo>
                <a:lnTo>
                  <a:pt x="1440761" y="440659"/>
                </a:lnTo>
                <a:lnTo>
                  <a:pt x="1421964" y="400511"/>
                </a:lnTo>
                <a:lnTo>
                  <a:pt x="1400643" y="361721"/>
                </a:lnTo>
                <a:lnTo>
                  <a:pt x="1376897" y="324381"/>
                </a:lnTo>
                <a:lnTo>
                  <a:pt x="1350824" y="288584"/>
                </a:lnTo>
                <a:lnTo>
                  <a:pt x="1322524" y="254424"/>
                </a:lnTo>
                <a:lnTo>
                  <a:pt x="1292094" y="221992"/>
                </a:lnTo>
                <a:lnTo>
                  <a:pt x="1259633" y="191383"/>
                </a:lnTo>
                <a:lnTo>
                  <a:pt x="1225240" y="162688"/>
                </a:lnTo>
                <a:lnTo>
                  <a:pt x="1189012" y="136001"/>
                </a:lnTo>
                <a:lnTo>
                  <a:pt x="1151049" y="111415"/>
                </a:lnTo>
                <a:lnTo>
                  <a:pt x="1111448" y="89023"/>
                </a:lnTo>
                <a:lnTo>
                  <a:pt x="1070309" y="68916"/>
                </a:lnTo>
                <a:lnTo>
                  <a:pt x="1027730" y="51190"/>
                </a:lnTo>
                <a:lnTo>
                  <a:pt x="983809" y="35935"/>
                </a:lnTo>
                <a:lnTo>
                  <a:pt x="938644" y="23246"/>
                </a:lnTo>
                <a:lnTo>
                  <a:pt x="892335" y="13215"/>
                </a:lnTo>
                <a:lnTo>
                  <a:pt x="844979" y="5935"/>
                </a:lnTo>
                <a:lnTo>
                  <a:pt x="796675" y="1499"/>
                </a:lnTo>
                <a:lnTo>
                  <a:pt x="747521"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object 19"/>
          <p:cNvSpPr/>
          <p:nvPr/>
        </p:nvSpPr>
        <p:spPr>
          <a:xfrm>
            <a:off x="5002722" y="2112837"/>
            <a:ext cx="1121569" cy="1057275"/>
          </a:xfrm>
          <a:custGeom>
            <a:avLst/>
            <a:gdLst/>
            <a:ahLst/>
            <a:cxnLst/>
            <a:rect l="l" t="t" r="r" b="b"/>
            <a:pathLst>
              <a:path w="1495425" h="1409700">
                <a:moveTo>
                  <a:pt x="0" y="704850"/>
                </a:moveTo>
                <a:lnTo>
                  <a:pt x="1589" y="658508"/>
                </a:lnTo>
                <a:lnTo>
                  <a:pt x="6293" y="612966"/>
                </a:lnTo>
                <a:lnTo>
                  <a:pt x="14013" y="568318"/>
                </a:lnTo>
                <a:lnTo>
                  <a:pt x="24650" y="524655"/>
                </a:lnTo>
                <a:lnTo>
                  <a:pt x="38106" y="482071"/>
                </a:lnTo>
                <a:lnTo>
                  <a:pt x="54282" y="440659"/>
                </a:lnTo>
                <a:lnTo>
                  <a:pt x="73079" y="400511"/>
                </a:lnTo>
                <a:lnTo>
                  <a:pt x="94400" y="361721"/>
                </a:lnTo>
                <a:lnTo>
                  <a:pt x="118146" y="324381"/>
                </a:lnTo>
                <a:lnTo>
                  <a:pt x="144219" y="288584"/>
                </a:lnTo>
                <a:lnTo>
                  <a:pt x="172519" y="254424"/>
                </a:lnTo>
                <a:lnTo>
                  <a:pt x="202949" y="221992"/>
                </a:lnTo>
                <a:lnTo>
                  <a:pt x="235410" y="191383"/>
                </a:lnTo>
                <a:lnTo>
                  <a:pt x="269803" y="162688"/>
                </a:lnTo>
                <a:lnTo>
                  <a:pt x="306031" y="136001"/>
                </a:lnTo>
                <a:lnTo>
                  <a:pt x="343994" y="111415"/>
                </a:lnTo>
                <a:lnTo>
                  <a:pt x="383595" y="89023"/>
                </a:lnTo>
                <a:lnTo>
                  <a:pt x="424734" y="68916"/>
                </a:lnTo>
                <a:lnTo>
                  <a:pt x="467313" y="51190"/>
                </a:lnTo>
                <a:lnTo>
                  <a:pt x="511234" y="35935"/>
                </a:lnTo>
                <a:lnTo>
                  <a:pt x="556399" y="23246"/>
                </a:lnTo>
                <a:lnTo>
                  <a:pt x="602708" y="13215"/>
                </a:lnTo>
                <a:lnTo>
                  <a:pt x="650064" y="5935"/>
                </a:lnTo>
                <a:lnTo>
                  <a:pt x="698368" y="1499"/>
                </a:lnTo>
                <a:lnTo>
                  <a:pt x="747521" y="0"/>
                </a:lnTo>
                <a:lnTo>
                  <a:pt x="796675" y="1499"/>
                </a:lnTo>
                <a:lnTo>
                  <a:pt x="844979" y="5935"/>
                </a:lnTo>
                <a:lnTo>
                  <a:pt x="892335" y="13215"/>
                </a:lnTo>
                <a:lnTo>
                  <a:pt x="938644" y="23246"/>
                </a:lnTo>
                <a:lnTo>
                  <a:pt x="983809" y="35935"/>
                </a:lnTo>
                <a:lnTo>
                  <a:pt x="1027730" y="51190"/>
                </a:lnTo>
                <a:lnTo>
                  <a:pt x="1070309" y="68916"/>
                </a:lnTo>
                <a:lnTo>
                  <a:pt x="1111448" y="89023"/>
                </a:lnTo>
                <a:lnTo>
                  <a:pt x="1151049" y="111415"/>
                </a:lnTo>
                <a:lnTo>
                  <a:pt x="1189012" y="136001"/>
                </a:lnTo>
                <a:lnTo>
                  <a:pt x="1225240" y="162688"/>
                </a:lnTo>
                <a:lnTo>
                  <a:pt x="1259633" y="191383"/>
                </a:lnTo>
                <a:lnTo>
                  <a:pt x="1292094" y="221992"/>
                </a:lnTo>
                <a:lnTo>
                  <a:pt x="1322524" y="254424"/>
                </a:lnTo>
                <a:lnTo>
                  <a:pt x="1350824" y="288584"/>
                </a:lnTo>
                <a:lnTo>
                  <a:pt x="1376897" y="324381"/>
                </a:lnTo>
                <a:lnTo>
                  <a:pt x="1400643" y="361721"/>
                </a:lnTo>
                <a:lnTo>
                  <a:pt x="1421964" y="400511"/>
                </a:lnTo>
                <a:lnTo>
                  <a:pt x="1440761" y="440659"/>
                </a:lnTo>
                <a:lnTo>
                  <a:pt x="1456937" y="482071"/>
                </a:lnTo>
                <a:lnTo>
                  <a:pt x="1470393" y="524655"/>
                </a:lnTo>
                <a:lnTo>
                  <a:pt x="1481030" y="568318"/>
                </a:lnTo>
                <a:lnTo>
                  <a:pt x="1488750" y="612966"/>
                </a:lnTo>
                <a:lnTo>
                  <a:pt x="1493454" y="658508"/>
                </a:lnTo>
                <a:lnTo>
                  <a:pt x="1495043" y="704850"/>
                </a:lnTo>
                <a:lnTo>
                  <a:pt x="1493454" y="751191"/>
                </a:lnTo>
                <a:lnTo>
                  <a:pt x="1488750" y="796733"/>
                </a:lnTo>
                <a:lnTo>
                  <a:pt x="1481030" y="841381"/>
                </a:lnTo>
                <a:lnTo>
                  <a:pt x="1470393" y="885044"/>
                </a:lnTo>
                <a:lnTo>
                  <a:pt x="1456937" y="927628"/>
                </a:lnTo>
                <a:lnTo>
                  <a:pt x="1440761" y="969040"/>
                </a:lnTo>
                <a:lnTo>
                  <a:pt x="1421964" y="1009188"/>
                </a:lnTo>
                <a:lnTo>
                  <a:pt x="1400643" y="1047978"/>
                </a:lnTo>
                <a:lnTo>
                  <a:pt x="1376897" y="1085318"/>
                </a:lnTo>
                <a:lnTo>
                  <a:pt x="1350824" y="1121115"/>
                </a:lnTo>
                <a:lnTo>
                  <a:pt x="1322524" y="1155275"/>
                </a:lnTo>
                <a:lnTo>
                  <a:pt x="1292094" y="1187707"/>
                </a:lnTo>
                <a:lnTo>
                  <a:pt x="1259633" y="1218316"/>
                </a:lnTo>
                <a:lnTo>
                  <a:pt x="1225240" y="1247011"/>
                </a:lnTo>
                <a:lnTo>
                  <a:pt x="1189012" y="1273698"/>
                </a:lnTo>
                <a:lnTo>
                  <a:pt x="1151049" y="1298284"/>
                </a:lnTo>
                <a:lnTo>
                  <a:pt x="1111448" y="1320676"/>
                </a:lnTo>
                <a:lnTo>
                  <a:pt x="1070309" y="1340783"/>
                </a:lnTo>
                <a:lnTo>
                  <a:pt x="1027730" y="1358509"/>
                </a:lnTo>
                <a:lnTo>
                  <a:pt x="983809" y="1373764"/>
                </a:lnTo>
                <a:lnTo>
                  <a:pt x="938644" y="1386453"/>
                </a:lnTo>
                <a:lnTo>
                  <a:pt x="892335" y="1396484"/>
                </a:lnTo>
                <a:lnTo>
                  <a:pt x="844979" y="1403764"/>
                </a:lnTo>
                <a:lnTo>
                  <a:pt x="796675" y="1408200"/>
                </a:lnTo>
                <a:lnTo>
                  <a:pt x="747521" y="1409700"/>
                </a:lnTo>
                <a:lnTo>
                  <a:pt x="698368" y="1408200"/>
                </a:lnTo>
                <a:lnTo>
                  <a:pt x="650064" y="1403764"/>
                </a:lnTo>
                <a:lnTo>
                  <a:pt x="602708" y="1396484"/>
                </a:lnTo>
                <a:lnTo>
                  <a:pt x="556399" y="1386453"/>
                </a:lnTo>
                <a:lnTo>
                  <a:pt x="511234" y="1373764"/>
                </a:lnTo>
                <a:lnTo>
                  <a:pt x="467313" y="1358509"/>
                </a:lnTo>
                <a:lnTo>
                  <a:pt x="424734" y="1340783"/>
                </a:lnTo>
                <a:lnTo>
                  <a:pt x="383595" y="1320676"/>
                </a:lnTo>
                <a:lnTo>
                  <a:pt x="343994" y="1298284"/>
                </a:lnTo>
                <a:lnTo>
                  <a:pt x="306031" y="1273698"/>
                </a:lnTo>
                <a:lnTo>
                  <a:pt x="269803" y="1247011"/>
                </a:lnTo>
                <a:lnTo>
                  <a:pt x="235410" y="1218316"/>
                </a:lnTo>
                <a:lnTo>
                  <a:pt x="202949" y="1187707"/>
                </a:lnTo>
                <a:lnTo>
                  <a:pt x="172519" y="1155275"/>
                </a:lnTo>
                <a:lnTo>
                  <a:pt x="144219" y="1121115"/>
                </a:lnTo>
                <a:lnTo>
                  <a:pt x="118146" y="1085318"/>
                </a:lnTo>
                <a:lnTo>
                  <a:pt x="94400" y="1047978"/>
                </a:lnTo>
                <a:lnTo>
                  <a:pt x="73079" y="1009188"/>
                </a:lnTo>
                <a:lnTo>
                  <a:pt x="54282" y="969040"/>
                </a:lnTo>
                <a:lnTo>
                  <a:pt x="38106" y="927628"/>
                </a:lnTo>
                <a:lnTo>
                  <a:pt x="24650" y="885044"/>
                </a:lnTo>
                <a:lnTo>
                  <a:pt x="14013" y="841381"/>
                </a:lnTo>
                <a:lnTo>
                  <a:pt x="6293" y="796733"/>
                </a:lnTo>
                <a:lnTo>
                  <a:pt x="1589" y="751191"/>
                </a:lnTo>
                <a:lnTo>
                  <a:pt x="0" y="704850"/>
                </a:lnTo>
                <a:close/>
              </a:path>
            </a:pathLst>
          </a:custGeom>
          <a:ln w="25908">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object 20"/>
          <p:cNvSpPr txBox="1"/>
          <p:nvPr/>
        </p:nvSpPr>
        <p:spPr>
          <a:xfrm>
            <a:off x="5183315" y="2355819"/>
            <a:ext cx="759619" cy="534280"/>
          </a:xfrm>
          <a:prstGeom prst="rect">
            <a:avLst/>
          </a:prstGeom>
        </p:spPr>
        <p:txBody>
          <a:bodyPr vert="horz" wrap="square" lIns="0" tIns="24288" rIns="0" bIns="0" rtlCol="0">
            <a:spAutoFit/>
          </a:bodyPr>
          <a:lstStyle/>
          <a:p>
            <a:pPr marL="9525" marR="3810" lvl="0" indent="476" algn="ctr" defTabSz="914400" rtl="0" eaLnBrk="1" fontAlgn="auto" latinLnBrk="0" hangingPunct="1">
              <a:lnSpc>
                <a:spcPct val="91600"/>
              </a:lnSpc>
              <a:spcBef>
                <a:spcPts val="191"/>
              </a:spcBef>
              <a:spcAft>
                <a:spcPts val="0"/>
              </a:spcAft>
              <a:buClrTx/>
              <a:buSzTx/>
              <a:buFontTx/>
              <a:buNone/>
              <a:tabLst/>
              <a:defRPr/>
            </a:pPr>
            <a:r>
              <a:rPr kumimoji="0" sz="1200" b="0" i="0" u="none" strike="noStrike" kern="1200" cap="none" spc="-8" normalizeH="0" baseline="0" noProof="0" dirty="0">
                <a:ln>
                  <a:noFill/>
                </a:ln>
                <a:solidFill>
                  <a:srgbClr val="FFFFFF"/>
                </a:solidFill>
                <a:effectLst/>
                <a:uLnTx/>
                <a:uFillTx/>
                <a:latin typeface="Calibri"/>
                <a:ea typeface="+mn-ea"/>
                <a:cs typeface="Calibri"/>
              </a:rPr>
              <a:t>Πιθ</a:t>
            </a:r>
            <a:r>
              <a:rPr kumimoji="0" sz="1200" b="0" i="0" u="none" strike="noStrike" kern="1200" cap="none" spc="-11" normalizeH="0" baseline="0" noProof="0" dirty="0">
                <a:ln>
                  <a:noFill/>
                </a:ln>
                <a:solidFill>
                  <a:srgbClr val="FFFFFF"/>
                </a:solidFill>
                <a:effectLst/>
                <a:uLnTx/>
                <a:uFillTx/>
                <a:latin typeface="Calibri"/>
                <a:ea typeface="+mn-ea"/>
                <a:cs typeface="Calibri"/>
              </a:rPr>
              <a:t>α</a:t>
            </a:r>
            <a:r>
              <a:rPr kumimoji="0" sz="1200" b="0" i="0" u="none" strike="noStrike" kern="1200" cap="none" spc="-4" normalizeH="0" baseline="0" noProof="0" dirty="0">
                <a:ln>
                  <a:noFill/>
                </a:ln>
                <a:solidFill>
                  <a:srgbClr val="FFFFFF"/>
                </a:solidFill>
                <a:effectLst/>
                <a:uLnTx/>
                <a:uFillTx/>
                <a:latin typeface="Calibri"/>
                <a:ea typeface="+mn-ea"/>
                <a:cs typeface="Calibri"/>
              </a:rPr>
              <a:t>νό</a:t>
            </a:r>
            <a:r>
              <a:rPr kumimoji="0" sz="1200" b="0" i="0" u="none" strike="noStrike" kern="1200" cap="none" spc="0" normalizeH="0" baseline="0" noProof="0" dirty="0">
                <a:ln>
                  <a:noFill/>
                </a:ln>
                <a:solidFill>
                  <a:srgbClr val="FFFFFF"/>
                </a:solidFill>
                <a:effectLst/>
                <a:uLnTx/>
                <a:uFillTx/>
                <a:latin typeface="Calibri"/>
                <a:ea typeface="+mn-ea"/>
                <a:cs typeface="Calibri"/>
              </a:rPr>
              <a:t>τ</a:t>
            </a:r>
            <a:r>
              <a:rPr kumimoji="0" sz="1200" b="0" i="0" u="none" strike="noStrike" kern="1200" cap="none" spc="-26" normalizeH="0" baseline="0" noProof="0" dirty="0">
                <a:ln>
                  <a:noFill/>
                </a:ln>
                <a:solidFill>
                  <a:srgbClr val="FFFFFF"/>
                </a:solidFill>
                <a:effectLst/>
                <a:uLnTx/>
                <a:uFillTx/>
                <a:latin typeface="Calibri"/>
                <a:ea typeface="+mn-ea"/>
                <a:cs typeface="Calibri"/>
              </a:rPr>
              <a:t>η</a:t>
            </a:r>
            <a:r>
              <a:rPr kumimoji="0" sz="1200" b="0" i="0" u="none" strike="noStrike" kern="1200" cap="none" spc="-11" normalizeH="0" baseline="0" noProof="0" dirty="0">
                <a:ln>
                  <a:noFill/>
                </a:ln>
                <a:solidFill>
                  <a:srgbClr val="FFFFFF"/>
                </a:solidFill>
                <a:effectLst/>
                <a:uLnTx/>
                <a:uFillTx/>
                <a:latin typeface="Calibri"/>
                <a:ea typeface="+mn-ea"/>
                <a:cs typeface="Calibri"/>
              </a:rPr>
              <a:t>τ</a:t>
            </a:r>
            <a:r>
              <a:rPr kumimoji="0" sz="1200" b="0" i="0" u="none" strike="noStrike" kern="1200" cap="none" spc="-4" normalizeH="0" baseline="0" noProof="0" dirty="0">
                <a:ln>
                  <a:noFill/>
                </a:ln>
                <a:solidFill>
                  <a:srgbClr val="FFFFFF"/>
                </a:solidFill>
                <a:effectLst/>
                <a:uLnTx/>
                <a:uFillTx/>
                <a:latin typeface="Calibri"/>
                <a:ea typeface="+mn-ea"/>
                <a:cs typeface="Calibri"/>
              </a:rPr>
              <a:t>α  </a:t>
            </a:r>
            <a:r>
              <a:rPr kumimoji="0" sz="1200" b="0" i="0" u="none" strike="noStrike" kern="1200" cap="none" spc="-41" normalizeH="0" baseline="0" noProof="0" dirty="0">
                <a:ln>
                  <a:noFill/>
                </a:ln>
                <a:solidFill>
                  <a:srgbClr val="FFFFFF"/>
                </a:solidFill>
                <a:effectLst/>
                <a:uLnTx/>
                <a:uFillTx/>
                <a:latin typeface="Calibri"/>
                <a:ea typeface="+mn-ea"/>
                <a:cs typeface="Calibri"/>
              </a:rPr>
              <a:t>υ</a:t>
            </a:r>
            <a:r>
              <a:rPr kumimoji="0" sz="1200" b="0" i="0" u="none" strike="noStrike" kern="1200" cap="none" spc="-11" normalizeH="0" baseline="0" noProof="0" dirty="0">
                <a:ln>
                  <a:noFill/>
                </a:ln>
                <a:solidFill>
                  <a:srgbClr val="FFFFFF"/>
                </a:solidFill>
                <a:effectLst/>
                <a:uLnTx/>
                <a:uFillTx/>
                <a:latin typeface="Calibri"/>
                <a:ea typeface="+mn-ea"/>
                <a:cs typeface="Calibri"/>
              </a:rPr>
              <a:t>λ</a:t>
            </a:r>
            <a:r>
              <a:rPr kumimoji="0" sz="1200" b="0" i="0" u="none" strike="noStrike" kern="1200" cap="none" spc="-8" normalizeH="0" baseline="0" noProof="0" dirty="0">
                <a:ln>
                  <a:noFill/>
                </a:ln>
                <a:solidFill>
                  <a:srgbClr val="FFFFFF"/>
                </a:solidFill>
                <a:effectLst/>
                <a:uLnTx/>
                <a:uFillTx/>
                <a:latin typeface="Calibri"/>
                <a:ea typeface="+mn-ea"/>
                <a:cs typeface="Calibri"/>
              </a:rPr>
              <a:t>οπο</a:t>
            </a:r>
            <a:r>
              <a:rPr kumimoji="0" sz="1200" b="0" i="0" u="none" strike="noStrike" kern="1200" cap="none" spc="0" normalizeH="0" baseline="0" noProof="0" dirty="0">
                <a:ln>
                  <a:noFill/>
                </a:ln>
                <a:solidFill>
                  <a:srgbClr val="FFFFFF"/>
                </a:solidFill>
                <a:effectLst/>
                <a:uLnTx/>
                <a:uFillTx/>
                <a:latin typeface="Calibri"/>
                <a:ea typeface="+mn-ea"/>
                <a:cs typeface="Calibri"/>
              </a:rPr>
              <a:t>ί</a:t>
            </a:r>
            <a:r>
              <a:rPr kumimoji="0" sz="1200" b="0" i="0" u="none" strike="noStrike" kern="1200" cap="none" spc="-8" normalizeH="0" baseline="0" noProof="0" dirty="0">
                <a:ln>
                  <a:noFill/>
                </a:ln>
                <a:solidFill>
                  <a:srgbClr val="FFFFFF"/>
                </a:solidFill>
                <a:effectLst/>
                <a:uLnTx/>
                <a:uFillTx/>
                <a:latin typeface="Calibri"/>
                <a:ea typeface="+mn-ea"/>
                <a:cs typeface="Calibri"/>
              </a:rPr>
              <a:t>η</a:t>
            </a:r>
            <a:r>
              <a:rPr kumimoji="0" sz="1200" b="0" i="0" u="none" strike="noStrike" kern="1200" cap="none" spc="-4" normalizeH="0" baseline="0" noProof="0" dirty="0">
                <a:ln>
                  <a:noFill/>
                </a:ln>
                <a:solidFill>
                  <a:srgbClr val="FFFFFF"/>
                </a:solidFill>
                <a:effectLst/>
                <a:uLnTx/>
                <a:uFillTx/>
                <a:latin typeface="Calibri"/>
                <a:ea typeface="+mn-ea"/>
                <a:cs typeface="Calibri"/>
              </a:rPr>
              <a:t>σης  </a:t>
            </a:r>
            <a:r>
              <a:rPr kumimoji="0" sz="1200" b="0" i="0" u="none" strike="noStrike" kern="1200" cap="none" spc="-8" normalizeH="0" baseline="0" noProof="0" dirty="0">
                <a:ln>
                  <a:noFill/>
                </a:ln>
                <a:solidFill>
                  <a:srgbClr val="FFFFFF"/>
                </a:solidFill>
                <a:effectLst/>
                <a:uLnTx/>
                <a:uFillTx/>
                <a:latin typeface="Calibri"/>
                <a:ea typeface="+mn-ea"/>
                <a:cs typeface="Calibri"/>
              </a:rPr>
              <a:t>απειλών</a:t>
            </a:r>
            <a:endParaRPr kumimoji="0" sz="1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21" name="object 21"/>
          <p:cNvSpPr/>
          <p:nvPr/>
        </p:nvSpPr>
        <p:spPr>
          <a:xfrm>
            <a:off x="6206299" y="2427733"/>
            <a:ext cx="427196" cy="427196"/>
          </a:xfrm>
          <a:custGeom>
            <a:avLst/>
            <a:gdLst/>
            <a:ahLst/>
            <a:cxnLst/>
            <a:rect l="l" t="t" r="r" b="b"/>
            <a:pathLst>
              <a:path w="569595" h="569594">
                <a:moveTo>
                  <a:pt x="131572" y="9144"/>
                </a:moveTo>
                <a:lnTo>
                  <a:pt x="0" y="149351"/>
                </a:lnTo>
                <a:lnTo>
                  <a:pt x="148971" y="289178"/>
                </a:lnTo>
                <a:lnTo>
                  <a:pt x="9271" y="438023"/>
                </a:lnTo>
                <a:lnTo>
                  <a:pt x="149479" y="569595"/>
                </a:lnTo>
                <a:lnTo>
                  <a:pt x="289179" y="420624"/>
                </a:lnTo>
                <a:lnTo>
                  <a:pt x="569237" y="420624"/>
                </a:lnTo>
                <a:lnTo>
                  <a:pt x="569594" y="420243"/>
                </a:lnTo>
                <a:lnTo>
                  <a:pt x="420751" y="280543"/>
                </a:lnTo>
                <a:lnTo>
                  <a:pt x="544134" y="148971"/>
                </a:lnTo>
                <a:lnTo>
                  <a:pt x="280542" y="148971"/>
                </a:lnTo>
                <a:lnTo>
                  <a:pt x="131572" y="9144"/>
                </a:lnTo>
                <a:close/>
              </a:path>
              <a:path w="569595" h="569594">
                <a:moveTo>
                  <a:pt x="569237" y="420624"/>
                </a:moveTo>
                <a:lnTo>
                  <a:pt x="289179" y="420624"/>
                </a:lnTo>
                <a:lnTo>
                  <a:pt x="438023" y="560451"/>
                </a:lnTo>
                <a:lnTo>
                  <a:pt x="569237" y="420624"/>
                </a:lnTo>
                <a:close/>
              </a:path>
              <a:path w="569595" h="569594">
                <a:moveTo>
                  <a:pt x="420242" y="0"/>
                </a:moveTo>
                <a:lnTo>
                  <a:pt x="280542" y="148971"/>
                </a:lnTo>
                <a:lnTo>
                  <a:pt x="544134" y="148971"/>
                </a:lnTo>
                <a:lnTo>
                  <a:pt x="560451" y="131572"/>
                </a:lnTo>
                <a:lnTo>
                  <a:pt x="420242" y="0"/>
                </a:lnTo>
                <a:close/>
              </a:path>
            </a:pathLst>
          </a:custGeom>
          <a:solidFill>
            <a:srgbClr val="ABAD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bject 22"/>
          <p:cNvSpPr/>
          <p:nvPr/>
        </p:nvSpPr>
        <p:spPr>
          <a:xfrm>
            <a:off x="6813232" y="2113979"/>
            <a:ext cx="1112520" cy="1056323"/>
          </a:xfrm>
          <a:custGeom>
            <a:avLst/>
            <a:gdLst/>
            <a:ahLst/>
            <a:cxnLst/>
            <a:rect l="l" t="t" r="r" b="b"/>
            <a:pathLst>
              <a:path w="1483359" h="1408430">
                <a:moveTo>
                  <a:pt x="741426" y="0"/>
                </a:moveTo>
                <a:lnTo>
                  <a:pt x="692680" y="1497"/>
                </a:lnTo>
                <a:lnTo>
                  <a:pt x="644776" y="5928"/>
                </a:lnTo>
                <a:lnTo>
                  <a:pt x="597811" y="13199"/>
                </a:lnTo>
                <a:lnTo>
                  <a:pt x="551883" y="23219"/>
                </a:lnTo>
                <a:lnTo>
                  <a:pt x="507089" y="35893"/>
                </a:lnTo>
                <a:lnTo>
                  <a:pt x="463528" y="51129"/>
                </a:lnTo>
                <a:lnTo>
                  <a:pt x="421297" y="68835"/>
                </a:lnTo>
                <a:lnTo>
                  <a:pt x="380494" y="88918"/>
                </a:lnTo>
                <a:lnTo>
                  <a:pt x="341216" y="111285"/>
                </a:lnTo>
                <a:lnTo>
                  <a:pt x="303562" y="135843"/>
                </a:lnTo>
                <a:lnTo>
                  <a:pt x="267629" y="162499"/>
                </a:lnTo>
                <a:lnTo>
                  <a:pt x="233514" y="191161"/>
                </a:lnTo>
                <a:lnTo>
                  <a:pt x="201316" y="221737"/>
                </a:lnTo>
                <a:lnTo>
                  <a:pt x="171132" y="254132"/>
                </a:lnTo>
                <a:lnTo>
                  <a:pt x="143060" y="288255"/>
                </a:lnTo>
                <a:lnTo>
                  <a:pt x="117198" y="324013"/>
                </a:lnTo>
                <a:lnTo>
                  <a:pt x="93643" y="361312"/>
                </a:lnTo>
                <a:lnTo>
                  <a:pt x="72494" y="400061"/>
                </a:lnTo>
                <a:lnTo>
                  <a:pt x="53847" y="440166"/>
                </a:lnTo>
                <a:lnTo>
                  <a:pt x="37801" y="481535"/>
                </a:lnTo>
                <a:lnTo>
                  <a:pt x="24453" y="524074"/>
                </a:lnTo>
                <a:lnTo>
                  <a:pt x="13901" y="567692"/>
                </a:lnTo>
                <a:lnTo>
                  <a:pt x="6243" y="612296"/>
                </a:lnTo>
                <a:lnTo>
                  <a:pt x="1577" y="657792"/>
                </a:lnTo>
                <a:lnTo>
                  <a:pt x="0" y="704088"/>
                </a:lnTo>
                <a:lnTo>
                  <a:pt x="1577" y="750383"/>
                </a:lnTo>
                <a:lnTo>
                  <a:pt x="6243" y="795879"/>
                </a:lnTo>
                <a:lnTo>
                  <a:pt x="13901" y="840483"/>
                </a:lnTo>
                <a:lnTo>
                  <a:pt x="24453" y="884101"/>
                </a:lnTo>
                <a:lnTo>
                  <a:pt x="37801" y="926640"/>
                </a:lnTo>
                <a:lnTo>
                  <a:pt x="53847" y="968009"/>
                </a:lnTo>
                <a:lnTo>
                  <a:pt x="72494" y="1008114"/>
                </a:lnTo>
                <a:lnTo>
                  <a:pt x="93643" y="1046863"/>
                </a:lnTo>
                <a:lnTo>
                  <a:pt x="117198" y="1084162"/>
                </a:lnTo>
                <a:lnTo>
                  <a:pt x="143060" y="1119920"/>
                </a:lnTo>
                <a:lnTo>
                  <a:pt x="171132" y="1154043"/>
                </a:lnTo>
                <a:lnTo>
                  <a:pt x="201316" y="1186438"/>
                </a:lnTo>
                <a:lnTo>
                  <a:pt x="233514" y="1217014"/>
                </a:lnTo>
                <a:lnTo>
                  <a:pt x="267629" y="1245676"/>
                </a:lnTo>
                <a:lnTo>
                  <a:pt x="303562" y="1272332"/>
                </a:lnTo>
                <a:lnTo>
                  <a:pt x="341216" y="1296890"/>
                </a:lnTo>
                <a:lnTo>
                  <a:pt x="380494" y="1319257"/>
                </a:lnTo>
                <a:lnTo>
                  <a:pt x="421297" y="1339340"/>
                </a:lnTo>
                <a:lnTo>
                  <a:pt x="463528" y="1357046"/>
                </a:lnTo>
                <a:lnTo>
                  <a:pt x="507089" y="1372282"/>
                </a:lnTo>
                <a:lnTo>
                  <a:pt x="551883" y="1384956"/>
                </a:lnTo>
                <a:lnTo>
                  <a:pt x="597811" y="1394976"/>
                </a:lnTo>
                <a:lnTo>
                  <a:pt x="644776" y="1402247"/>
                </a:lnTo>
                <a:lnTo>
                  <a:pt x="692680" y="1406678"/>
                </a:lnTo>
                <a:lnTo>
                  <a:pt x="741426" y="1408176"/>
                </a:lnTo>
                <a:lnTo>
                  <a:pt x="790171" y="1406678"/>
                </a:lnTo>
                <a:lnTo>
                  <a:pt x="838075" y="1402247"/>
                </a:lnTo>
                <a:lnTo>
                  <a:pt x="885040" y="1394976"/>
                </a:lnTo>
                <a:lnTo>
                  <a:pt x="930968" y="1384956"/>
                </a:lnTo>
                <a:lnTo>
                  <a:pt x="975762" y="1372282"/>
                </a:lnTo>
                <a:lnTo>
                  <a:pt x="1019323" y="1357046"/>
                </a:lnTo>
                <a:lnTo>
                  <a:pt x="1061554" y="1339340"/>
                </a:lnTo>
                <a:lnTo>
                  <a:pt x="1102357" y="1319257"/>
                </a:lnTo>
                <a:lnTo>
                  <a:pt x="1141635" y="1296890"/>
                </a:lnTo>
                <a:lnTo>
                  <a:pt x="1179289" y="1272332"/>
                </a:lnTo>
                <a:lnTo>
                  <a:pt x="1215222" y="1245676"/>
                </a:lnTo>
                <a:lnTo>
                  <a:pt x="1249337" y="1217014"/>
                </a:lnTo>
                <a:lnTo>
                  <a:pt x="1281535" y="1186438"/>
                </a:lnTo>
                <a:lnTo>
                  <a:pt x="1311719" y="1154043"/>
                </a:lnTo>
                <a:lnTo>
                  <a:pt x="1339791" y="1119920"/>
                </a:lnTo>
                <a:lnTo>
                  <a:pt x="1365653" y="1084162"/>
                </a:lnTo>
                <a:lnTo>
                  <a:pt x="1389208" y="1046863"/>
                </a:lnTo>
                <a:lnTo>
                  <a:pt x="1410357" y="1008114"/>
                </a:lnTo>
                <a:lnTo>
                  <a:pt x="1429004" y="968009"/>
                </a:lnTo>
                <a:lnTo>
                  <a:pt x="1445050" y="926640"/>
                </a:lnTo>
                <a:lnTo>
                  <a:pt x="1458398" y="884101"/>
                </a:lnTo>
                <a:lnTo>
                  <a:pt x="1468950" y="840483"/>
                </a:lnTo>
                <a:lnTo>
                  <a:pt x="1476608" y="795879"/>
                </a:lnTo>
                <a:lnTo>
                  <a:pt x="1481274" y="750383"/>
                </a:lnTo>
                <a:lnTo>
                  <a:pt x="1482852" y="704088"/>
                </a:lnTo>
                <a:lnTo>
                  <a:pt x="1481274" y="657792"/>
                </a:lnTo>
                <a:lnTo>
                  <a:pt x="1476608" y="612296"/>
                </a:lnTo>
                <a:lnTo>
                  <a:pt x="1468950" y="567692"/>
                </a:lnTo>
                <a:lnTo>
                  <a:pt x="1458398" y="524074"/>
                </a:lnTo>
                <a:lnTo>
                  <a:pt x="1445050" y="481535"/>
                </a:lnTo>
                <a:lnTo>
                  <a:pt x="1429004" y="440166"/>
                </a:lnTo>
                <a:lnTo>
                  <a:pt x="1410357" y="400061"/>
                </a:lnTo>
                <a:lnTo>
                  <a:pt x="1389208" y="361312"/>
                </a:lnTo>
                <a:lnTo>
                  <a:pt x="1365653" y="324013"/>
                </a:lnTo>
                <a:lnTo>
                  <a:pt x="1339791" y="288255"/>
                </a:lnTo>
                <a:lnTo>
                  <a:pt x="1311719" y="254132"/>
                </a:lnTo>
                <a:lnTo>
                  <a:pt x="1281535" y="221737"/>
                </a:lnTo>
                <a:lnTo>
                  <a:pt x="1249337" y="191161"/>
                </a:lnTo>
                <a:lnTo>
                  <a:pt x="1215222" y="162499"/>
                </a:lnTo>
                <a:lnTo>
                  <a:pt x="1179289" y="135843"/>
                </a:lnTo>
                <a:lnTo>
                  <a:pt x="1141635" y="111285"/>
                </a:lnTo>
                <a:lnTo>
                  <a:pt x="1102357" y="88918"/>
                </a:lnTo>
                <a:lnTo>
                  <a:pt x="1061554" y="68835"/>
                </a:lnTo>
                <a:lnTo>
                  <a:pt x="1019323" y="51129"/>
                </a:lnTo>
                <a:lnTo>
                  <a:pt x="975762" y="35893"/>
                </a:lnTo>
                <a:lnTo>
                  <a:pt x="930968" y="23219"/>
                </a:lnTo>
                <a:lnTo>
                  <a:pt x="885040" y="13199"/>
                </a:lnTo>
                <a:lnTo>
                  <a:pt x="838075" y="5928"/>
                </a:lnTo>
                <a:lnTo>
                  <a:pt x="790171" y="1497"/>
                </a:lnTo>
                <a:lnTo>
                  <a:pt x="741426"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object 23"/>
          <p:cNvSpPr/>
          <p:nvPr/>
        </p:nvSpPr>
        <p:spPr>
          <a:xfrm>
            <a:off x="6813232" y="2113979"/>
            <a:ext cx="1112520" cy="1056323"/>
          </a:xfrm>
          <a:custGeom>
            <a:avLst/>
            <a:gdLst/>
            <a:ahLst/>
            <a:cxnLst/>
            <a:rect l="l" t="t" r="r" b="b"/>
            <a:pathLst>
              <a:path w="1483359" h="1408430">
                <a:moveTo>
                  <a:pt x="0" y="704088"/>
                </a:moveTo>
                <a:lnTo>
                  <a:pt x="1577" y="657792"/>
                </a:lnTo>
                <a:lnTo>
                  <a:pt x="6243" y="612296"/>
                </a:lnTo>
                <a:lnTo>
                  <a:pt x="13901" y="567692"/>
                </a:lnTo>
                <a:lnTo>
                  <a:pt x="24453" y="524074"/>
                </a:lnTo>
                <a:lnTo>
                  <a:pt x="37801" y="481535"/>
                </a:lnTo>
                <a:lnTo>
                  <a:pt x="53847" y="440166"/>
                </a:lnTo>
                <a:lnTo>
                  <a:pt x="72494" y="400061"/>
                </a:lnTo>
                <a:lnTo>
                  <a:pt x="93643" y="361312"/>
                </a:lnTo>
                <a:lnTo>
                  <a:pt x="117198" y="324013"/>
                </a:lnTo>
                <a:lnTo>
                  <a:pt x="143060" y="288255"/>
                </a:lnTo>
                <a:lnTo>
                  <a:pt x="171132" y="254132"/>
                </a:lnTo>
                <a:lnTo>
                  <a:pt x="201316" y="221737"/>
                </a:lnTo>
                <a:lnTo>
                  <a:pt x="233514" y="191161"/>
                </a:lnTo>
                <a:lnTo>
                  <a:pt x="267629" y="162499"/>
                </a:lnTo>
                <a:lnTo>
                  <a:pt x="303562" y="135843"/>
                </a:lnTo>
                <a:lnTo>
                  <a:pt x="341216" y="111285"/>
                </a:lnTo>
                <a:lnTo>
                  <a:pt x="380494" y="88918"/>
                </a:lnTo>
                <a:lnTo>
                  <a:pt x="421297" y="68835"/>
                </a:lnTo>
                <a:lnTo>
                  <a:pt x="463528" y="51129"/>
                </a:lnTo>
                <a:lnTo>
                  <a:pt x="507089" y="35893"/>
                </a:lnTo>
                <a:lnTo>
                  <a:pt x="551883" y="23219"/>
                </a:lnTo>
                <a:lnTo>
                  <a:pt x="597811" y="13199"/>
                </a:lnTo>
                <a:lnTo>
                  <a:pt x="644776" y="5928"/>
                </a:lnTo>
                <a:lnTo>
                  <a:pt x="692680" y="1497"/>
                </a:lnTo>
                <a:lnTo>
                  <a:pt x="741426" y="0"/>
                </a:lnTo>
                <a:lnTo>
                  <a:pt x="790171" y="1497"/>
                </a:lnTo>
                <a:lnTo>
                  <a:pt x="838075" y="5928"/>
                </a:lnTo>
                <a:lnTo>
                  <a:pt x="885040" y="13199"/>
                </a:lnTo>
                <a:lnTo>
                  <a:pt x="930968" y="23219"/>
                </a:lnTo>
                <a:lnTo>
                  <a:pt x="975762" y="35893"/>
                </a:lnTo>
                <a:lnTo>
                  <a:pt x="1019323" y="51129"/>
                </a:lnTo>
                <a:lnTo>
                  <a:pt x="1061554" y="68835"/>
                </a:lnTo>
                <a:lnTo>
                  <a:pt x="1102357" y="88918"/>
                </a:lnTo>
                <a:lnTo>
                  <a:pt x="1141635" y="111285"/>
                </a:lnTo>
                <a:lnTo>
                  <a:pt x="1179289" y="135843"/>
                </a:lnTo>
                <a:lnTo>
                  <a:pt x="1215222" y="162499"/>
                </a:lnTo>
                <a:lnTo>
                  <a:pt x="1249337" y="191161"/>
                </a:lnTo>
                <a:lnTo>
                  <a:pt x="1281535" y="221737"/>
                </a:lnTo>
                <a:lnTo>
                  <a:pt x="1311719" y="254132"/>
                </a:lnTo>
                <a:lnTo>
                  <a:pt x="1339791" y="288255"/>
                </a:lnTo>
                <a:lnTo>
                  <a:pt x="1365653" y="324013"/>
                </a:lnTo>
                <a:lnTo>
                  <a:pt x="1389208" y="361312"/>
                </a:lnTo>
                <a:lnTo>
                  <a:pt x="1410357" y="400061"/>
                </a:lnTo>
                <a:lnTo>
                  <a:pt x="1429004" y="440166"/>
                </a:lnTo>
                <a:lnTo>
                  <a:pt x="1445050" y="481535"/>
                </a:lnTo>
                <a:lnTo>
                  <a:pt x="1458398" y="524074"/>
                </a:lnTo>
                <a:lnTo>
                  <a:pt x="1468950" y="567692"/>
                </a:lnTo>
                <a:lnTo>
                  <a:pt x="1476608" y="612296"/>
                </a:lnTo>
                <a:lnTo>
                  <a:pt x="1481274" y="657792"/>
                </a:lnTo>
                <a:lnTo>
                  <a:pt x="1482852" y="704088"/>
                </a:lnTo>
                <a:lnTo>
                  <a:pt x="1481274" y="750383"/>
                </a:lnTo>
                <a:lnTo>
                  <a:pt x="1476608" y="795879"/>
                </a:lnTo>
                <a:lnTo>
                  <a:pt x="1468950" y="840483"/>
                </a:lnTo>
                <a:lnTo>
                  <a:pt x="1458398" y="884101"/>
                </a:lnTo>
                <a:lnTo>
                  <a:pt x="1445050" y="926640"/>
                </a:lnTo>
                <a:lnTo>
                  <a:pt x="1429004" y="968009"/>
                </a:lnTo>
                <a:lnTo>
                  <a:pt x="1410357" y="1008114"/>
                </a:lnTo>
                <a:lnTo>
                  <a:pt x="1389208" y="1046863"/>
                </a:lnTo>
                <a:lnTo>
                  <a:pt x="1365653" y="1084162"/>
                </a:lnTo>
                <a:lnTo>
                  <a:pt x="1339791" y="1119920"/>
                </a:lnTo>
                <a:lnTo>
                  <a:pt x="1311719" y="1154043"/>
                </a:lnTo>
                <a:lnTo>
                  <a:pt x="1281535" y="1186438"/>
                </a:lnTo>
                <a:lnTo>
                  <a:pt x="1249337" y="1217014"/>
                </a:lnTo>
                <a:lnTo>
                  <a:pt x="1215222" y="1245676"/>
                </a:lnTo>
                <a:lnTo>
                  <a:pt x="1179289" y="1272332"/>
                </a:lnTo>
                <a:lnTo>
                  <a:pt x="1141635" y="1296890"/>
                </a:lnTo>
                <a:lnTo>
                  <a:pt x="1102357" y="1319257"/>
                </a:lnTo>
                <a:lnTo>
                  <a:pt x="1061554" y="1339340"/>
                </a:lnTo>
                <a:lnTo>
                  <a:pt x="1019323" y="1357046"/>
                </a:lnTo>
                <a:lnTo>
                  <a:pt x="975762" y="1372282"/>
                </a:lnTo>
                <a:lnTo>
                  <a:pt x="930968" y="1384956"/>
                </a:lnTo>
                <a:lnTo>
                  <a:pt x="885040" y="1394976"/>
                </a:lnTo>
                <a:lnTo>
                  <a:pt x="838075" y="1402247"/>
                </a:lnTo>
                <a:lnTo>
                  <a:pt x="790171" y="1406678"/>
                </a:lnTo>
                <a:lnTo>
                  <a:pt x="741426" y="1408176"/>
                </a:lnTo>
                <a:lnTo>
                  <a:pt x="692680" y="1406678"/>
                </a:lnTo>
                <a:lnTo>
                  <a:pt x="644776" y="1402247"/>
                </a:lnTo>
                <a:lnTo>
                  <a:pt x="597811" y="1394976"/>
                </a:lnTo>
                <a:lnTo>
                  <a:pt x="551883" y="1384956"/>
                </a:lnTo>
                <a:lnTo>
                  <a:pt x="507089" y="1372282"/>
                </a:lnTo>
                <a:lnTo>
                  <a:pt x="463528" y="1357046"/>
                </a:lnTo>
                <a:lnTo>
                  <a:pt x="421297" y="1339340"/>
                </a:lnTo>
                <a:lnTo>
                  <a:pt x="380494" y="1319257"/>
                </a:lnTo>
                <a:lnTo>
                  <a:pt x="341216" y="1296890"/>
                </a:lnTo>
                <a:lnTo>
                  <a:pt x="303562" y="1272332"/>
                </a:lnTo>
                <a:lnTo>
                  <a:pt x="267629" y="1245676"/>
                </a:lnTo>
                <a:lnTo>
                  <a:pt x="233514" y="1217014"/>
                </a:lnTo>
                <a:lnTo>
                  <a:pt x="201316" y="1186438"/>
                </a:lnTo>
                <a:lnTo>
                  <a:pt x="171132" y="1154043"/>
                </a:lnTo>
                <a:lnTo>
                  <a:pt x="143060" y="1119920"/>
                </a:lnTo>
                <a:lnTo>
                  <a:pt x="117198" y="1084162"/>
                </a:lnTo>
                <a:lnTo>
                  <a:pt x="93643" y="1046863"/>
                </a:lnTo>
                <a:lnTo>
                  <a:pt x="72494" y="1008114"/>
                </a:lnTo>
                <a:lnTo>
                  <a:pt x="53847" y="968009"/>
                </a:lnTo>
                <a:lnTo>
                  <a:pt x="37801" y="926640"/>
                </a:lnTo>
                <a:lnTo>
                  <a:pt x="24453" y="884101"/>
                </a:lnTo>
                <a:lnTo>
                  <a:pt x="13901" y="840483"/>
                </a:lnTo>
                <a:lnTo>
                  <a:pt x="6243" y="795879"/>
                </a:lnTo>
                <a:lnTo>
                  <a:pt x="1577" y="750383"/>
                </a:lnTo>
                <a:lnTo>
                  <a:pt x="0" y="704088"/>
                </a:lnTo>
                <a:close/>
              </a:path>
            </a:pathLst>
          </a:custGeom>
          <a:ln w="25908">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object 24"/>
          <p:cNvSpPr txBox="1"/>
          <p:nvPr/>
        </p:nvSpPr>
        <p:spPr>
          <a:xfrm>
            <a:off x="7011353" y="2523364"/>
            <a:ext cx="715327" cy="193803"/>
          </a:xfrm>
          <a:prstGeom prst="rect">
            <a:avLst/>
          </a:prstGeom>
        </p:spPr>
        <p:txBody>
          <a:bodyPr vert="horz" wrap="square" lIns="0" tIns="9049" rIns="0" bIns="0" rtlCol="0">
            <a:spAutoFit/>
          </a:bodyPr>
          <a:lstStyle/>
          <a:p>
            <a:pPr marL="9525" marR="0" lvl="0" indent="0" algn="l" defTabSz="914400" rtl="0" eaLnBrk="1" fontAlgn="auto" latinLnBrk="0" hangingPunct="1">
              <a:lnSpc>
                <a:spcPct val="100000"/>
              </a:lnSpc>
              <a:spcBef>
                <a:spcPts val="71"/>
              </a:spcBef>
              <a:spcAft>
                <a:spcPts val="0"/>
              </a:spcAft>
              <a:buClrTx/>
              <a:buSzTx/>
              <a:buFontTx/>
              <a:buNone/>
              <a:tabLst/>
              <a:defRPr/>
            </a:pPr>
            <a:r>
              <a:rPr kumimoji="0" sz="1200" b="0" i="0" u="none" strike="noStrike" kern="1200" cap="none" spc="-4" normalizeH="0" baseline="0" noProof="0" dirty="0">
                <a:ln>
                  <a:noFill/>
                </a:ln>
                <a:solidFill>
                  <a:srgbClr val="FFFFFF"/>
                </a:solidFill>
                <a:effectLst/>
                <a:uLnTx/>
                <a:uFillTx/>
                <a:latin typeface="Calibri"/>
                <a:ea typeface="+mn-ea"/>
                <a:cs typeface="Calibri"/>
              </a:rPr>
              <a:t>Αντίκτυπος</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25" name="object 25"/>
          <p:cNvSpPr/>
          <p:nvPr/>
        </p:nvSpPr>
        <p:spPr>
          <a:xfrm>
            <a:off x="8091869" y="2461356"/>
            <a:ext cx="451485" cy="144304"/>
          </a:xfrm>
          <a:custGeom>
            <a:avLst/>
            <a:gdLst/>
            <a:ahLst/>
            <a:cxnLst/>
            <a:rect l="l" t="t" r="r" b="b"/>
            <a:pathLst>
              <a:path w="601979" h="192405">
                <a:moveTo>
                  <a:pt x="601472" y="0"/>
                </a:moveTo>
                <a:lnTo>
                  <a:pt x="0" y="0"/>
                </a:lnTo>
                <a:lnTo>
                  <a:pt x="0" y="192150"/>
                </a:lnTo>
                <a:lnTo>
                  <a:pt x="601472" y="192150"/>
                </a:lnTo>
                <a:lnTo>
                  <a:pt x="601472" y="0"/>
                </a:lnTo>
                <a:close/>
              </a:path>
            </a:pathLst>
          </a:custGeom>
          <a:solidFill>
            <a:srgbClr val="ABAD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object 26"/>
          <p:cNvSpPr/>
          <p:nvPr/>
        </p:nvSpPr>
        <p:spPr>
          <a:xfrm>
            <a:off x="8091869" y="2677478"/>
            <a:ext cx="451485" cy="144304"/>
          </a:xfrm>
          <a:custGeom>
            <a:avLst/>
            <a:gdLst/>
            <a:ahLst/>
            <a:cxnLst/>
            <a:rect l="l" t="t" r="r" b="b"/>
            <a:pathLst>
              <a:path w="601979" h="192405">
                <a:moveTo>
                  <a:pt x="601472" y="0"/>
                </a:moveTo>
                <a:lnTo>
                  <a:pt x="0" y="0"/>
                </a:lnTo>
                <a:lnTo>
                  <a:pt x="0" y="192150"/>
                </a:lnTo>
                <a:lnTo>
                  <a:pt x="601472" y="192150"/>
                </a:lnTo>
                <a:lnTo>
                  <a:pt x="601472" y="0"/>
                </a:lnTo>
                <a:close/>
              </a:path>
            </a:pathLst>
          </a:custGeom>
          <a:solidFill>
            <a:srgbClr val="ABAD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object 27"/>
          <p:cNvSpPr/>
          <p:nvPr/>
        </p:nvSpPr>
        <p:spPr>
          <a:xfrm>
            <a:off x="8710614" y="2112837"/>
            <a:ext cx="1057275" cy="1057275"/>
          </a:xfrm>
          <a:custGeom>
            <a:avLst/>
            <a:gdLst/>
            <a:ahLst/>
            <a:cxnLst/>
            <a:rect l="l" t="t" r="r" b="b"/>
            <a:pathLst>
              <a:path w="1409700" h="1409700">
                <a:moveTo>
                  <a:pt x="704850" y="0"/>
                </a:moveTo>
                <a:lnTo>
                  <a:pt x="656594" y="1626"/>
                </a:lnTo>
                <a:lnTo>
                  <a:pt x="609210" y="6434"/>
                </a:lnTo>
                <a:lnTo>
                  <a:pt x="562804" y="14320"/>
                </a:lnTo>
                <a:lnTo>
                  <a:pt x="517480" y="25179"/>
                </a:lnTo>
                <a:lnTo>
                  <a:pt x="473344" y="38905"/>
                </a:lnTo>
                <a:lnTo>
                  <a:pt x="430500" y="55393"/>
                </a:lnTo>
                <a:lnTo>
                  <a:pt x="389053" y="74539"/>
                </a:lnTo>
                <a:lnTo>
                  <a:pt x="349108" y="96237"/>
                </a:lnTo>
                <a:lnTo>
                  <a:pt x="310771" y="120383"/>
                </a:lnTo>
                <a:lnTo>
                  <a:pt x="274146" y="146871"/>
                </a:lnTo>
                <a:lnTo>
                  <a:pt x="239339" y="175596"/>
                </a:lnTo>
                <a:lnTo>
                  <a:pt x="206454" y="206454"/>
                </a:lnTo>
                <a:lnTo>
                  <a:pt x="175596" y="239339"/>
                </a:lnTo>
                <a:lnTo>
                  <a:pt x="146871" y="274146"/>
                </a:lnTo>
                <a:lnTo>
                  <a:pt x="120383" y="310771"/>
                </a:lnTo>
                <a:lnTo>
                  <a:pt x="96237" y="349108"/>
                </a:lnTo>
                <a:lnTo>
                  <a:pt x="74539" y="389053"/>
                </a:lnTo>
                <a:lnTo>
                  <a:pt x="55393" y="430500"/>
                </a:lnTo>
                <a:lnTo>
                  <a:pt x="38905" y="473344"/>
                </a:lnTo>
                <a:lnTo>
                  <a:pt x="25179" y="517480"/>
                </a:lnTo>
                <a:lnTo>
                  <a:pt x="14320" y="562804"/>
                </a:lnTo>
                <a:lnTo>
                  <a:pt x="6434" y="609210"/>
                </a:lnTo>
                <a:lnTo>
                  <a:pt x="1626" y="656594"/>
                </a:lnTo>
                <a:lnTo>
                  <a:pt x="0" y="704850"/>
                </a:lnTo>
                <a:lnTo>
                  <a:pt x="1626" y="753105"/>
                </a:lnTo>
                <a:lnTo>
                  <a:pt x="6434" y="800489"/>
                </a:lnTo>
                <a:lnTo>
                  <a:pt x="14320" y="846895"/>
                </a:lnTo>
                <a:lnTo>
                  <a:pt x="25179" y="892219"/>
                </a:lnTo>
                <a:lnTo>
                  <a:pt x="38905" y="936355"/>
                </a:lnTo>
                <a:lnTo>
                  <a:pt x="55393" y="979199"/>
                </a:lnTo>
                <a:lnTo>
                  <a:pt x="74539" y="1020646"/>
                </a:lnTo>
                <a:lnTo>
                  <a:pt x="96237" y="1060591"/>
                </a:lnTo>
                <a:lnTo>
                  <a:pt x="120383" y="1098928"/>
                </a:lnTo>
                <a:lnTo>
                  <a:pt x="146871" y="1135553"/>
                </a:lnTo>
                <a:lnTo>
                  <a:pt x="175596" y="1170360"/>
                </a:lnTo>
                <a:lnTo>
                  <a:pt x="206454" y="1203245"/>
                </a:lnTo>
                <a:lnTo>
                  <a:pt x="239339" y="1234103"/>
                </a:lnTo>
                <a:lnTo>
                  <a:pt x="274146" y="1262828"/>
                </a:lnTo>
                <a:lnTo>
                  <a:pt x="310771" y="1289316"/>
                </a:lnTo>
                <a:lnTo>
                  <a:pt x="349108" y="1313462"/>
                </a:lnTo>
                <a:lnTo>
                  <a:pt x="389053" y="1335160"/>
                </a:lnTo>
                <a:lnTo>
                  <a:pt x="430500" y="1354306"/>
                </a:lnTo>
                <a:lnTo>
                  <a:pt x="473344" y="1370794"/>
                </a:lnTo>
                <a:lnTo>
                  <a:pt x="517480" y="1384520"/>
                </a:lnTo>
                <a:lnTo>
                  <a:pt x="562804" y="1395379"/>
                </a:lnTo>
                <a:lnTo>
                  <a:pt x="609210" y="1403265"/>
                </a:lnTo>
                <a:lnTo>
                  <a:pt x="656594" y="1408073"/>
                </a:lnTo>
                <a:lnTo>
                  <a:pt x="704850" y="1409700"/>
                </a:lnTo>
                <a:lnTo>
                  <a:pt x="753105" y="1408073"/>
                </a:lnTo>
                <a:lnTo>
                  <a:pt x="800489" y="1403265"/>
                </a:lnTo>
                <a:lnTo>
                  <a:pt x="846895" y="1395379"/>
                </a:lnTo>
                <a:lnTo>
                  <a:pt x="892219" y="1384520"/>
                </a:lnTo>
                <a:lnTo>
                  <a:pt x="936355" y="1370794"/>
                </a:lnTo>
                <a:lnTo>
                  <a:pt x="979199" y="1354306"/>
                </a:lnTo>
                <a:lnTo>
                  <a:pt x="1020646" y="1335160"/>
                </a:lnTo>
                <a:lnTo>
                  <a:pt x="1060591" y="1313462"/>
                </a:lnTo>
                <a:lnTo>
                  <a:pt x="1098928" y="1289316"/>
                </a:lnTo>
                <a:lnTo>
                  <a:pt x="1135553" y="1262828"/>
                </a:lnTo>
                <a:lnTo>
                  <a:pt x="1170360" y="1234103"/>
                </a:lnTo>
                <a:lnTo>
                  <a:pt x="1203245" y="1203245"/>
                </a:lnTo>
                <a:lnTo>
                  <a:pt x="1234103" y="1170360"/>
                </a:lnTo>
                <a:lnTo>
                  <a:pt x="1262828" y="1135553"/>
                </a:lnTo>
                <a:lnTo>
                  <a:pt x="1289316" y="1098928"/>
                </a:lnTo>
                <a:lnTo>
                  <a:pt x="1313462" y="1060591"/>
                </a:lnTo>
                <a:lnTo>
                  <a:pt x="1335160" y="1020646"/>
                </a:lnTo>
                <a:lnTo>
                  <a:pt x="1354306" y="979199"/>
                </a:lnTo>
                <a:lnTo>
                  <a:pt x="1370794" y="936355"/>
                </a:lnTo>
                <a:lnTo>
                  <a:pt x="1384520" y="892219"/>
                </a:lnTo>
                <a:lnTo>
                  <a:pt x="1395379" y="846895"/>
                </a:lnTo>
                <a:lnTo>
                  <a:pt x="1403265" y="800489"/>
                </a:lnTo>
                <a:lnTo>
                  <a:pt x="1408073" y="753105"/>
                </a:lnTo>
                <a:lnTo>
                  <a:pt x="1409700" y="704850"/>
                </a:lnTo>
                <a:lnTo>
                  <a:pt x="1408073" y="656594"/>
                </a:lnTo>
                <a:lnTo>
                  <a:pt x="1403265" y="609210"/>
                </a:lnTo>
                <a:lnTo>
                  <a:pt x="1395379" y="562804"/>
                </a:lnTo>
                <a:lnTo>
                  <a:pt x="1384520" y="517480"/>
                </a:lnTo>
                <a:lnTo>
                  <a:pt x="1370794" y="473344"/>
                </a:lnTo>
                <a:lnTo>
                  <a:pt x="1354306" y="430500"/>
                </a:lnTo>
                <a:lnTo>
                  <a:pt x="1335160" y="389053"/>
                </a:lnTo>
                <a:lnTo>
                  <a:pt x="1313462" y="349108"/>
                </a:lnTo>
                <a:lnTo>
                  <a:pt x="1289316" y="310771"/>
                </a:lnTo>
                <a:lnTo>
                  <a:pt x="1262828" y="274146"/>
                </a:lnTo>
                <a:lnTo>
                  <a:pt x="1234103" y="239339"/>
                </a:lnTo>
                <a:lnTo>
                  <a:pt x="1203245" y="206454"/>
                </a:lnTo>
                <a:lnTo>
                  <a:pt x="1170360" y="175596"/>
                </a:lnTo>
                <a:lnTo>
                  <a:pt x="1135553" y="146871"/>
                </a:lnTo>
                <a:lnTo>
                  <a:pt x="1098928" y="120383"/>
                </a:lnTo>
                <a:lnTo>
                  <a:pt x="1060591" y="96237"/>
                </a:lnTo>
                <a:lnTo>
                  <a:pt x="1020646" y="74539"/>
                </a:lnTo>
                <a:lnTo>
                  <a:pt x="979199" y="55393"/>
                </a:lnTo>
                <a:lnTo>
                  <a:pt x="936355" y="38905"/>
                </a:lnTo>
                <a:lnTo>
                  <a:pt x="892219" y="25179"/>
                </a:lnTo>
                <a:lnTo>
                  <a:pt x="846895" y="14320"/>
                </a:lnTo>
                <a:lnTo>
                  <a:pt x="800489" y="6434"/>
                </a:lnTo>
                <a:lnTo>
                  <a:pt x="753105" y="1626"/>
                </a:lnTo>
                <a:lnTo>
                  <a:pt x="70485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object 28"/>
          <p:cNvSpPr/>
          <p:nvPr/>
        </p:nvSpPr>
        <p:spPr>
          <a:xfrm>
            <a:off x="8710614" y="2112837"/>
            <a:ext cx="1057275" cy="1057275"/>
          </a:xfrm>
          <a:custGeom>
            <a:avLst/>
            <a:gdLst/>
            <a:ahLst/>
            <a:cxnLst/>
            <a:rect l="l" t="t" r="r" b="b"/>
            <a:pathLst>
              <a:path w="1409700" h="1409700">
                <a:moveTo>
                  <a:pt x="0" y="704850"/>
                </a:moveTo>
                <a:lnTo>
                  <a:pt x="1626" y="656594"/>
                </a:lnTo>
                <a:lnTo>
                  <a:pt x="6434" y="609210"/>
                </a:lnTo>
                <a:lnTo>
                  <a:pt x="14320" y="562804"/>
                </a:lnTo>
                <a:lnTo>
                  <a:pt x="25179" y="517480"/>
                </a:lnTo>
                <a:lnTo>
                  <a:pt x="38905" y="473344"/>
                </a:lnTo>
                <a:lnTo>
                  <a:pt x="55393" y="430500"/>
                </a:lnTo>
                <a:lnTo>
                  <a:pt x="74539" y="389053"/>
                </a:lnTo>
                <a:lnTo>
                  <a:pt x="96237" y="349108"/>
                </a:lnTo>
                <a:lnTo>
                  <a:pt x="120383" y="310771"/>
                </a:lnTo>
                <a:lnTo>
                  <a:pt x="146871" y="274146"/>
                </a:lnTo>
                <a:lnTo>
                  <a:pt x="175596" y="239339"/>
                </a:lnTo>
                <a:lnTo>
                  <a:pt x="206454" y="206454"/>
                </a:lnTo>
                <a:lnTo>
                  <a:pt x="239339" y="175596"/>
                </a:lnTo>
                <a:lnTo>
                  <a:pt x="274146" y="146871"/>
                </a:lnTo>
                <a:lnTo>
                  <a:pt x="310771" y="120383"/>
                </a:lnTo>
                <a:lnTo>
                  <a:pt x="349108" y="96237"/>
                </a:lnTo>
                <a:lnTo>
                  <a:pt x="389053" y="74539"/>
                </a:lnTo>
                <a:lnTo>
                  <a:pt x="430500" y="55393"/>
                </a:lnTo>
                <a:lnTo>
                  <a:pt x="473344" y="38905"/>
                </a:lnTo>
                <a:lnTo>
                  <a:pt x="517480" y="25179"/>
                </a:lnTo>
                <a:lnTo>
                  <a:pt x="562804" y="14320"/>
                </a:lnTo>
                <a:lnTo>
                  <a:pt x="609210" y="6434"/>
                </a:lnTo>
                <a:lnTo>
                  <a:pt x="656594" y="1626"/>
                </a:lnTo>
                <a:lnTo>
                  <a:pt x="704850" y="0"/>
                </a:lnTo>
                <a:lnTo>
                  <a:pt x="753105" y="1626"/>
                </a:lnTo>
                <a:lnTo>
                  <a:pt x="800489" y="6434"/>
                </a:lnTo>
                <a:lnTo>
                  <a:pt x="846895" y="14320"/>
                </a:lnTo>
                <a:lnTo>
                  <a:pt x="892219" y="25179"/>
                </a:lnTo>
                <a:lnTo>
                  <a:pt x="936355" y="38905"/>
                </a:lnTo>
                <a:lnTo>
                  <a:pt x="979199" y="55393"/>
                </a:lnTo>
                <a:lnTo>
                  <a:pt x="1020646" y="74539"/>
                </a:lnTo>
                <a:lnTo>
                  <a:pt x="1060591" y="96237"/>
                </a:lnTo>
                <a:lnTo>
                  <a:pt x="1098928" y="120383"/>
                </a:lnTo>
                <a:lnTo>
                  <a:pt x="1135553" y="146871"/>
                </a:lnTo>
                <a:lnTo>
                  <a:pt x="1170360" y="175596"/>
                </a:lnTo>
                <a:lnTo>
                  <a:pt x="1203245" y="206454"/>
                </a:lnTo>
                <a:lnTo>
                  <a:pt x="1234103" y="239339"/>
                </a:lnTo>
                <a:lnTo>
                  <a:pt x="1262828" y="274146"/>
                </a:lnTo>
                <a:lnTo>
                  <a:pt x="1289316" y="310771"/>
                </a:lnTo>
                <a:lnTo>
                  <a:pt x="1313462" y="349108"/>
                </a:lnTo>
                <a:lnTo>
                  <a:pt x="1335160" y="389053"/>
                </a:lnTo>
                <a:lnTo>
                  <a:pt x="1354306" y="430500"/>
                </a:lnTo>
                <a:lnTo>
                  <a:pt x="1370794" y="473344"/>
                </a:lnTo>
                <a:lnTo>
                  <a:pt x="1384520" y="517480"/>
                </a:lnTo>
                <a:lnTo>
                  <a:pt x="1395379" y="562804"/>
                </a:lnTo>
                <a:lnTo>
                  <a:pt x="1403265" y="609210"/>
                </a:lnTo>
                <a:lnTo>
                  <a:pt x="1408073" y="656594"/>
                </a:lnTo>
                <a:lnTo>
                  <a:pt x="1409700" y="704850"/>
                </a:lnTo>
                <a:lnTo>
                  <a:pt x="1408073" y="753105"/>
                </a:lnTo>
                <a:lnTo>
                  <a:pt x="1403265" y="800489"/>
                </a:lnTo>
                <a:lnTo>
                  <a:pt x="1395379" y="846895"/>
                </a:lnTo>
                <a:lnTo>
                  <a:pt x="1384520" y="892219"/>
                </a:lnTo>
                <a:lnTo>
                  <a:pt x="1370794" y="936355"/>
                </a:lnTo>
                <a:lnTo>
                  <a:pt x="1354306" y="979199"/>
                </a:lnTo>
                <a:lnTo>
                  <a:pt x="1335160" y="1020646"/>
                </a:lnTo>
                <a:lnTo>
                  <a:pt x="1313462" y="1060591"/>
                </a:lnTo>
                <a:lnTo>
                  <a:pt x="1289316" y="1098928"/>
                </a:lnTo>
                <a:lnTo>
                  <a:pt x="1262828" y="1135553"/>
                </a:lnTo>
                <a:lnTo>
                  <a:pt x="1234103" y="1170360"/>
                </a:lnTo>
                <a:lnTo>
                  <a:pt x="1203245" y="1203245"/>
                </a:lnTo>
                <a:lnTo>
                  <a:pt x="1170360" y="1234103"/>
                </a:lnTo>
                <a:lnTo>
                  <a:pt x="1135553" y="1262828"/>
                </a:lnTo>
                <a:lnTo>
                  <a:pt x="1098928" y="1289316"/>
                </a:lnTo>
                <a:lnTo>
                  <a:pt x="1060591" y="1313462"/>
                </a:lnTo>
                <a:lnTo>
                  <a:pt x="1020646" y="1335160"/>
                </a:lnTo>
                <a:lnTo>
                  <a:pt x="979199" y="1354306"/>
                </a:lnTo>
                <a:lnTo>
                  <a:pt x="936355" y="1370794"/>
                </a:lnTo>
                <a:lnTo>
                  <a:pt x="892219" y="1384520"/>
                </a:lnTo>
                <a:lnTo>
                  <a:pt x="846895" y="1395379"/>
                </a:lnTo>
                <a:lnTo>
                  <a:pt x="800489" y="1403265"/>
                </a:lnTo>
                <a:lnTo>
                  <a:pt x="753105" y="1408073"/>
                </a:lnTo>
                <a:lnTo>
                  <a:pt x="704850" y="1409700"/>
                </a:lnTo>
                <a:lnTo>
                  <a:pt x="656594" y="1408073"/>
                </a:lnTo>
                <a:lnTo>
                  <a:pt x="609210" y="1403265"/>
                </a:lnTo>
                <a:lnTo>
                  <a:pt x="562804" y="1395379"/>
                </a:lnTo>
                <a:lnTo>
                  <a:pt x="517480" y="1384520"/>
                </a:lnTo>
                <a:lnTo>
                  <a:pt x="473344" y="1370794"/>
                </a:lnTo>
                <a:lnTo>
                  <a:pt x="430500" y="1354306"/>
                </a:lnTo>
                <a:lnTo>
                  <a:pt x="389053" y="1335160"/>
                </a:lnTo>
                <a:lnTo>
                  <a:pt x="349108" y="1313462"/>
                </a:lnTo>
                <a:lnTo>
                  <a:pt x="310771" y="1289316"/>
                </a:lnTo>
                <a:lnTo>
                  <a:pt x="274146" y="1262828"/>
                </a:lnTo>
                <a:lnTo>
                  <a:pt x="239339" y="1234103"/>
                </a:lnTo>
                <a:lnTo>
                  <a:pt x="206454" y="1203245"/>
                </a:lnTo>
                <a:lnTo>
                  <a:pt x="175596" y="1170360"/>
                </a:lnTo>
                <a:lnTo>
                  <a:pt x="146871" y="1135553"/>
                </a:lnTo>
                <a:lnTo>
                  <a:pt x="120383" y="1098928"/>
                </a:lnTo>
                <a:lnTo>
                  <a:pt x="96237" y="1060591"/>
                </a:lnTo>
                <a:lnTo>
                  <a:pt x="74539" y="1020646"/>
                </a:lnTo>
                <a:lnTo>
                  <a:pt x="55393" y="979199"/>
                </a:lnTo>
                <a:lnTo>
                  <a:pt x="38905" y="936355"/>
                </a:lnTo>
                <a:lnTo>
                  <a:pt x="25179" y="892219"/>
                </a:lnTo>
                <a:lnTo>
                  <a:pt x="14320" y="846895"/>
                </a:lnTo>
                <a:lnTo>
                  <a:pt x="6434" y="800489"/>
                </a:lnTo>
                <a:lnTo>
                  <a:pt x="1626" y="753105"/>
                </a:lnTo>
                <a:lnTo>
                  <a:pt x="0" y="704850"/>
                </a:lnTo>
                <a:close/>
              </a:path>
            </a:pathLst>
          </a:custGeom>
          <a:ln w="25908">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object 29"/>
          <p:cNvSpPr txBox="1"/>
          <p:nvPr/>
        </p:nvSpPr>
        <p:spPr>
          <a:xfrm>
            <a:off x="8944452" y="2439448"/>
            <a:ext cx="588645" cy="361798"/>
          </a:xfrm>
          <a:prstGeom prst="rect">
            <a:avLst/>
          </a:prstGeom>
        </p:spPr>
        <p:txBody>
          <a:bodyPr vert="horz" wrap="square" lIns="0" tIns="28099" rIns="0" bIns="0" rtlCol="0">
            <a:spAutoFit/>
          </a:bodyPr>
          <a:lstStyle/>
          <a:p>
            <a:pPr marL="9525" marR="3810" lvl="0" indent="28575" algn="l" defTabSz="914400" rtl="0" eaLnBrk="1" fontAlgn="auto" latinLnBrk="0" hangingPunct="1">
              <a:lnSpc>
                <a:spcPts val="1313"/>
              </a:lnSpc>
              <a:spcBef>
                <a:spcPts val="221"/>
              </a:spcBef>
              <a:spcAft>
                <a:spcPts val="0"/>
              </a:spcAft>
              <a:buClrTx/>
              <a:buSzTx/>
              <a:buFontTx/>
              <a:buNone/>
              <a:tabLst/>
              <a:defRPr/>
            </a:pPr>
            <a:r>
              <a:rPr kumimoji="0" sz="1200" b="0" i="0" u="none" strike="noStrike" kern="1200" cap="none" spc="-8" normalizeH="0" baseline="0" noProof="0" dirty="0">
                <a:ln>
                  <a:noFill/>
                </a:ln>
                <a:solidFill>
                  <a:srgbClr val="FFFFFF"/>
                </a:solidFill>
                <a:effectLst/>
                <a:uLnTx/>
                <a:uFillTx/>
                <a:latin typeface="Calibri"/>
                <a:ea typeface="+mn-ea"/>
                <a:cs typeface="Calibri"/>
              </a:rPr>
              <a:t>Επίπεδο  </a:t>
            </a:r>
            <a:r>
              <a:rPr kumimoji="0" sz="1200" b="0" i="0" u="none" strike="noStrike" kern="1200" cap="none" spc="-19" normalizeH="0" baseline="0" noProof="0" dirty="0">
                <a:ln>
                  <a:noFill/>
                </a:ln>
                <a:solidFill>
                  <a:srgbClr val="FFFFFF"/>
                </a:solidFill>
                <a:effectLst/>
                <a:uLnTx/>
                <a:uFillTx/>
                <a:latin typeface="Calibri"/>
                <a:ea typeface="+mn-ea"/>
                <a:cs typeface="Calibri"/>
              </a:rPr>
              <a:t>κι</a:t>
            </a:r>
            <a:r>
              <a:rPr kumimoji="0" sz="1200" b="0" i="0" u="none" strike="noStrike" kern="1200" cap="none" spc="-4" normalizeH="0" baseline="0" noProof="0" dirty="0">
                <a:ln>
                  <a:noFill/>
                </a:ln>
                <a:solidFill>
                  <a:srgbClr val="FFFFFF"/>
                </a:solidFill>
                <a:effectLst/>
                <a:uLnTx/>
                <a:uFillTx/>
                <a:latin typeface="Calibri"/>
                <a:ea typeface="+mn-ea"/>
                <a:cs typeface="Calibri"/>
              </a:rPr>
              <a:t>ν</a:t>
            </a:r>
            <a:r>
              <a:rPr kumimoji="0" sz="1200" b="0" i="0" u="none" strike="noStrike" kern="1200" cap="none" spc="0" normalizeH="0" baseline="0" noProof="0" dirty="0">
                <a:ln>
                  <a:noFill/>
                </a:ln>
                <a:solidFill>
                  <a:srgbClr val="FFFFFF"/>
                </a:solidFill>
                <a:effectLst/>
                <a:uLnTx/>
                <a:uFillTx/>
                <a:latin typeface="Calibri"/>
                <a:ea typeface="+mn-ea"/>
                <a:cs typeface="Calibri"/>
              </a:rPr>
              <a:t>δ</a:t>
            </a:r>
            <a:r>
              <a:rPr kumimoji="0" sz="1200" b="0" i="0" u="none" strike="noStrike" kern="1200" cap="none" spc="-4" normalizeH="0" baseline="0" noProof="0" dirty="0">
                <a:ln>
                  <a:noFill/>
                </a:ln>
                <a:solidFill>
                  <a:srgbClr val="FFFFFF"/>
                </a:solidFill>
                <a:effectLst/>
                <a:uLnTx/>
                <a:uFillTx/>
                <a:latin typeface="Calibri"/>
                <a:ea typeface="+mn-ea"/>
                <a:cs typeface="Calibri"/>
              </a:rPr>
              <a:t>ύνου</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30" name="object 30"/>
          <p:cNvSpPr/>
          <p:nvPr/>
        </p:nvSpPr>
        <p:spPr>
          <a:xfrm>
            <a:off x="2351532" y="2209419"/>
            <a:ext cx="2089785" cy="781050"/>
          </a:xfrm>
          <a:custGeom>
            <a:avLst/>
            <a:gdLst/>
            <a:ahLst/>
            <a:cxnLst/>
            <a:rect l="l" t="t" r="r" b="b"/>
            <a:pathLst>
              <a:path w="2786379" h="1041400">
                <a:moveTo>
                  <a:pt x="2612390" y="0"/>
                </a:moveTo>
                <a:lnTo>
                  <a:pt x="173482" y="0"/>
                </a:lnTo>
                <a:lnTo>
                  <a:pt x="127364" y="6200"/>
                </a:lnTo>
                <a:lnTo>
                  <a:pt x="85923" y="23697"/>
                </a:lnTo>
                <a:lnTo>
                  <a:pt x="50812" y="50831"/>
                </a:lnTo>
                <a:lnTo>
                  <a:pt x="23685" y="85946"/>
                </a:lnTo>
                <a:lnTo>
                  <a:pt x="6197" y="127382"/>
                </a:lnTo>
                <a:lnTo>
                  <a:pt x="0" y="173482"/>
                </a:lnTo>
                <a:lnTo>
                  <a:pt x="0" y="867410"/>
                </a:lnTo>
                <a:lnTo>
                  <a:pt x="6197" y="913509"/>
                </a:lnTo>
                <a:lnTo>
                  <a:pt x="23685" y="954945"/>
                </a:lnTo>
                <a:lnTo>
                  <a:pt x="50812" y="990060"/>
                </a:lnTo>
                <a:lnTo>
                  <a:pt x="85923" y="1017194"/>
                </a:lnTo>
                <a:lnTo>
                  <a:pt x="127364" y="1034691"/>
                </a:lnTo>
                <a:lnTo>
                  <a:pt x="173482" y="1040892"/>
                </a:lnTo>
                <a:lnTo>
                  <a:pt x="2612390" y="1040892"/>
                </a:lnTo>
                <a:lnTo>
                  <a:pt x="2658489" y="1034691"/>
                </a:lnTo>
                <a:lnTo>
                  <a:pt x="2699925" y="1017194"/>
                </a:lnTo>
                <a:lnTo>
                  <a:pt x="2735040" y="990060"/>
                </a:lnTo>
                <a:lnTo>
                  <a:pt x="2762174" y="954945"/>
                </a:lnTo>
                <a:lnTo>
                  <a:pt x="2779671" y="913509"/>
                </a:lnTo>
                <a:lnTo>
                  <a:pt x="2785872" y="867410"/>
                </a:lnTo>
                <a:lnTo>
                  <a:pt x="2785872" y="173482"/>
                </a:lnTo>
                <a:lnTo>
                  <a:pt x="2779671" y="127382"/>
                </a:lnTo>
                <a:lnTo>
                  <a:pt x="2762174" y="85946"/>
                </a:lnTo>
                <a:lnTo>
                  <a:pt x="2735040" y="50831"/>
                </a:lnTo>
                <a:lnTo>
                  <a:pt x="2699925" y="23697"/>
                </a:lnTo>
                <a:lnTo>
                  <a:pt x="2658489" y="6200"/>
                </a:lnTo>
                <a:lnTo>
                  <a:pt x="2612390" y="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object 31"/>
          <p:cNvSpPr/>
          <p:nvPr/>
        </p:nvSpPr>
        <p:spPr>
          <a:xfrm>
            <a:off x="2351532" y="2209419"/>
            <a:ext cx="2089785" cy="781050"/>
          </a:xfrm>
          <a:custGeom>
            <a:avLst/>
            <a:gdLst/>
            <a:ahLst/>
            <a:cxnLst/>
            <a:rect l="l" t="t" r="r" b="b"/>
            <a:pathLst>
              <a:path w="2786379" h="1041400">
                <a:moveTo>
                  <a:pt x="0" y="173482"/>
                </a:moveTo>
                <a:lnTo>
                  <a:pt x="6197" y="127382"/>
                </a:lnTo>
                <a:lnTo>
                  <a:pt x="23685" y="85946"/>
                </a:lnTo>
                <a:lnTo>
                  <a:pt x="50812" y="50831"/>
                </a:lnTo>
                <a:lnTo>
                  <a:pt x="85923" y="23697"/>
                </a:lnTo>
                <a:lnTo>
                  <a:pt x="127364" y="6200"/>
                </a:lnTo>
                <a:lnTo>
                  <a:pt x="173482" y="0"/>
                </a:lnTo>
                <a:lnTo>
                  <a:pt x="2612390" y="0"/>
                </a:lnTo>
                <a:lnTo>
                  <a:pt x="2658489" y="6200"/>
                </a:lnTo>
                <a:lnTo>
                  <a:pt x="2699925" y="23697"/>
                </a:lnTo>
                <a:lnTo>
                  <a:pt x="2735040" y="50831"/>
                </a:lnTo>
                <a:lnTo>
                  <a:pt x="2762174" y="85946"/>
                </a:lnTo>
                <a:lnTo>
                  <a:pt x="2779671" y="127382"/>
                </a:lnTo>
                <a:lnTo>
                  <a:pt x="2785872" y="173482"/>
                </a:lnTo>
                <a:lnTo>
                  <a:pt x="2785872" y="867410"/>
                </a:lnTo>
                <a:lnTo>
                  <a:pt x="2779671" y="913509"/>
                </a:lnTo>
                <a:lnTo>
                  <a:pt x="2762174" y="954945"/>
                </a:lnTo>
                <a:lnTo>
                  <a:pt x="2735040" y="990060"/>
                </a:lnTo>
                <a:lnTo>
                  <a:pt x="2699925" y="1017194"/>
                </a:lnTo>
                <a:lnTo>
                  <a:pt x="2658489" y="1034691"/>
                </a:lnTo>
                <a:lnTo>
                  <a:pt x="2612390" y="1040892"/>
                </a:lnTo>
                <a:lnTo>
                  <a:pt x="173482" y="1040892"/>
                </a:lnTo>
                <a:lnTo>
                  <a:pt x="127364" y="1034691"/>
                </a:lnTo>
                <a:lnTo>
                  <a:pt x="85923" y="1017194"/>
                </a:lnTo>
                <a:lnTo>
                  <a:pt x="50812" y="990060"/>
                </a:lnTo>
                <a:lnTo>
                  <a:pt x="23685" y="954945"/>
                </a:lnTo>
                <a:lnTo>
                  <a:pt x="6197" y="913509"/>
                </a:lnTo>
                <a:lnTo>
                  <a:pt x="0" y="867410"/>
                </a:lnTo>
                <a:lnTo>
                  <a:pt x="0" y="173482"/>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object 32"/>
          <p:cNvSpPr txBox="1"/>
          <p:nvPr/>
        </p:nvSpPr>
        <p:spPr>
          <a:xfrm>
            <a:off x="2504312" y="2438554"/>
            <a:ext cx="1786890" cy="286617"/>
          </a:xfrm>
          <a:prstGeom prst="rect">
            <a:avLst/>
          </a:prstGeom>
        </p:spPr>
        <p:txBody>
          <a:bodyPr vert="horz" wrap="square" lIns="0" tIns="9525" rIns="0" bIns="0" rtlCol="0">
            <a:spAutoFit/>
          </a:bodyPr>
          <a:lstStyle/>
          <a:p>
            <a:pPr marL="9525" marR="0" lvl="0" indent="0" algn="l" defTabSz="914400" rtl="0" eaLnBrk="1" fontAlgn="auto" latinLnBrk="0" hangingPunct="1">
              <a:lnSpc>
                <a:spcPct val="100000"/>
              </a:lnSpc>
              <a:spcBef>
                <a:spcPts val="75"/>
              </a:spcBef>
              <a:spcAft>
                <a:spcPts val="0"/>
              </a:spcAft>
              <a:buClrTx/>
              <a:buSzTx/>
              <a:buFontTx/>
              <a:buNone/>
              <a:tabLst/>
              <a:defRPr/>
            </a:pPr>
            <a:r>
              <a:rPr kumimoji="0" sz="1800" b="0" i="0" u="none" strike="noStrike" kern="1200" cap="none" spc="-4" normalizeH="0" baseline="0" noProof="0" dirty="0">
                <a:ln>
                  <a:noFill/>
                </a:ln>
                <a:solidFill>
                  <a:srgbClr val="FFFFFF"/>
                </a:solidFill>
                <a:effectLst/>
                <a:uLnTx/>
                <a:uFillTx/>
                <a:latin typeface="Calibri"/>
                <a:ea typeface="+mn-ea"/>
                <a:cs typeface="Calibri"/>
              </a:rPr>
              <a:t>Εκτίμηση</a:t>
            </a:r>
            <a:r>
              <a:rPr kumimoji="0" sz="1800" b="0" i="0" u="none" strike="noStrike" kern="1200" cap="none" spc="-38" normalizeH="0" baseline="0" noProof="0" dirty="0">
                <a:ln>
                  <a:noFill/>
                </a:ln>
                <a:solidFill>
                  <a:srgbClr val="FFFFFF"/>
                </a:solidFill>
                <a:effectLst/>
                <a:uLnTx/>
                <a:uFillTx/>
                <a:latin typeface="Calibri"/>
                <a:ea typeface="+mn-ea"/>
                <a:cs typeface="Calibri"/>
              </a:rPr>
              <a:t> </a:t>
            </a:r>
            <a:r>
              <a:rPr kumimoji="0" sz="1800" b="0" i="0" u="none" strike="noStrike" kern="1200" cap="none" spc="-8" normalizeH="0" baseline="0" noProof="0" dirty="0">
                <a:ln>
                  <a:noFill/>
                </a:ln>
                <a:solidFill>
                  <a:srgbClr val="FFFFFF"/>
                </a:solidFill>
                <a:effectLst/>
                <a:uLnTx/>
                <a:uFillTx/>
                <a:latin typeface="Calibri"/>
                <a:ea typeface="+mn-ea"/>
                <a:cs typeface="Calibri"/>
              </a:rPr>
              <a:t>κινδύνου</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33" name="object 33"/>
          <p:cNvSpPr/>
          <p:nvPr/>
        </p:nvSpPr>
        <p:spPr>
          <a:xfrm>
            <a:off x="1711453" y="3458717"/>
            <a:ext cx="8140065" cy="0"/>
          </a:xfrm>
          <a:custGeom>
            <a:avLst/>
            <a:gdLst/>
            <a:ahLst/>
            <a:cxnLst/>
            <a:rect l="l" t="t" r="r" b="b"/>
            <a:pathLst>
              <a:path w="10853420">
                <a:moveTo>
                  <a:pt x="0" y="0"/>
                </a:moveTo>
                <a:lnTo>
                  <a:pt x="10853039" y="0"/>
                </a:lnTo>
              </a:path>
            </a:pathLst>
          </a:custGeom>
          <a:ln w="6096">
            <a:solidFill>
              <a:srgbClr val="5B9BD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object 34"/>
          <p:cNvSpPr/>
          <p:nvPr/>
        </p:nvSpPr>
        <p:spPr>
          <a:xfrm>
            <a:off x="2351532" y="3654171"/>
            <a:ext cx="2089785" cy="781050"/>
          </a:xfrm>
          <a:custGeom>
            <a:avLst/>
            <a:gdLst/>
            <a:ahLst/>
            <a:cxnLst/>
            <a:rect l="l" t="t" r="r" b="b"/>
            <a:pathLst>
              <a:path w="2786379" h="1041400">
                <a:moveTo>
                  <a:pt x="2612390" y="0"/>
                </a:moveTo>
                <a:lnTo>
                  <a:pt x="173482" y="0"/>
                </a:lnTo>
                <a:lnTo>
                  <a:pt x="127364" y="6200"/>
                </a:lnTo>
                <a:lnTo>
                  <a:pt x="85923" y="23697"/>
                </a:lnTo>
                <a:lnTo>
                  <a:pt x="50812" y="50831"/>
                </a:lnTo>
                <a:lnTo>
                  <a:pt x="23685" y="85946"/>
                </a:lnTo>
                <a:lnTo>
                  <a:pt x="6197" y="127382"/>
                </a:lnTo>
                <a:lnTo>
                  <a:pt x="0" y="173482"/>
                </a:lnTo>
                <a:lnTo>
                  <a:pt x="0" y="867410"/>
                </a:lnTo>
                <a:lnTo>
                  <a:pt x="6197" y="913509"/>
                </a:lnTo>
                <a:lnTo>
                  <a:pt x="23685" y="954945"/>
                </a:lnTo>
                <a:lnTo>
                  <a:pt x="50812" y="990060"/>
                </a:lnTo>
                <a:lnTo>
                  <a:pt x="85923" y="1017194"/>
                </a:lnTo>
                <a:lnTo>
                  <a:pt x="127364" y="1034691"/>
                </a:lnTo>
                <a:lnTo>
                  <a:pt x="173482" y="1040892"/>
                </a:lnTo>
                <a:lnTo>
                  <a:pt x="2612390" y="1040892"/>
                </a:lnTo>
                <a:lnTo>
                  <a:pt x="2658489" y="1034691"/>
                </a:lnTo>
                <a:lnTo>
                  <a:pt x="2699925" y="1017194"/>
                </a:lnTo>
                <a:lnTo>
                  <a:pt x="2735040" y="990060"/>
                </a:lnTo>
                <a:lnTo>
                  <a:pt x="2762174" y="954945"/>
                </a:lnTo>
                <a:lnTo>
                  <a:pt x="2779671" y="913509"/>
                </a:lnTo>
                <a:lnTo>
                  <a:pt x="2785872" y="867410"/>
                </a:lnTo>
                <a:lnTo>
                  <a:pt x="2785872" y="173482"/>
                </a:lnTo>
                <a:lnTo>
                  <a:pt x="2779671" y="127382"/>
                </a:lnTo>
                <a:lnTo>
                  <a:pt x="2762174" y="85946"/>
                </a:lnTo>
                <a:lnTo>
                  <a:pt x="2735040" y="50831"/>
                </a:lnTo>
                <a:lnTo>
                  <a:pt x="2699925" y="23697"/>
                </a:lnTo>
                <a:lnTo>
                  <a:pt x="2658489" y="6200"/>
                </a:lnTo>
                <a:lnTo>
                  <a:pt x="2612390" y="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object 35"/>
          <p:cNvSpPr/>
          <p:nvPr/>
        </p:nvSpPr>
        <p:spPr>
          <a:xfrm>
            <a:off x="2351532" y="3654171"/>
            <a:ext cx="2089785" cy="781050"/>
          </a:xfrm>
          <a:custGeom>
            <a:avLst/>
            <a:gdLst/>
            <a:ahLst/>
            <a:cxnLst/>
            <a:rect l="l" t="t" r="r" b="b"/>
            <a:pathLst>
              <a:path w="2786379" h="1041400">
                <a:moveTo>
                  <a:pt x="0" y="173482"/>
                </a:moveTo>
                <a:lnTo>
                  <a:pt x="6197" y="127382"/>
                </a:lnTo>
                <a:lnTo>
                  <a:pt x="23685" y="85946"/>
                </a:lnTo>
                <a:lnTo>
                  <a:pt x="50812" y="50831"/>
                </a:lnTo>
                <a:lnTo>
                  <a:pt x="85923" y="23697"/>
                </a:lnTo>
                <a:lnTo>
                  <a:pt x="127364" y="6200"/>
                </a:lnTo>
                <a:lnTo>
                  <a:pt x="173482" y="0"/>
                </a:lnTo>
                <a:lnTo>
                  <a:pt x="2612390" y="0"/>
                </a:lnTo>
                <a:lnTo>
                  <a:pt x="2658489" y="6200"/>
                </a:lnTo>
                <a:lnTo>
                  <a:pt x="2699925" y="23697"/>
                </a:lnTo>
                <a:lnTo>
                  <a:pt x="2735040" y="50831"/>
                </a:lnTo>
                <a:lnTo>
                  <a:pt x="2762174" y="85946"/>
                </a:lnTo>
                <a:lnTo>
                  <a:pt x="2779671" y="127382"/>
                </a:lnTo>
                <a:lnTo>
                  <a:pt x="2785872" y="173482"/>
                </a:lnTo>
                <a:lnTo>
                  <a:pt x="2785872" y="867410"/>
                </a:lnTo>
                <a:lnTo>
                  <a:pt x="2779671" y="913509"/>
                </a:lnTo>
                <a:lnTo>
                  <a:pt x="2762174" y="954945"/>
                </a:lnTo>
                <a:lnTo>
                  <a:pt x="2735040" y="990060"/>
                </a:lnTo>
                <a:lnTo>
                  <a:pt x="2699925" y="1017194"/>
                </a:lnTo>
                <a:lnTo>
                  <a:pt x="2658489" y="1034691"/>
                </a:lnTo>
                <a:lnTo>
                  <a:pt x="2612390" y="1040892"/>
                </a:lnTo>
                <a:lnTo>
                  <a:pt x="173482" y="1040892"/>
                </a:lnTo>
                <a:lnTo>
                  <a:pt x="127364" y="1034691"/>
                </a:lnTo>
                <a:lnTo>
                  <a:pt x="85923" y="1017194"/>
                </a:lnTo>
                <a:lnTo>
                  <a:pt x="50812" y="990060"/>
                </a:lnTo>
                <a:lnTo>
                  <a:pt x="23685" y="954945"/>
                </a:lnTo>
                <a:lnTo>
                  <a:pt x="6197" y="913509"/>
                </a:lnTo>
                <a:lnTo>
                  <a:pt x="0" y="867410"/>
                </a:lnTo>
                <a:lnTo>
                  <a:pt x="0" y="173482"/>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object 36"/>
          <p:cNvSpPr txBox="1"/>
          <p:nvPr/>
        </p:nvSpPr>
        <p:spPr>
          <a:xfrm>
            <a:off x="2738819" y="3745897"/>
            <a:ext cx="1314926" cy="563616"/>
          </a:xfrm>
          <a:prstGeom prst="rect">
            <a:avLst/>
          </a:prstGeom>
        </p:spPr>
        <p:txBody>
          <a:bodyPr vert="horz" wrap="square" lIns="0" tIns="9525" rIns="0" bIns="0" rtlCol="0">
            <a:spAutoFit/>
          </a:bodyPr>
          <a:lstStyle/>
          <a:p>
            <a:pPr marL="230981" marR="3810" lvl="0" indent="-221933" algn="l" defTabSz="914400" rtl="0" eaLnBrk="1" fontAlgn="auto" latinLnBrk="0" hangingPunct="1">
              <a:lnSpc>
                <a:spcPct val="100000"/>
              </a:lnSpc>
              <a:spcBef>
                <a:spcPts val="75"/>
              </a:spcBef>
              <a:spcAft>
                <a:spcPts val="0"/>
              </a:spcAft>
              <a:buClrTx/>
              <a:buSzTx/>
              <a:buFontTx/>
              <a:buNone/>
              <a:tabLst/>
              <a:defRPr/>
            </a:pPr>
            <a:r>
              <a:rPr kumimoji="0" sz="1800" b="0" i="0" u="none" strike="noStrike" kern="1200" cap="none" spc="0" normalizeH="0" baseline="0" noProof="0" dirty="0">
                <a:ln>
                  <a:noFill/>
                </a:ln>
                <a:solidFill>
                  <a:srgbClr val="FFFFFF"/>
                </a:solidFill>
                <a:effectLst/>
                <a:uLnTx/>
                <a:uFillTx/>
                <a:latin typeface="Calibri"/>
                <a:ea typeface="+mn-ea"/>
                <a:cs typeface="Calibri"/>
              </a:rPr>
              <a:t>Α</a:t>
            </a:r>
            <a:r>
              <a:rPr kumimoji="0" sz="1800" b="0" i="0" u="none" strike="noStrike" kern="1200" cap="none" spc="8" normalizeH="0" baseline="0" noProof="0" dirty="0">
                <a:ln>
                  <a:noFill/>
                </a:ln>
                <a:solidFill>
                  <a:srgbClr val="FFFFFF"/>
                </a:solidFill>
                <a:effectLst/>
                <a:uLnTx/>
                <a:uFillTx/>
                <a:latin typeface="Calibri"/>
                <a:ea typeface="+mn-ea"/>
                <a:cs typeface="Calibri"/>
              </a:rPr>
              <a:t>ν</a:t>
            </a:r>
            <a:r>
              <a:rPr kumimoji="0" sz="1800" b="0" i="0" u="none" strike="noStrike" kern="1200" cap="none" spc="-4" normalizeH="0" baseline="0" noProof="0" dirty="0">
                <a:ln>
                  <a:noFill/>
                </a:ln>
                <a:solidFill>
                  <a:srgbClr val="FFFFFF"/>
                </a:solidFill>
                <a:effectLst/>
                <a:uLnTx/>
                <a:uFillTx/>
                <a:latin typeface="Calibri"/>
                <a:ea typeface="+mn-ea"/>
                <a:cs typeface="Calibri"/>
              </a:rPr>
              <a:t>τιμε</a:t>
            </a:r>
            <a:r>
              <a:rPr kumimoji="0" sz="1800" b="0" i="0" u="none" strike="noStrike" kern="1200" cap="none" spc="-19" normalizeH="0" baseline="0" noProof="0" dirty="0">
                <a:ln>
                  <a:noFill/>
                </a:ln>
                <a:solidFill>
                  <a:srgbClr val="FFFFFF"/>
                </a:solidFill>
                <a:effectLst/>
                <a:uLnTx/>
                <a:uFillTx/>
                <a:latin typeface="Calibri"/>
                <a:ea typeface="+mn-ea"/>
                <a:cs typeface="Calibri"/>
              </a:rPr>
              <a:t>τ</a:t>
            </a:r>
            <a:r>
              <a:rPr kumimoji="0" sz="1800" b="0" i="0" u="none" strike="noStrike" kern="1200" cap="none" spc="-4" normalizeH="0" baseline="0" noProof="0" dirty="0">
                <a:ln>
                  <a:noFill/>
                </a:ln>
                <a:solidFill>
                  <a:srgbClr val="FFFFFF"/>
                </a:solidFill>
                <a:effectLst/>
                <a:uLnTx/>
                <a:uFillTx/>
                <a:latin typeface="Calibri"/>
                <a:ea typeface="+mn-ea"/>
                <a:cs typeface="Calibri"/>
              </a:rPr>
              <a:t>ώπιση  </a:t>
            </a:r>
            <a:r>
              <a:rPr kumimoji="0" sz="1800" b="0" i="0" u="none" strike="noStrike" kern="1200" cap="none" spc="-8" normalizeH="0" baseline="0" noProof="0" dirty="0">
                <a:ln>
                  <a:noFill/>
                </a:ln>
                <a:solidFill>
                  <a:srgbClr val="FFFFFF"/>
                </a:solidFill>
                <a:effectLst/>
                <a:uLnTx/>
                <a:uFillTx/>
                <a:latin typeface="Calibri"/>
                <a:ea typeface="+mn-ea"/>
                <a:cs typeface="Calibri"/>
              </a:rPr>
              <a:t>κινδύνου</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37" name="object 37"/>
          <p:cNvSpPr/>
          <p:nvPr/>
        </p:nvSpPr>
        <p:spPr>
          <a:xfrm>
            <a:off x="1776604" y="5037200"/>
            <a:ext cx="8189119" cy="0"/>
          </a:xfrm>
          <a:custGeom>
            <a:avLst/>
            <a:gdLst/>
            <a:ahLst/>
            <a:cxnLst/>
            <a:rect l="l" t="t" r="r" b="b"/>
            <a:pathLst>
              <a:path w="10918825">
                <a:moveTo>
                  <a:pt x="0" y="0"/>
                </a:moveTo>
                <a:lnTo>
                  <a:pt x="10918317" y="0"/>
                </a:lnTo>
              </a:path>
            </a:pathLst>
          </a:custGeom>
          <a:ln w="6096">
            <a:solidFill>
              <a:srgbClr val="5B9BD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object 38"/>
          <p:cNvSpPr/>
          <p:nvPr/>
        </p:nvSpPr>
        <p:spPr>
          <a:xfrm>
            <a:off x="6206872" y="3574162"/>
            <a:ext cx="489585" cy="425291"/>
          </a:xfrm>
          <a:custGeom>
            <a:avLst/>
            <a:gdLst/>
            <a:ahLst/>
            <a:cxnLst/>
            <a:rect l="l" t="t" r="r" b="b"/>
            <a:pathLst>
              <a:path w="652779" h="567054">
                <a:moveTo>
                  <a:pt x="368807" y="0"/>
                </a:moveTo>
                <a:lnTo>
                  <a:pt x="368807" y="141731"/>
                </a:lnTo>
                <a:lnTo>
                  <a:pt x="0" y="141731"/>
                </a:lnTo>
                <a:lnTo>
                  <a:pt x="0" y="425195"/>
                </a:lnTo>
                <a:lnTo>
                  <a:pt x="368807" y="425195"/>
                </a:lnTo>
                <a:lnTo>
                  <a:pt x="368807" y="566927"/>
                </a:lnTo>
                <a:lnTo>
                  <a:pt x="652272" y="283463"/>
                </a:lnTo>
                <a:lnTo>
                  <a:pt x="368807" y="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object 39"/>
          <p:cNvSpPr/>
          <p:nvPr/>
        </p:nvSpPr>
        <p:spPr>
          <a:xfrm>
            <a:off x="6206872" y="3574162"/>
            <a:ext cx="489585" cy="425291"/>
          </a:xfrm>
          <a:custGeom>
            <a:avLst/>
            <a:gdLst/>
            <a:ahLst/>
            <a:cxnLst/>
            <a:rect l="l" t="t" r="r" b="b"/>
            <a:pathLst>
              <a:path w="652779" h="567054">
                <a:moveTo>
                  <a:pt x="0" y="141731"/>
                </a:moveTo>
                <a:lnTo>
                  <a:pt x="368807" y="141731"/>
                </a:lnTo>
                <a:lnTo>
                  <a:pt x="368807" y="0"/>
                </a:lnTo>
                <a:lnTo>
                  <a:pt x="652272" y="283463"/>
                </a:lnTo>
                <a:lnTo>
                  <a:pt x="368807" y="566927"/>
                </a:lnTo>
                <a:lnTo>
                  <a:pt x="368807" y="425195"/>
                </a:lnTo>
                <a:lnTo>
                  <a:pt x="0" y="425195"/>
                </a:lnTo>
                <a:lnTo>
                  <a:pt x="0" y="141731"/>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object 40"/>
          <p:cNvSpPr/>
          <p:nvPr/>
        </p:nvSpPr>
        <p:spPr>
          <a:xfrm>
            <a:off x="6764656" y="3595878"/>
            <a:ext cx="1628775" cy="381953"/>
          </a:xfrm>
          <a:custGeom>
            <a:avLst/>
            <a:gdLst/>
            <a:ahLst/>
            <a:cxnLst/>
            <a:rect l="l" t="t" r="r" b="b"/>
            <a:pathLst>
              <a:path w="2171700" h="509270">
                <a:moveTo>
                  <a:pt x="2086863" y="0"/>
                </a:moveTo>
                <a:lnTo>
                  <a:pt x="84835" y="0"/>
                </a:lnTo>
                <a:lnTo>
                  <a:pt x="51810" y="6665"/>
                </a:lnTo>
                <a:lnTo>
                  <a:pt x="24844" y="24844"/>
                </a:lnTo>
                <a:lnTo>
                  <a:pt x="6665" y="51810"/>
                </a:lnTo>
                <a:lnTo>
                  <a:pt x="0" y="84836"/>
                </a:lnTo>
                <a:lnTo>
                  <a:pt x="0" y="424180"/>
                </a:lnTo>
                <a:lnTo>
                  <a:pt x="6665" y="457205"/>
                </a:lnTo>
                <a:lnTo>
                  <a:pt x="24844" y="484171"/>
                </a:lnTo>
                <a:lnTo>
                  <a:pt x="51810" y="502350"/>
                </a:lnTo>
                <a:lnTo>
                  <a:pt x="84835" y="509016"/>
                </a:lnTo>
                <a:lnTo>
                  <a:pt x="2086863" y="509016"/>
                </a:lnTo>
                <a:lnTo>
                  <a:pt x="2119889" y="502350"/>
                </a:lnTo>
                <a:lnTo>
                  <a:pt x="2146855" y="484171"/>
                </a:lnTo>
                <a:lnTo>
                  <a:pt x="2165034" y="457205"/>
                </a:lnTo>
                <a:lnTo>
                  <a:pt x="2171700" y="424180"/>
                </a:lnTo>
                <a:lnTo>
                  <a:pt x="2171700" y="84836"/>
                </a:lnTo>
                <a:lnTo>
                  <a:pt x="2165034" y="51810"/>
                </a:lnTo>
                <a:lnTo>
                  <a:pt x="2146855" y="24844"/>
                </a:lnTo>
                <a:lnTo>
                  <a:pt x="2119889" y="6665"/>
                </a:lnTo>
                <a:lnTo>
                  <a:pt x="2086863"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object 41"/>
          <p:cNvSpPr/>
          <p:nvPr/>
        </p:nvSpPr>
        <p:spPr>
          <a:xfrm>
            <a:off x="6764656" y="3595878"/>
            <a:ext cx="1628775" cy="381953"/>
          </a:xfrm>
          <a:custGeom>
            <a:avLst/>
            <a:gdLst/>
            <a:ahLst/>
            <a:cxnLst/>
            <a:rect l="l" t="t" r="r" b="b"/>
            <a:pathLst>
              <a:path w="2171700" h="509270">
                <a:moveTo>
                  <a:pt x="0" y="84836"/>
                </a:moveTo>
                <a:lnTo>
                  <a:pt x="6665" y="51810"/>
                </a:lnTo>
                <a:lnTo>
                  <a:pt x="24844" y="24844"/>
                </a:lnTo>
                <a:lnTo>
                  <a:pt x="51810" y="6665"/>
                </a:lnTo>
                <a:lnTo>
                  <a:pt x="84835" y="0"/>
                </a:lnTo>
                <a:lnTo>
                  <a:pt x="2086863" y="0"/>
                </a:lnTo>
                <a:lnTo>
                  <a:pt x="2119889" y="6665"/>
                </a:lnTo>
                <a:lnTo>
                  <a:pt x="2146855" y="24844"/>
                </a:lnTo>
                <a:lnTo>
                  <a:pt x="2165034" y="51810"/>
                </a:lnTo>
                <a:lnTo>
                  <a:pt x="2171700" y="84836"/>
                </a:lnTo>
                <a:lnTo>
                  <a:pt x="2171700" y="424180"/>
                </a:lnTo>
                <a:lnTo>
                  <a:pt x="2165034" y="457205"/>
                </a:lnTo>
                <a:lnTo>
                  <a:pt x="2146855" y="484171"/>
                </a:lnTo>
                <a:lnTo>
                  <a:pt x="2119889" y="502350"/>
                </a:lnTo>
                <a:lnTo>
                  <a:pt x="2086863" y="509016"/>
                </a:lnTo>
                <a:lnTo>
                  <a:pt x="84835" y="509016"/>
                </a:lnTo>
                <a:lnTo>
                  <a:pt x="51810" y="502350"/>
                </a:lnTo>
                <a:lnTo>
                  <a:pt x="24844" y="484171"/>
                </a:lnTo>
                <a:lnTo>
                  <a:pt x="6665" y="457205"/>
                </a:lnTo>
                <a:lnTo>
                  <a:pt x="0" y="424180"/>
                </a:lnTo>
                <a:lnTo>
                  <a:pt x="0" y="84836"/>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object 42"/>
          <p:cNvSpPr txBox="1"/>
          <p:nvPr/>
        </p:nvSpPr>
        <p:spPr>
          <a:xfrm>
            <a:off x="6928390" y="3625883"/>
            <a:ext cx="1303020" cy="286617"/>
          </a:xfrm>
          <a:prstGeom prst="rect">
            <a:avLst/>
          </a:prstGeom>
        </p:spPr>
        <p:txBody>
          <a:bodyPr vert="horz" wrap="square" lIns="0" tIns="9525" rIns="0" bIns="0" rtlCol="0">
            <a:spAutoFit/>
          </a:bodyPr>
          <a:lstStyle/>
          <a:p>
            <a:pPr marL="9525" marR="0" lvl="0" indent="0" algn="l" defTabSz="914400" rtl="0" eaLnBrk="1" fontAlgn="auto" latinLnBrk="0" hangingPunct="1">
              <a:lnSpc>
                <a:spcPct val="100000"/>
              </a:lnSpc>
              <a:spcBef>
                <a:spcPts val="75"/>
              </a:spcBef>
              <a:spcAft>
                <a:spcPts val="0"/>
              </a:spcAft>
              <a:buClrTx/>
              <a:buSzTx/>
              <a:buFontTx/>
              <a:buNone/>
              <a:tabLst/>
              <a:defRPr/>
            </a:pPr>
            <a:r>
              <a:rPr kumimoji="0" sz="1800" b="0" i="0" u="none" strike="noStrike" kern="1200" cap="none" spc="0" normalizeH="0" baseline="0" noProof="0" dirty="0">
                <a:ln>
                  <a:noFill/>
                </a:ln>
                <a:solidFill>
                  <a:srgbClr val="FFFFFF"/>
                </a:solidFill>
                <a:effectLst/>
                <a:uLnTx/>
                <a:uFillTx/>
                <a:latin typeface="Calibri"/>
                <a:ea typeface="+mn-ea"/>
                <a:cs typeface="Calibri"/>
              </a:rPr>
              <a:t>Λήψη</a:t>
            </a:r>
            <a:r>
              <a:rPr kumimoji="0" sz="1800" b="0" i="0" u="none" strike="noStrike" kern="1200" cap="none" spc="-53" normalizeH="0" baseline="0" noProof="0" dirty="0">
                <a:ln>
                  <a:noFill/>
                </a:ln>
                <a:solidFill>
                  <a:srgbClr val="FFFFFF"/>
                </a:solidFill>
                <a:effectLst/>
                <a:uLnTx/>
                <a:uFillTx/>
                <a:latin typeface="Calibri"/>
                <a:ea typeface="+mn-ea"/>
                <a:cs typeface="Calibri"/>
              </a:rPr>
              <a:t> </a:t>
            </a:r>
            <a:r>
              <a:rPr kumimoji="0" sz="1800" b="0" i="0" u="none" strike="noStrike" kern="1200" cap="none" spc="-8" normalizeH="0" baseline="0" noProof="0" dirty="0">
                <a:ln>
                  <a:noFill/>
                </a:ln>
                <a:solidFill>
                  <a:srgbClr val="FFFFFF"/>
                </a:solidFill>
                <a:effectLst/>
                <a:uLnTx/>
                <a:uFillTx/>
                <a:latin typeface="Calibri"/>
                <a:ea typeface="+mn-ea"/>
                <a:cs typeface="Calibri"/>
              </a:rPr>
              <a:t>μέτρων</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pic>
        <p:nvPicPr>
          <p:cNvPr id="43"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760" y="210084"/>
            <a:ext cx="1181100" cy="714375"/>
          </a:xfrm>
          <a:prstGeom prst="rect">
            <a:avLst/>
          </a:prstGeom>
        </p:spPr>
      </p:pic>
    </p:spTree>
    <p:extLst>
      <p:ext uri="{BB962C8B-B14F-4D97-AF65-F5344CB8AC3E}">
        <p14:creationId xmlns:p14="http://schemas.microsoft.com/office/powerpoint/2010/main" val="802102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71976" y="585938"/>
            <a:ext cx="7248049" cy="991136"/>
          </a:xfrm>
          <a:prstGeom prst="rect">
            <a:avLst/>
          </a:prstGeom>
        </p:spPr>
        <p:txBody>
          <a:bodyPr vert="horz" wrap="square" lIns="0" tIns="67151" rIns="0" bIns="0" rtlCol="0" anchor="b">
            <a:spAutoFit/>
          </a:bodyPr>
          <a:lstStyle/>
          <a:p>
            <a:pPr marL="9525" marR="3810" algn="ctr">
              <a:lnSpc>
                <a:spcPts val="3563"/>
              </a:lnSpc>
              <a:spcBef>
                <a:spcPts val="529"/>
              </a:spcBef>
            </a:pPr>
            <a:r>
              <a:rPr b="1" dirty="0">
                <a:solidFill>
                  <a:schemeClr val="accent2"/>
                </a:solidFill>
              </a:rPr>
              <a:t>Η </a:t>
            </a:r>
            <a:r>
              <a:rPr b="1" spc="-19" dirty="0">
                <a:solidFill>
                  <a:schemeClr val="accent2"/>
                </a:solidFill>
              </a:rPr>
              <a:t>έννοια </a:t>
            </a:r>
            <a:r>
              <a:rPr b="1" spc="-15" dirty="0">
                <a:solidFill>
                  <a:schemeClr val="accent2"/>
                </a:solidFill>
              </a:rPr>
              <a:t>του </a:t>
            </a:r>
            <a:r>
              <a:rPr b="1" spc="-26" dirty="0">
                <a:solidFill>
                  <a:schemeClr val="accent2"/>
                </a:solidFill>
              </a:rPr>
              <a:t>«κινδύνου» </a:t>
            </a:r>
            <a:r>
              <a:rPr b="1" spc="-8" dirty="0">
                <a:solidFill>
                  <a:schemeClr val="accent2"/>
                </a:solidFill>
              </a:rPr>
              <a:t>για τα</a:t>
            </a:r>
            <a:r>
              <a:rPr b="1" spc="-353" dirty="0">
                <a:solidFill>
                  <a:schemeClr val="accent2"/>
                </a:solidFill>
              </a:rPr>
              <a:t> </a:t>
            </a:r>
            <a:r>
              <a:rPr b="1" spc="-26" dirty="0">
                <a:solidFill>
                  <a:schemeClr val="accent2"/>
                </a:solidFill>
              </a:rPr>
              <a:t>προσωπικά  δεδομένα</a:t>
            </a:r>
          </a:p>
        </p:txBody>
      </p:sp>
      <p:sp>
        <p:nvSpPr>
          <p:cNvPr id="3" name="object 3"/>
          <p:cNvSpPr txBox="1"/>
          <p:nvPr/>
        </p:nvSpPr>
        <p:spPr>
          <a:xfrm>
            <a:off x="1625728" y="2339721"/>
            <a:ext cx="3057525" cy="1274388"/>
          </a:xfrm>
          <a:prstGeom prst="rect">
            <a:avLst/>
          </a:prstGeom>
          <a:solidFill>
            <a:srgbClr val="5B9BD4"/>
          </a:solidFill>
          <a:ln w="12192">
            <a:solidFill>
              <a:srgbClr val="41709C"/>
            </a:solidFill>
          </a:ln>
        </p:spPr>
        <p:txBody>
          <a:bodyPr vert="horz" wrap="square" lIns="0" tIns="164783" rIns="0" bIns="0" rtlCol="0">
            <a:spAutoFit/>
          </a:bodyPr>
          <a:lstStyle/>
          <a:p>
            <a:pPr marL="337185" marR="0" lvl="0" indent="0" algn="l" defTabSz="914400" rtl="0" eaLnBrk="1" fontAlgn="auto" latinLnBrk="0" hangingPunct="1">
              <a:lnSpc>
                <a:spcPct val="100000"/>
              </a:lnSpc>
              <a:spcBef>
                <a:spcPts val="1298"/>
              </a:spcBef>
              <a:spcAft>
                <a:spcPts val="0"/>
              </a:spcAft>
              <a:buClrTx/>
              <a:buSzTx/>
              <a:buFontTx/>
              <a:buNone/>
              <a:tabLst/>
              <a:defRPr/>
            </a:pPr>
            <a:r>
              <a:rPr kumimoji="0" sz="1800" b="0" i="0" u="none" strike="noStrike" kern="1200" cap="none" spc="-8" normalizeH="0" baseline="0" noProof="0" dirty="0">
                <a:ln>
                  <a:noFill/>
                </a:ln>
                <a:solidFill>
                  <a:srgbClr val="FFFFFF"/>
                </a:solidFill>
                <a:effectLst/>
                <a:uLnTx/>
                <a:uFillTx/>
                <a:latin typeface="Calibri"/>
                <a:ea typeface="+mn-ea"/>
                <a:cs typeface="Calibri"/>
              </a:rPr>
              <a:t>Αποκλειστικά </a:t>
            </a:r>
            <a:r>
              <a:rPr kumimoji="0" sz="1800" b="1" i="0" u="none" strike="noStrike" kern="1200" cap="none" spc="0" normalizeH="0" baseline="0" noProof="0" dirty="0">
                <a:ln>
                  <a:noFill/>
                </a:ln>
                <a:solidFill>
                  <a:srgbClr val="C00000"/>
                </a:solidFill>
                <a:effectLst/>
                <a:uLnTx/>
                <a:uFillTx/>
                <a:latin typeface="Calibri"/>
                <a:ea typeface="+mn-ea"/>
                <a:cs typeface="Calibri"/>
              </a:rPr>
              <a:t>ως </a:t>
            </a:r>
            <a:r>
              <a:rPr kumimoji="0" sz="1800" b="1" i="0" u="none" strike="noStrike" kern="1200" cap="none" spc="-4" normalizeH="0" baseline="0" noProof="0" dirty="0">
                <a:ln>
                  <a:noFill/>
                </a:ln>
                <a:solidFill>
                  <a:srgbClr val="C00000"/>
                </a:solidFill>
                <a:effectLst/>
                <a:uLnTx/>
                <a:uFillTx/>
                <a:latin typeface="Calibri"/>
                <a:ea typeface="+mn-ea"/>
                <a:cs typeface="Calibri"/>
              </a:rPr>
              <a:t>προς</a:t>
            </a:r>
            <a:r>
              <a:rPr kumimoji="0" sz="1800" b="1" i="0" u="none" strike="noStrike" kern="1200" cap="none" spc="-38" normalizeH="0" baseline="0" noProof="0" dirty="0">
                <a:ln>
                  <a:noFill/>
                </a:ln>
                <a:solidFill>
                  <a:srgbClr val="C00000"/>
                </a:solidFill>
                <a:effectLst/>
                <a:uLnTx/>
                <a:uFillTx/>
                <a:latin typeface="Calibri"/>
                <a:ea typeface="+mn-ea"/>
                <a:cs typeface="Calibri"/>
              </a:rPr>
              <a:t> </a:t>
            </a:r>
            <a:r>
              <a:rPr kumimoji="0" sz="1800" b="1" i="0" u="none" strike="noStrike" kern="1200" cap="none" spc="0" normalizeH="0" baseline="0" noProof="0" dirty="0">
                <a:ln>
                  <a:noFill/>
                </a:ln>
                <a:solidFill>
                  <a:srgbClr val="C00000"/>
                </a:solidFill>
                <a:effectLst/>
                <a:uLnTx/>
                <a:uFillTx/>
                <a:latin typeface="Calibri"/>
                <a:ea typeface="+mn-ea"/>
                <a:cs typeface="Calibri"/>
              </a:rPr>
              <a:t>τις</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89059" marR="84773" lvl="0" indent="0" algn="ctr"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4" normalizeH="0" baseline="0" noProof="0" dirty="0">
                <a:ln>
                  <a:noFill/>
                </a:ln>
                <a:solidFill>
                  <a:srgbClr val="C00000"/>
                </a:solidFill>
                <a:effectLst/>
                <a:uLnTx/>
                <a:uFillTx/>
                <a:latin typeface="Calibri"/>
                <a:ea typeface="+mn-ea"/>
                <a:cs typeface="Calibri"/>
              </a:rPr>
              <a:t>ελευθερίες </a:t>
            </a:r>
            <a:r>
              <a:rPr kumimoji="0" sz="1800" b="1" i="0" u="none" strike="noStrike" kern="1200" cap="none" spc="-19" normalizeH="0" baseline="0" noProof="0" dirty="0">
                <a:ln>
                  <a:noFill/>
                </a:ln>
                <a:solidFill>
                  <a:srgbClr val="C00000"/>
                </a:solidFill>
                <a:effectLst/>
                <a:uLnTx/>
                <a:uFillTx/>
                <a:latin typeface="Calibri"/>
                <a:ea typeface="+mn-ea"/>
                <a:cs typeface="Calibri"/>
              </a:rPr>
              <a:t>και </a:t>
            </a:r>
            <a:r>
              <a:rPr kumimoji="0" sz="1800" b="1" i="0" u="none" strike="noStrike" kern="1200" cap="none" spc="-8" normalizeH="0" baseline="0" noProof="0" dirty="0">
                <a:ln>
                  <a:noFill/>
                </a:ln>
                <a:solidFill>
                  <a:srgbClr val="C00000"/>
                </a:solidFill>
                <a:effectLst/>
                <a:uLnTx/>
                <a:uFillTx/>
                <a:latin typeface="Calibri"/>
                <a:ea typeface="+mn-ea"/>
                <a:cs typeface="Calibri"/>
              </a:rPr>
              <a:t>τα</a:t>
            </a:r>
            <a:r>
              <a:rPr kumimoji="0" sz="1800" b="1" i="0" u="none" strike="noStrike" kern="1200" cap="none" spc="-38" normalizeH="0" baseline="0" noProof="0" dirty="0">
                <a:ln>
                  <a:noFill/>
                </a:ln>
                <a:solidFill>
                  <a:srgbClr val="C00000"/>
                </a:solidFill>
                <a:effectLst/>
                <a:uLnTx/>
                <a:uFillTx/>
                <a:latin typeface="Calibri"/>
                <a:ea typeface="+mn-ea"/>
                <a:cs typeface="Calibri"/>
              </a:rPr>
              <a:t> </a:t>
            </a:r>
            <a:r>
              <a:rPr kumimoji="0" sz="1800" b="1" i="0" u="none" strike="noStrike" kern="1200" cap="none" spc="-11" normalizeH="0" baseline="0" noProof="0" dirty="0">
                <a:ln>
                  <a:noFill/>
                </a:ln>
                <a:solidFill>
                  <a:srgbClr val="C00000"/>
                </a:solidFill>
                <a:effectLst/>
                <a:uLnTx/>
                <a:uFillTx/>
                <a:latin typeface="Calibri"/>
                <a:ea typeface="+mn-ea"/>
                <a:cs typeface="Calibri"/>
              </a:rPr>
              <a:t>δικαιώματα  </a:t>
            </a:r>
            <a:r>
              <a:rPr kumimoji="0" sz="1800" b="1" i="0" u="none" strike="noStrike" kern="1200" cap="none" spc="-8" normalizeH="0" baseline="0" noProof="0" dirty="0">
                <a:ln>
                  <a:noFill/>
                </a:ln>
                <a:solidFill>
                  <a:srgbClr val="C00000"/>
                </a:solidFill>
                <a:effectLst/>
                <a:uLnTx/>
                <a:uFillTx/>
                <a:latin typeface="Calibri"/>
                <a:ea typeface="+mn-ea"/>
                <a:cs typeface="Calibri"/>
              </a:rPr>
              <a:t>των υποκειμένων</a:t>
            </a:r>
            <a:r>
              <a:rPr kumimoji="0" sz="1800" b="1" i="0" u="none" strike="noStrike" kern="1200" cap="none" spc="-41" normalizeH="0" baseline="0" noProof="0" dirty="0">
                <a:ln>
                  <a:noFill/>
                </a:ln>
                <a:solidFill>
                  <a:srgbClr val="C00000"/>
                </a:solidFill>
                <a:effectLst/>
                <a:uLnTx/>
                <a:uFillTx/>
                <a:latin typeface="Calibri"/>
                <a:ea typeface="+mn-ea"/>
                <a:cs typeface="Calibri"/>
              </a:rPr>
              <a:t> </a:t>
            </a:r>
            <a:r>
              <a:rPr kumimoji="0" sz="1800" b="1" i="0" u="none" strike="noStrike" kern="1200" cap="none" spc="-8" normalizeH="0" baseline="0" noProof="0" dirty="0">
                <a:ln>
                  <a:noFill/>
                </a:ln>
                <a:solidFill>
                  <a:srgbClr val="C00000"/>
                </a:solidFill>
                <a:effectLst/>
                <a:uLnTx/>
                <a:uFillTx/>
                <a:latin typeface="Calibri"/>
                <a:ea typeface="+mn-ea"/>
                <a:cs typeface="Calibri"/>
              </a:rPr>
              <a:t>των</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4" normalizeH="0" baseline="0" noProof="0" dirty="0">
                <a:ln>
                  <a:noFill/>
                </a:ln>
                <a:solidFill>
                  <a:srgbClr val="C00000"/>
                </a:solidFill>
                <a:effectLst/>
                <a:uLnTx/>
                <a:uFillTx/>
                <a:latin typeface="Calibri"/>
                <a:ea typeface="+mn-ea"/>
                <a:cs typeface="Calibri"/>
              </a:rPr>
              <a:t>δεδομένων</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txBox="1"/>
          <p:nvPr/>
        </p:nvSpPr>
        <p:spPr>
          <a:xfrm>
            <a:off x="1625728" y="2049399"/>
            <a:ext cx="3057525" cy="230832"/>
          </a:xfrm>
          <a:prstGeom prst="rect">
            <a:avLst/>
          </a:prstGeom>
          <a:solidFill>
            <a:srgbClr val="C00000"/>
          </a:solidFill>
          <a:ln w="12192">
            <a:solidFill>
              <a:srgbClr val="41709C"/>
            </a:solidFill>
          </a:ln>
        </p:spPr>
        <p:txBody>
          <a:bodyPr vert="horz" wrap="square" lIns="0" tIns="0" rIns="0" bIns="0" rtlCol="0">
            <a:spAutoFit/>
          </a:bodyPr>
          <a:lstStyle/>
          <a:p>
            <a:pPr marL="830580" marR="0" lvl="0" indent="0" algn="l" defTabSz="914400" rtl="0" eaLnBrk="1" fontAlgn="auto" latinLnBrk="0" hangingPunct="1">
              <a:lnSpc>
                <a:spcPts val="1819"/>
              </a:lnSpc>
              <a:spcBef>
                <a:spcPts val="0"/>
              </a:spcBef>
              <a:spcAft>
                <a:spcPts val="0"/>
              </a:spcAft>
              <a:buClrTx/>
              <a:buSzTx/>
              <a:buFontTx/>
              <a:buNone/>
              <a:tabLst/>
              <a:defRPr/>
            </a:pPr>
            <a:r>
              <a:rPr kumimoji="0" sz="1800" b="1" i="0" u="none" strike="noStrike" kern="1200" cap="none" spc="-8" normalizeH="0" baseline="0" noProof="0" dirty="0">
                <a:ln>
                  <a:noFill/>
                </a:ln>
                <a:solidFill>
                  <a:srgbClr val="FFFFFF"/>
                </a:solidFill>
                <a:effectLst/>
                <a:uLnTx/>
                <a:uFillTx/>
                <a:latin typeface="Calibri"/>
                <a:ea typeface="+mn-ea"/>
                <a:cs typeface="Calibri"/>
              </a:rPr>
              <a:t>Κίνδυνος</a:t>
            </a:r>
            <a:r>
              <a:rPr kumimoji="0" sz="1800" b="1" i="0" u="none" strike="noStrike" kern="1200" cap="none" spc="-26" normalizeH="0" baseline="0" noProof="0" dirty="0">
                <a:ln>
                  <a:noFill/>
                </a:ln>
                <a:solidFill>
                  <a:srgbClr val="FFFFFF"/>
                </a:solidFill>
                <a:effectLst/>
                <a:uLnTx/>
                <a:uFillTx/>
                <a:latin typeface="Calibri"/>
                <a:ea typeface="+mn-ea"/>
                <a:cs typeface="Calibri"/>
              </a:rPr>
              <a:t> </a:t>
            </a:r>
            <a:r>
              <a:rPr kumimoji="0" sz="1800" b="1" i="0" u="none" strike="noStrike" kern="1200" cap="none" spc="-4" normalizeH="0" baseline="0" noProof="0" dirty="0">
                <a:ln>
                  <a:noFill/>
                </a:ln>
                <a:solidFill>
                  <a:srgbClr val="FFFFFF"/>
                </a:solidFill>
                <a:effectLst/>
                <a:uLnTx/>
                <a:uFillTx/>
                <a:latin typeface="Calibri"/>
                <a:ea typeface="+mn-ea"/>
                <a:cs typeface="Calibri"/>
              </a:rPr>
              <a:t>(risk)</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5" name="object 5"/>
          <p:cNvSpPr txBox="1"/>
          <p:nvPr/>
        </p:nvSpPr>
        <p:spPr>
          <a:xfrm>
            <a:off x="4819270" y="2339721"/>
            <a:ext cx="2861309" cy="1412887"/>
          </a:xfrm>
          <a:prstGeom prst="rect">
            <a:avLst/>
          </a:prstGeom>
          <a:solidFill>
            <a:srgbClr val="5B9BD4"/>
          </a:solidFill>
          <a:ln w="12192">
            <a:solidFill>
              <a:srgbClr val="41709C"/>
            </a:solidFill>
          </a:ln>
        </p:spPr>
        <p:txBody>
          <a:bodyPr vert="horz" wrap="square" lIns="0" tIns="27623" rIns="0" bIns="0" rtlCol="0">
            <a:spAutoFit/>
          </a:bodyPr>
          <a:lstStyle/>
          <a:p>
            <a:pPr marL="69533" marR="193358" lvl="0" indent="0" algn="l" defTabSz="914400" rtl="0" eaLnBrk="1" fontAlgn="auto" latinLnBrk="0" hangingPunct="1">
              <a:lnSpc>
                <a:spcPct val="100000"/>
              </a:lnSpc>
              <a:spcBef>
                <a:spcPts val="217"/>
              </a:spcBef>
              <a:spcAft>
                <a:spcPts val="0"/>
              </a:spcAft>
              <a:buClrTx/>
              <a:buSzTx/>
              <a:buFontTx/>
              <a:buNone/>
              <a:tabLst/>
              <a:defRPr/>
            </a:pPr>
            <a:r>
              <a:rPr kumimoji="0" sz="1800" b="0" i="0" u="none" strike="noStrike" kern="1200" cap="none" spc="-4" normalizeH="0" baseline="0" noProof="0" dirty="0">
                <a:ln>
                  <a:noFill/>
                </a:ln>
                <a:solidFill>
                  <a:srgbClr val="FFFFFF"/>
                </a:solidFill>
                <a:effectLst/>
                <a:uLnTx/>
                <a:uFillTx/>
                <a:latin typeface="Calibri"/>
                <a:ea typeface="+mn-ea"/>
                <a:cs typeface="Calibri"/>
              </a:rPr>
              <a:t>Κάθε </a:t>
            </a:r>
            <a:r>
              <a:rPr kumimoji="0" sz="1800" b="0" i="0" u="none" strike="noStrike" kern="1200" cap="none" spc="-8" normalizeH="0" baseline="0" noProof="0" dirty="0">
                <a:ln>
                  <a:noFill/>
                </a:ln>
                <a:solidFill>
                  <a:srgbClr val="FFFFFF"/>
                </a:solidFill>
                <a:effectLst/>
                <a:uLnTx/>
                <a:uFillTx/>
                <a:latin typeface="Calibri"/>
                <a:ea typeface="+mn-ea"/>
                <a:cs typeface="Calibri"/>
              </a:rPr>
              <a:t>εξωγενής </a:t>
            </a:r>
            <a:r>
              <a:rPr kumimoji="0" sz="1800" b="0" i="0" u="none" strike="noStrike" kern="1200" cap="none" spc="0" normalizeH="0" baseline="0" noProof="0" dirty="0">
                <a:ln>
                  <a:noFill/>
                </a:ln>
                <a:solidFill>
                  <a:srgbClr val="FFFFFF"/>
                </a:solidFill>
                <a:effectLst/>
                <a:uLnTx/>
                <a:uFillTx/>
                <a:latin typeface="Calibri"/>
                <a:ea typeface="+mn-ea"/>
                <a:cs typeface="Calibri"/>
              </a:rPr>
              <a:t>ή</a:t>
            </a:r>
            <a:r>
              <a:rPr kumimoji="0" sz="1800" b="0" i="0" u="none" strike="noStrike" kern="1200" cap="none" spc="-53" normalizeH="0" baseline="0" noProof="0" dirty="0">
                <a:ln>
                  <a:noFill/>
                </a:ln>
                <a:solidFill>
                  <a:srgbClr val="FFFFFF"/>
                </a:solidFill>
                <a:effectLst/>
                <a:uLnTx/>
                <a:uFillTx/>
                <a:latin typeface="Calibri"/>
                <a:ea typeface="+mn-ea"/>
                <a:cs typeface="Calibri"/>
              </a:rPr>
              <a:t> </a:t>
            </a:r>
            <a:r>
              <a:rPr kumimoji="0" sz="1800" b="0" i="0" u="none" strike="noStrike" kern="1200" cap="none" spc="-4" normalizeH="0" baseline="0" noProof="0" dirty="0">
                <a:ln>
                  <a:noFill/>
                </a:ln>
                <a:solidFill>
                  <a:srgbClr val="FFFFFF"/>
                </a:solidFill>
                <a:effectLst/>
                <a:uLnTx/>
                <a:uFillTx/>
                <a:latin typeface="Calibri"/>
                <a:ea typeface="+mn-ea"/>
                <a:cs typeface="Calibri"/>
              </a:rPr>
              <a:t>ενδογενής  </a:t>
            </a:r>
            <a:r>
              <a:rPr kumimoji="0" sz="1800" b="0" i="0" u="none" strike="noStrike" kern="1200" cap="none" spc="-8" normalizeH="0" baseline="0" noProof="0" dirty="0">
                <a:ln>
                  <a:noFill/>
                </a:ln>
                <a:solidFill>
                  <a:srgbClr val="FFFFFF"/>
                </a:solidFill>
                <a:effectLst/>
                <a:uLnTx/>
                <a:uFillTx/>
                <a:latin typeface="Calibri"/>
                <a:ea typeface="+mn-ea"/>
                <a:cs typeface="Calibri"/>
              </a:rPr>
              <a:t>παράγοντας </a:t>
            </a:r>
            <a:r>
              <a:rPr kumimoji="0" sz="1800" b="0" i="0" u="none" strike="noStrike" kern="1200" cap="none" spc="0" normalizeH="0" baseline="0" noProof="0" dirty="0">
                <a:ln>
                  <a:noFill/>
                </a:ln>
                <a:solidFill>
                  <a:srgbClr val="FFFFFF"/>
                </a:solidFill>
                <a:effectLst/>
                <a:uLnTx/>
                <a:uFillTx/>
                <a:latin typeface="Calibri"/>
                <a:ea typeface="+mn-ea"/>
                <a:cs typeface="Calibri"/>
              </a:rPr>
              <a:t>που</a:t>
            </a:r>
            <a:r>
              <a:rPr kumimoji="0" sz="1800" b="0" i="0" u="none" strike="noStrike" kern="1200" cap="none" spc="-8" normalizeH="0" baseline="0" noProof="0" dirty="0">
                <a:ln>
                  <a:noFill/>
                </a:ln>
                <a:solidFill>
                  <a:srgbClr val="FFFFFF"/>
                </a:solidFill>
                <a:effectLst/>
                <a:uLnTx/>
                <a:uFillTx/>
                <a:latin typeface="Calibri"/>
                <a:ea typeface="+mn-ea"/>
                <a:cs typeface="Calibri"/>
              </a:rPr>
              <a:t> </a:t>
            </a:r>
            <a:r>
              <a:rPr kumimoji="0" sz="1800" b="0" i="0" u="none" strike="noStrike" kern="1200" cap="none" spc="0" normalizeH="0" baseline="0" noProof="0" dirty="0">
                <a:ln>
                  <a:noFill/>
                </a:ln>
                <a:solidFill>
                  <a:srgbClr val="FFFFFF"/>
                </a:solidFill>
                <a:effectLst/>
                <a:uLnTx/>
                <a:uFillTx/>
                <a:latin typeface="Calibri"/>
                <a:ea typeface="+mn-ea"/>
                <a:cs typeface="Calibri"/>
              </a:rPr>
              <a:t>θα</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69533" marR="343376" lvl="0" indent="0" algn="just"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4" normalizeH="0" baseline="0" noProof="0" dirty="0">
                <a:ln>
                  <a:noFill/>
                </a:ln>
                <a:solidFill>
                  <a:srgbClr val="FFFFFF"/>
                </a:solidFill>
                <a:effectLst/>
                <a:uLnTx/>
                <a:uFillTx/>
                <a:latin typeface="Calibri"/>
                <a:ea typeface="+mn-ea"/>
                <a:cs typeface="Calibri"/>
              </a:rPr>
              <a:t>μπορούσε </a:t>
            </a:r>
            <a:r>
              <a:rPr kumimoji="0" sz="1800" b="0" i="0" u="none" strike="noStrike" kern="1200" cap="none" spc="0" normalizeH="0" baseline="0" noProof="0" dirty="0">
                <a:ln>
                  <a:noFill/>
                </a:ln>
                <a:solidFill>
                  <a:srgbClr val="FFFFFF"/>
                </a:solidFill>
                <a:effectLst/>
                <a:uLnTx/>
                <a:uFillTx/>
                <a:latin typeface="Calibri"/>
                <a:ea typeface="+mn-ea"/>
                <a:cs typeface="Calibri"/>
              </a:rPr>
              <a:t>να </a:t>
            </a:r>
            <a:r>
              <a:rPr kumimoji="0" sz="1800" b="0" i="0" u="none" strike="noStrike" kern="1200" cap="none" spc="-11" normalizeH="0" baseline="0" noProof="0" dirty="0">
                <a:ln>
                  <a:noFill/>
                </a:ln>
                <a:solidFill>
                  <a:srgbClr val="FFFFFF"/>
                </a:solidFill>
                <a:effectLst/>
                <a:uLnTx/>
                <a:uFillTx/>
                <a:latin typeface="Calibri"/>
                <a:ea typeface="+mn-ea"/>
                <a:cs typeface="Calibri"/>
              </a:rPr>
              <a:t>οδηγήσει </a:t>
            </a:r>
            <a:r>
              <a:rPr kumimoji="0" sz="1800" b="0" i="0" u="none" strike="noStrike" kern="1200" cap="none" spc="0" normalizeH="0" baseline="0" noProof="0" dirty="0">
                <a:ln>
                  <a:noFill/>
                </a:ln>
                <a:solidFill>
                  <a:srgbClr val="FFFFFF"/>
                </a:solidFill>
                <a:effectLst/>
                <a:uLnTx/>
                <a:uFillTx/>
                <a:latin typeface="Calibri"/>
                <a:ea typeface="+mn-ea"/>
                <a:cs typeface="Calibri"/>
              </a:rPr>
              <a:t>σε  </a:t>
            </a:r>
            <a:r>
              <a:rPr kumimoji="0" sz="1800" b="1" i="0" u="none" strike="noStrike" kern="1200" cap="none" spc="-8" normalizeH="0" baseline="0" noProof="0" dirty="0">
                <a:ln>
                  <a:noFill/>
                </a:ln>
                <a:solidFill>
                  <a:srgbClr val="C00000"/>
                </a:solidFill>
                <a:effectLst/>
                <a:uLnTx/>
                <a:uFillTx/>
                <a:latin typeface="Calibri"/>
                <a:ea typeface="+mn-ea"/>
                <a:cs typeface="Calibri"/>
              </a:rPr>
              <a:t>παραβίαση προσωπικών  δεδομένων</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6" name="object 6"/>
          <p:cNvSpPr txBox="1"/>
          <p:nvPr/>
        </p:nvSpPr>
        <p:spPr>
          <a:xfrm>
            <a:off x="4819270" y="2049399"/>
            <a:ext cx="2861309" cy="230832"/>
          </a:xfrm>
          <a:prstGeom prst="rect">
            <a:avLst/>
          </a:prstGeom>
          <a:solidFill>
            <a:srgbClr val="C00000"/>
          </a:solidFill>
          <a:ln w="12192">
            <a:solidFill>
              <a:srgbClr val="41709C"/>
            </a:solidFill>
          </a:ln>
        </p:spPr>
        <p:txBody>
          <a:bodyPr vert="horz" wrap="square" lIns="0" tIns="0" rIns="0" bIns="0" rtlCol="0">
            <a:spAutoFit/>
          </a:bodyPr>
          <a:lstStyle/>
          <a:p>
            <a:pPr marL="702469" marR="0" lvl="0" indent="0" algn="l" defTabSz="914400" rtl="0" eaLnBrk="1" fontAlgn="auto" latinLnBrk="0" hangingPunct="1">
              <a:lnSpc>
                <a:spcPts val="1819"/>
              </a:lnSpc>
              <a:spcBef>
                <a:spcPts val="0"/>
              </a:spcBef>
              <a:spcAft>
                <a:spcPts val="0"/>
              </a:spcAft>
              <a:buClrTx/>
              <a:buSzTx/>
              <a:buFontTx/>
              <a:buNone/>
              <a:tabLst/>
              <a:defRPr/>
            </a:pPr>
            <a:r>
              <a:rPr kumimoji="0" sz="1800" b="1" i="0" u="none" strike="noStrike" kern="1200" cap="none" spc="0" normalizeH="0" baseline="0" noProof="0" dirty="0">
                <a:ln>
                  <a:noFill/>
                </a:ln>
                <a:solidFill>
                  <a:srgbClr val="FFFFFF"/>
                </a:solidFill>
                <a:effectLst/>
                <a:uLnTx/>
                <a:uFillTx/>
                <a:latin typeface="Calibri"/>
                <a:ea typeface="+mn-ea"/>
                <a:cs typeface="Calibri"/>
              </a:rPr>
              <a:t>Απειλή</a:t>
            </a:r>
            <a:r>
              <a:rPr kumimoji="0" sz="1800" b="1" i="0" u="none" strike="noStrike" kern="1200" cap="none" spc="-23" normalizeH="0" baseline="0" noProof="0" dirty="0">
                <a:ln>
                  <a:noFill/>
                </a:ln>
                <a:solidFill>
                  <a:srgbClr val="FFFFFF"/>
                </a:solidFill>
                <a:effectLst/>
                <a:uLnTx/>
                <a:uFillTx/>
                <a:latin typeface="Calibri"/>
                <a:ea typeface="+mn-ea"/>
                <a:cs typeface="Calibri"/>
              </a:rPr>
              <a:t> </a:t>
            </a:r>
            <a:r>
              <a:rPr kumimoji="0" sz="1800" b="1" i="0" u="none" strike="noStrike" kern="1200" cap="none" spc="-8" normalizeH="0" baseline="0" noProof="0" dirty="0">
                <a:ln>
                  <a:noFill/>
                </a:ln>
                <a:solidFill>
                  <a:srgbClr val="FFFFFF"/>
                </a:solidFill>
                <a:effectLst/>
                <a:uLnTx/>
                <a:uFillTx/>
                <a:latin typeface="Calibri"/>
                <a:ea typeface="+mn-ea"/>
                <a:cs typeface="Calibri"/>
              </a:rPr>
              <a:t>(threat)</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7" name="object 7"/>
          <p:cNvSpPr/>
          <p:nvPr/>
        </p:nvSpPr>
        <p:spPr>
          <a:xfrm>
            <a:off x="7816215" y="2314576"/>
            <a:ext cx="2729865" cy="1457325"/>
          </a:xfrm>
          <a:custGeom>
            <a:avLst/>
            <a:gdLst/>
            <a:ahLst/>
            <a:cxnLst/>
            <a:rect l="l" t="t" r="r" b="b"/>
            <a:pathLst>
              <a:path w="3639820" h="1943100">
                <a:moveTo>
                  <a:pt x="0" y="1943100"/>
                </a:moveTo>
                <a:lnTo>
                  <a:pt x="3639312" y="1943100"/>
                </a:lnTo>
                <a:lnTo>
                  <a:pt x="3639312" y="0"/>
                </a:lnTo>
                <a:lnTo>
                  <a:pt x="0" y="0"/>
                </a:lnTo>
                <a:lnTo>
                  <a:pt x="0" y="194310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8"/>
          <p:cNvSpPr/>
          <p:nvPr/>
        </p:nvSpPr>
        <p:spPr>
          <a:xfrm>
            <a:off x="7816215" y="2314576"/>
            <a:ext cx="2729865" cy="1457325"/>
          </a:xfrm>
          <a:custGeom>
            <a:avLst/>
            <a:gdLst/>
            <a:ahLst/>
            <a:cxnLst/>
            <a:rect l="l" t="t" r="r" b="b"/>
            <a:pathLst>
              <a:path w="3639820" h="1943100">
                <a:moveTo>
                  <a:pt x="0" y="1943100"/>
                </a:moveTo>
                <a:lnTo>
                  <a:pt x="3639312" y="1943100"/>
                </a:lnTo>
                <a:lnTo>
                  <a:pt x="3639312" y="0"/>
                </a:lnTo>
                <a:lnTo>
                  <a:pt x="0" y="0"/>
                </a:lnTo>
                <a:lnTo>
                  <a:pt x="0" y="1943100"/>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9"/>
          <p:cNvSpPr txBox="1"/>
          <p:nvPr/>
        </p:nvSpPr>
        <p:spPr>
          <a:xfrm>
            <a:off x="7820787" y="2607051"/>
            <a:ext cx="2720340" cy="840615"/>
          </a:xfrm>
          <a:prstGeom prst="rect">
            <a:avLst/>
          </a:prstGeom>
        </p:spPr>
        <p:txBody>
          <a:bodyPr vert="horz" wrap="square" lIns="0" tIns="9525" rIns="0" bIns="0" rtlCol="0">
            <a:spAutoFit/>
          </a:bodyPr>
          <a:lstStyle/>
          <a:p>
            <a:pPr marL="64294" marR="0" lvl="0" indent="0" algn="l" defTabSz="914400" rtl="0" eaLnBrk="1" fontAlgn="auto" latinLnBrk="0" hangingPunct="1">
              <a:lnSpc>
                <a:spcPct val="100000"/>
              </a:lnSpc>
              <a:spcBef>
                <a:spcPts val="75"/>
              </a:spcBef>
              <a:spcAft>
                <a:spcPts val="0"/>
              </a:spcAft>
              <a:buClrTx/>
              <a:buSzTx/>
              <a:buFontTx/>
              <a:buNone/>
              <a:tabLst/>
              <a:defRPr/>
            </a:pPr>
            <a:r>
              <a:rPr kumimoji="0" sz="1800" b="0" i="0" u="none" strike="noStrike" kern="1200" cap="none" spc="-11" normalizeH="0" baseline="0" noProof="0" dirty="0">
                <a:ln>
                  <a:noFill/>
                </a:ln>
                <a:solidFill>
                  <a:srgbClr val="FFFFFF"/>
                </a:solidFill>
                <a:effectLst/>
                <a:uLnTx/>
                <a:uFillTx/>
                <a:latin typeface="Calibri"/>
                <a:ea typeface="+mn-ea"/>
                <a:cs typeface="Calibri"/>
              </a:rPr>
              <a:t>Αρνητικές </a:t>
            </a:r>
            <a:r>
              <a:rPr kumimoji="0" sz="1800" b="0" i="0" u="none" strike="noStrike" kern="1200" cap="none" spc="-4" normalizeH="0" baseline="0" noProof="0" dirty="0">
                <a:ln>
                  <a:noFill/>
                </a:ln>
                <a:solidFill>
                  <a:srgbClr val="FFFFFF"/>
                </a:solidFill>
                <a:effectLst/>
                <a:uLnTx/>
                <a:uFillTx/>
                <a:latin typeface="Calibri"/>
                <a:ea typeface="+mn-ea"/>
                <a:cs typeface="Calibri"/>
              </a:rPr>
              <a:t>επιπτώσεις</a:t>
            </a:r>
            <a:r>
              <a:rPr kumimoji="0" sz="1800" b="0" i="0" u="none" strike="noStrike" kern="1200" cap="none" spc="-26" normalizeH="0" baseline="0" noProof="0" dirty="0">
                <a:ln>
                  <a:noFill/>
                </a:ln>
                <a:solidFill>
                  <a:srgbClr val="FFFFFF"/>
                </a:solidFill>
                <a:effectLst/>
                <a:uLnTx/>
                <a:uFillTx/>
                <a:latin typeface="Calibri"/>
                <a:ea typeface="+mn-ea"/>
                <a:cs typeface="Calibri"/>
              </a:rPr>
              <a:t> </a:t>
            </a:r>
            <a:r>
              <a:rPr kumimoji="0" sz="1800" b="1" i="0" u="none" strike="noStrike" kern="1200" cap="none" spc="-4" normalizeH="0" baseline="0" noProof="0" dirty="0">
                <a:ln>
                  <a:noFill/>
                </a:ln>
                <a:solidFill>
                  <a:srgbClr val="C00000"/>
                </a:solidFill>
                <a:effectLst/>
                <a:uLnTx/>
                <a:uFillTx/>
                <a:latin typeface="Calibri"/>
                <a:ea typeface="+mn-ea"/>
                <a:cs typeface="Calibri"/>
              </a:rPr>
              <a:t>στα</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64294" marR="1106805" lvl="0" indent="0" algn="l" defTabSz="914400" rtl="0" eaLnBrk="1" fontAlgn="auto" latinLnBrk="0" hangingPunct="1">
              <a:lnSpc>
                <a:spcPct val="100000"/>
              </a:lnSpc>
              <a:spcBef>
                <a:spcPts val="4"/>
              </a:spcBef>
              <a:spcAft>
                <a:spcPts val="0"/>
              </a:spcAft>
              <a:buClrTx/>
              <a:buSzTx/>
              <a:buFontTx/>
              <a:buNone/>
              <a:tabLst/>
              <a:defRPr/>
            </a:pPr>
            <a:r>
              <a:rPr kumimoji="0" sz="1800" b="1" i="0" u="none" strike="noStrike" kern="1200" cap="none" spc="-4" normalizeH="0" baseline="0" noProof="0" dirty="0">
                <a:ln>
                  <a:noFill/>
                </a:ln>
                <a:solidFill>
                  <a:srgbClr val="C00000"/>
                </a:solidFill>
                <a:effectLst/>
                <a:uLnTx/>
                <a:uFillTx/>
                <a:latin typeface="Calibri"/>
                <a:ea typeface="+mn-ea"/>
                <a:cs typeface="Calibri"/>
              </a:rPr>
              <a:t>υποκείμενα</a:t>
            </a:r>
            <a:r>
              <a:rPr kumimoji="0" sz="1800" b="1" i="0" u="none" strike="noStrike" kern="1200" cap="none" spc="-86" normalizeH="0" baseline="0" noProof="0" dirty="0">
                <a:ln>
                  <a:noFill/>
                </a:ln>
                <a:solidFill>
                  <a:srgbClr val="C00000"/>
                </a:solidFill>
                <a:effectLst/>
                <a:uLnTx/>
                <a:uFillTx/>
                <a:latin typeface="Calibri"/>
                <a:ea typeface="+mn-ea"/>
                <a:cs typeface="Calibri"/>
              </a:rPr>
              <a:t> </a:t>
            </a:r>
            <a:r>
              <a:rPr kumimoji="0" sz="1800" b="1" i="0" u="none" strike="noStrike" kern="1200" cap="none" spc="-8" normalizeH="0" baseline="0" noProof="0" dirty="0">
                <a:ln>
                  <a:noFill/>
                </a:ln>
                <a:solidFill>
                  <a:srgbClr val="C00000"/>
                </a:solidFill>
                <a:effectLst/>
                <a:uLnTx/>
                <a:uFillTx/>
                <a:latin typeface="Calibri"/>
                <a:ea typeface="+mn-ea"/>
                <a:cs typeface="Calibri"/>
              </a:rPr>
              <a:t>των  δεδομένων</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0" name="object 10"/>
          <p:cNvSpPr/>
          <p:nvPr/>
        </p:nvSpPr>
        <p:spPr>
          <a:xfrm>
            <a:off x="7816215" y="2049401"/>
            <a:ext cx="2729865" cy="230981"/>
          </a:xfrm>
          <a:custGeom>
            <a:avLst/>
            <a:gdLst/>
            <a:ahLst/>
            <a:cxnLst/>
            <a:rect l="l" t="t" r="r" b="b"/>
            <a:pathLst>
              <a:path w="3639820" h="307975">
                <a:moveTo>
                  <a:pt x="0" y="307848"/>
                </a:moveTo>
                <a:lnTo>
                  <a:pt x="3639312" y="307848"/>
                </a:lnTo>
                <a:lnTo>
                  <a:pt x="3639312" y="0"/>
                </a:lnTo>
                <a:lnTo>
                  <a:pt x="0" y="0"/>
                </a:lnTo>
                <a:lnTo>
                  <a:pt x="0" y="307848"/>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bject 11"/>
          <p:cNvSpPr txBox="1"/>
          <p:nvPr/>
        </p:nvSpPr>
        <p:spPr>
          <a:xfrm>
            <a:off x="7820787" y="2053970"/>
            <a:ext cx="2720340" cy="230832"/>
          </a:xfrm>
          <a:prstGeom prst="rect">
            <a:avLst/>
          </a:prstGeom>
          <a:solidFill>
            <a:srgbClr val="C00000"/>
          </a:solidFill>
        </p:spPr>
        <p:txBody>
          <a:bodyPr vert="horz" wrap="square" lIns="0" tIns="0" rIns="0" bIns="0" rtlCol="0">
            <a:spAutoFit/>
          </a:bodyPr>
          <a:lstStyle/>
          <a:p>
            <a:pPr marL="400526" marR="0" lvl="0" indent="0" algn="l" defTabSz="914400" rtl="0" eaLnBrk="1" fontAlgn="auto" latinLnBrk="0" hangingPunct="1">
              <a:lnSpc>
                <a:spcPts val="1841"/>
              </a:lnSpc>
              <a:spcBef>
                <a:spcPts val="0"/>
              </a:spcBef>
              <a:spcAft>
                <a:spcPts val="0"/>
              </a:spcAft>
              <a:buClrTx/>
              <a:buSzTx/>
              <a:buFontTx/>
              <a:buNone/>
              <a:tabLst/>
              <a:defRPr/>
            </a:pPr>
            <a:r>
              <a:rPr kumimoji="0" sz="1800" b="1" i="0" u="none" strike="noStrike" kern="1200" cap="none" spc="0" normalizeH="0" baseline="0" noProof="0" dirty="0">
                <a:ln>
                  <a:noFill/>
                </a:ln>
                <a:solidFill>
                  <a:srgbClr val="FFFFFF"/>
                </a:solidFill>
                <a:effectLst/>
                <a:uLnTx/>
                <a:uFillTx/>
                <a:latin typeface="Calibri"/>
                <a:ea typeface="+mn-ea"/>
                <a:cs typeface="Calibri"/>
              </a:rPr>
              <a:t>Αντίκτυπος</a:t>
            </a:r>
            <a:r>
              <a:rPr kumimoji="0" sz="1800" b="1" i="0" u="none" strike="noStrike" kern="1200" cap="none" spc="-41" normalizeH="0" baseline="0" noProof="0" dirty="0">
                <a:ln>
                  <a:noFill/>
                </a:ln>
                <a:solidFill>
                  <a:srgbClr val="FFFFFF"/>
                </a:solidFill>
                <a:effectLst/>
                <a:uLnTx/>
                <a:uFillTx/>
                <a:latin typeface="Calibri"/>
                <a:ea typeface="+mn-ea"/>
                <a:cs typeface="Calibri"/>
              </a:rPr>
              <a:t> </a:t>
            </a:r>
            <a:r>
              <a:rPr kumimoji="0" sz="1800" b="1" i="0" u="none" strike="noStrike" kern="1200" cap="none" spc="0" normalizeH="0" baseline="0" noProof="0" dirty="0">
                <a:ln>
                  <a:noFill/>
                </a:ln>
                <a:solidFill>
                  <a:srgbClr val="FFFFFF"/>
                </a:solidFill>
                <a:effectLst/>
                <a:uLnTx/>
                <a:uFillTx/>
                <a:latin typeface="Calibri"/>
                <a:ea typeface="+mn-ea"/>
                <a:cs typeface="Calibri"/>
              </a:rPr>
              <a:t>(impact)</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12" name="object 12"/>
          <p:cNvSpPr txBox="1"/>
          <p:nvPr/>
        </p:nvSpPr>
        <p:spPr>
          <a:xfrm>
            <a:off x="4819270" y="3855340"/>
            <a:ext cx="2861309" cy="1944762"/>
          </a:xfrm>
          <a:prstGeom prst="rect">
            <a:avLst/>
          </a:prstGeom>
          <a:solidFill>
            <a:srgbClr val="ECECEC"/>
          </a:solidFill>
          <a:ln w="12192">
            <a:solidFill>
              <a:srgbClr val="41709C"/>
            </a:solidFill>
          </a:ln>
        </p:spPr>
        <p:txBody>
          <a:bodyPr vert="horz" wrap="square" lIns="0" tIns="97154" rIns="0" bIns="0" rtlCol="0">
            <a:spAutoFit/>
          </a:bodyPr>
          <a:lstStyle/>
          <a:p>
            <a:pPr marL="110490" marR="105728" lvl="0" indent="-476" algn="ctr" defTabSz="914400" rtl="0" eaLnBrk="1" fontAlgn="auto" latinLnBrk="0" hangingPunct="1">
              <a:lnSpc>
                <a:spcPct val="100000"/>
              </a:lnSpc>
              <a:spcBef>
                <a:spcPts val="764"/>
              </a:spcBef>
              <a:spcAft>
                <a:spcPts val="0"/>
              </a:spcAft>
              <a:buClrTx/>
              <a:buSzTx/>
              <a:buFontTx/>
              <a:buNone/>
              <a:tabLst/>
              <a:defRPr/>
            </a:pPr>
            <a:r>
              <a:rPr kumimoji="0" sz="1500" b="0" i="0" u="none" strike="noStrike" kern="1200" cap="none" spc="0" normalizeH="0" baseline="0" noProof="0" dirty="0">
                <a:ln>
                  <a:noFill/>
                </a:ln>
                <a:solidFill>
                  <a:prstClr val="black"/>
                </a:solidFill>
                <a:effectLst/>
                <a:uLnTx/>
                <a:uFillTx/>
                <a:latin typeface="Calibri"/>
                <a:ea typeface="+mn-ea"/>
                <a:cs typeface="Calibri"/>
              </a:rPr>
              <a:t>Κάθε </a:t>
            </a:r>
            <a:r>
              <a:rPr kumimoji="0" sz="1500" b="0" i="0" u="none" strike="noStrike" kern="1200" cap="none" spc="-8" normalizeH="0" baseline="0" noProof="0" dirty="0">
                <a:ln>
                  <a:noFill/>
                </a:ln>
                <a:solidFill>
                  <a:prstClr val="black"/>
                </a:solidFill>
                <a:effectLst/>
                <a:uLnTx/>
                <a:uFillTx/>
                <a:latin typeface="Calibri"/>
                <a:ea typeface="+mn-ea"/>
                <a:cs typeface="Calibri"/>
              </a:rPr>
              <a:t>τυχαία </a:t>
            </a:r>
            <a:r>
              <a:rPr kumimoji="0" sz="1500" b="0" i="0" u="none" strike="noStrike" kern="1200" cap="none" spc="0" normalizeH="0" baseline="0" noProof="0" dirty="0">
                <a:ln>
                  <a:noFill/>
                </a:ln>
                <a:solidFill>
                  <a:prstClr val="black"/>
                </a:solidFill>
                <a:effectLst/>
                <a:uLnTx/>
                <a:uFillTx/>
                <a:latin typeface="Calibri"/>
                <a:ea typeface="+mn-ea"/>
                <a:cs typeface="Calibri"/>
              </a:rPr>
              <a:t>ή </a:t>
            </a:r>
            <a:r>
              <a:rPr kumimoji="0" sz="1500" b="0" i="0" u="none" strike="noStrike" kern="1200" cap="none" spc="-4" normalizeH="0" baseline="0" noProof="0" dirty="0">
                <a:ln>
                  <a:noFill/>
                </a:ln>
                <a:solidFill>
                  <a:prstClr val="black"/>
                </a:solidFill>
                <a:effectLst/>
                <a:uLnTx/>
                <a:uFillTx/>
                <a:latin typeface="Calibri"/>
                <a:ea typeface="+mn-ea"/>
                <a:cs typeface="Calibri"/>
              </a:rPr>
              <a:t>παράνομη  </a:t>
            </a:r>
            <a:r>
              <a:rPr kumimoji="0" sz="1500" b="0" i="0" u="none" strike="noStrike" kern="1200" cap="none" spc="-8" normalizeH="0" baseline="0" noProof="0" dirty="0">
                <a:ln>
                  <a:noFill/>
                </a:ln>
                <a:solidFill>
                  <a:prstClr val="black"/>
                </a:solidFill>
                <a:effectLst/>
                <a:uLnTx/>
                <a:uFillTx/>
                <a:latin typeface="Calibri"/>
                <a:ea typeface="+mn-ea"/>
                <a:cs typeface="Calibri"/>
              </a:rPr>
              <a:t>καταστροφή, απώλεια,</a:t>
            </a:r>
            <a:r>
              <a:rPr kumimoji="0" sz="1500" b="0" i="0" u="none" strike="noStrike" kern="1200" cap="none" spc="-34" normalizeH="0" baseline="0" noProof="0" dirty="0">
                <a:ln>
                  <a:noFill/>
                </a:ln>
                <a:solidFill>
                  <a:prstClr val="black"/>
                </a:solidFill>
                <a:effectLst/>
                <a:uLnTx/>
                <a:uFillTx/>
                <a:latin typeface="Calibri"/>
                <a:ea typeface="+mn-ea"/>
                <a:cs typeface="Calibri"/>
              </a:rPr>
              <a:t> </a:t>
            </a:r>
            <a:r>
              <a:rPr kumimoji="0" sz="1500" b="0" i="0" u="none" strike="noStrike" kern="1200" cap="none" spc="-4" normalizeH="0" baseline="0" noProof="0" dirty="0">
                <a:ln>
                  <a:noFill/>
                </a:ln>
                <a:solidFill>
                  <a:prstClr val="black"/>
                </a:solidFill>
                <a:effectLst/>
                <a:uLnTx/>
                <a:uFillTx/>
                <a:latin typeface="Calibri"/>
                <a:ea typeface="+mn-ea"/>
                <a:cs typeface="Calibri"/>
              </a:rPr>
              <a:t>μεταβολή,  άνευ </a:t>
            </a:r>
            <a:r>
              <a:rPr kumimoji="0" sz="1500" b="0" i="0" u="none" strike="noStrike" kern="1200" cap="none" spc="-8" normalizeH="0" baseline="0" noProof="0" dirty="0">
                <a:ln>
                  <a:noFill/>
                </a:ln>
                <a:solidFill>
                  <a:prstClr val="black"/>
                </a:solidFill>
                <a:effectLst/>
                <a:uLnTx/>
                <a:uFillTx/>
                <a:latin typeface="Calibri"/>
                <a:ea typeface="+mn-ea"/>
                <a:cs typeface="Calibri"/>
              </a:rPr>
              <a:t>άδειας </a:t>
            </a:r>
            <a:r>
              <a:rPr kumimoji="0" sz="1500" b="0" i="0" u="none" strike="noStrike" kern="1200" cap="none" spc="-11" normalizeH="0" baseline="0" noProof="0" dirty="0">
                <a:ln>
                  <a:noFill/>
                </a:ln>
                <a:solidFill>
                  <a:prstClr val="black"/>
                </a:solidFill>
                <a:effectLst/>
                <a:uLnTx/>
                <a:uFillTx/>
                <a:latin typeface="Calibri"/>
                <a:ea typeface="+mn-ea"/>
                <a:cs typeface="Calibri"/>
              </a:rPr>
              <a:t>κοινολόγηση</a:t>
            </a:r>
            <a:r>
              <a:rPr kumimoji="0" sz="1500" b="0" i="0" u="none" strike="noStrike" kern="1200" cap="none" spc="-41" normalizeH="0" baseline="0" noProof="0" dirty="0">
                <a:ln>
                  <a:noFill/>
                </a:ln>
                <a:solidFill>
                  <a:prstClr val="black"/>
                </a:solidFill>
                <a:effectLst/>
                <a:uLnTx/>
                <a:uFillTx/>
                <a:latin typeface="Calibri"/>
                <a:ea typeface="+mn-ea"/>
                <a:cs typeface="Calibri"/>
              </a:rPr>
              <a:t> </a:t>
            </a:r>
            <a:r>
              <a:rPr kumimoji="0" sz="1500" b="0" i="0" u="none" strike="noStrike" kern="1200" cap="none" spc="0" normalizeH="0" baseline="0" noProof="0" dirty="0">
                <a:ln>
                  <a:noFill/>
                </a:ln>
                <a:solidFill>
                  <a:prstClr val="black"/>
                </a:solidFill>
                <a:effectLst/>
                <a:uLnTx/>
                <a:uFillTx/>
                <a:latin typeface="Calibri"/>
                <a:ea typeface="+mn-ea"/>
                <a:cs typeface="Calibri"/>
              </a:rPr>
              <a:t>ή</a:t>
            </a:r>
          </a:p>
          <a:p>
            <a:pPr marL="562928" marR="0" lvl="0" indent="0" algn="l" defTabSz="914400" rtl="0" eaLnBrk="1" fontAlgn="auto" latinLnBrk="0" hangingPunct="1">
              <a:lnSpc>
                <a:spcPct val="100000"/>
              </a:lnSpc>
              <a:spcBef>
                <a:spcPts val="4"/>
              </a:spcBef>
              <a:spcAft>
                <a:spcPts val="0"/>
              </a:spcAft>
              <a:buClrTx/>
              <a:buSzTx/>
              <a:buFontTx/>
              <a:buNone/>
              <a:tabLst/>
              <a:defRPr/>
            </a:pPr>
            <a:r>
              <a:rPr kumimoji="0" sz="1500" b="0" i="0" u="none" strike="noStrike" kern="1200" cap="none" spc="-4" normalizeH="0" baseline="0" noProof="0" dirty="0">
                <a:ln>
                  <a:noFill/>
                </a:ln>
                <a:solidFill>
                  <a:prstClr val="black"/>
                </a:solidFill>
                <a:effectLst/>
                <a:uLnTx/>
                <a:uFillTx/>
                <a:latin typeface="Calibri"/>
                <a:ea typeface="+mn-ea"/>
                <a:cs typeface="Calibri"/>
              </a:rPr>
              <a:t>πρόσβαση</a:t>
            </a:r>
            <a:r>
              <a:rPr kumimoji="0" sz="1500" b="0" i="0" u="none" strike="noStrike" kern="1200" cap="none" spc="-26" normalizeH="0" baseline="0" noProof="0" dirty="0">
                <a:ln>
                  <a:noFill/>
                </a:ln>
                <a:solidFill>
                  <a:prstClr val="black"/>
                </a:solidFill>
                <a:effectLst/>
                <a:uLnTx/>
                <a:uFillTx/>
                <a:latin typeface="Calibri"/>
                <a:ea typeface="+mn-ea"/>
                <a:cs typeface="Calibri"/>
              </a:rPr>
              <a:t> </a:t>
            </a:r>
            <a:r>
              <a:rPr kumimoji="0" sz="1500" b="0" i="0" u="none" strike="noStrike" kern="1200" cap="none" spc="-8" normalizeH="0" baseline="0" noProof="0" dirty="0">
                <a:ln>
                  <a:noFill/>
                </a:ln>
                <a:solidFill>
                  <a:prstClr val="black"/>
                </a:solidFill>
                <a:effectLst/>
                <a:uLnTx/>
                <a:uFillTx/>
                <a:latin typeface="Calibri"/>
                <a:ea typeface="+mn-ea"/>
                <a:cs typeface="Calibri"/>
              </a:rPr>
              <a:t>δεδομένων</a:t>
            </a:r>
            <a:endParaRPr kumimoji="0" sz="1500" b="0" i="0" u="none" strike="noStrike" kern="1200" cap="none" spc="0" normalizeH="0" baseline="0" noProof="0" dirty="0">
              <a:ln>
                <a:noFill/>
              </a:ln>
              <a:solidFill>
                <a:prstClr val="black"/>
              </a:solidFill>
              <a:effectLst/>
              <a:uLnTx/>
              <a:uFillTx/>
              <a:latin typeface="Calibri"/>
              <a:ea typeface="+mn-ea"/>
              <a:cs typeface="Calibri"/>
            </a:endParaRPr>
          </a:p>
          <a:p>
            <a:pPr marL="102394" marR="100013" lvl="0" indent="3334" algn="ctr" defTabSz="914400" rtl="0" eaLnBrk="1" fontAlgn="auto" latinLnBrk="0" hangingPunct="1">
              <a:lnSpc>
                <a:spcPct val="100000"/>
              </a:lnSpc>
              <a:spcBef>
                <a:spcPts val="0"/>
              </a:spcBef>
              <a:spcAft>
                <a:spcPts val="0"/>
              </a:spcAft>
              <a:buClrTx/>
              <a:buSzTx/>
              <a:buFontTx/>
              <a:buNone/>
              <a:tabLst/>
              <a:defRPr/>
            </a:pPr>
            <a:r>
              <a:rPr kumimoji="0" sz="1500" b="0" i="0" u="none" strike="noStrike" kern="1200" cap="none" spc="-8" normalizeH="0" baseline="0" noProof="0" dirty="0">
                <a:ln>
                  <a:noFill/>
                </a:ln>
                <a:solidFill>
                  <a:prstClr val="black"/>
                </a:solidFill>
                <a:effectLst/>
                <a:uLnTx/>
                <a:uFillTx/>
                <a:latin typeface="Calibri"/>
                <a:ea typeface="+mn-ea"/>
                <a:cs typeface="Calibri"/>
              </a:rPr>
              <a:t>προσωπικού χαρακτήρα </a:t>
            </a:r>
            <a:r>
              <a:rPr kumimoji="0" sz="1500" b="0" i="0" u="none" strike="noStrike" kern="1200" cap="none" spc="0" normalizeH="0" baseline="0" noProof="0" dirty="0">
                <a:ln>
                  <a:noFill/>
                </a:ln>
                <a:solidFill>
                  <a:prstClr val="black"/>
                </a:solidFill>
                <a:effectLst/>
                <a:uLnTx/>
                <a:uFillTx/>
                <a:latin typeface="Calibri"/>
                <a:ea typeface="+mn-ea"/>
                <a:cs typeface="Calibri"/>
              </a:rPr>
              <a:t>που  </a:t>
            </a:r>
            <a:r>
              <a:rPr kumimoji="0" sz="1500" b="0" i="0" u="none" strike="noStrike" kern="1200" cap="none" spc="-8" normalizeH="0" baseline="0" noProof="0" dirty="0">
                <a:ln>
                  <a:noFill/>
                </a:ln>
                <a:solidFill>
                  <a:prstClr val="black"/>
                </a:solidFill>
                <a:effectLst/>
                <a:uLnTx/>
                <a:uFillTx/>
                <a:latin typeface="Calibri"/>
                <a:ea typeface="+mn-ea"/>
                <a:cs typeface="Calibri"/>
              </a:rPr>
              <a:t>διαβιβάστηκαν, αποθηκεύτηκαν</a:t>
            </a:r>
            <a:r>
              <a:rPr kumimoji="0" sz="1500" b="0" i="0" u="none" strike="noStrike" kern="1200" cap="none" spc="-45" normalizeH="0" baseline="0" noProof="0" dirty="0">
                <a:ln>
                  <a:noFill/>
                </a:ln>
                <a:solidFill>
                  <a:prstClr val="black"/>
                </a:solidFill>
                <a:effectLst/>
                <a:uLnTx/>
                <a:uFillTx/>
                <a:latin typeface="Calibri"/>
                <a:ea typeface="+mn-ea"/>
                <a:cs typeface="Calibri"/>
              </a:rPr>
              <a:t> </a:t>
            </a:r>
            <a:r>
              <a:rPr kumimoji="0" sz="1500" b="0" i="0" u="none" strike="noStrike" kern="1200" cap="none" spc="0" normalizeH="0" baseline="0" noProof="0" dirty="0">
                <a:ln>
                  <a:noFill/>
                </a:ln>
                <a:solidFill>
                  <a:prstClr val="black"/>
                </a:solidFill>
                <a:effectLst/>
                <a:uLnTx/>
                <a:uFillTx/>
                <a:latin typeface="Calibri"/>
                <a:ea typeface="+mn-ea"/>
                <a:cs typeface="Calibri"/>
              </a:rPr>
              <a:t>ή  </a:t>
            </a:r>
            <a:r>
              <a:rPr kumimoji="0" sz="1500" b="0" i="0" u="none" strike="noStrike" kern="1200" cap="none" spc="-8" normalizeH="0" baseline="0" noProof="0" dirty="0">
                <a:ln>
                  <a:noFill/>
                </a:ln>
                <a:solidFill>
                  <a:prstClr val="black"/>
                </a:solidFill>
                <a:effectLst/>
                <a:uLnTx/>
                <a:uFillTx/>
                <a:latin typeface="Calibri"/>
                <a:ea typeface="+mn-ea"/>
                <a:cs typeface="Calibri"/>
              </a:rPr>
              <a:t>υποβλήθηκαν </a:t>
            </a:r>
            <a:r>
              <a:rPr kumimoji="0" sz="1500" b="0" i="0" u="none" strike="noStrike" kern="1200" cap="none" spc="-11" normalizeH="0" baseline="0" noProof="0" dirty="0">
                <a:ln>
                  <a:noFill/>
                </a:ln>
                <a:solidFill>
                  <a:prstClr val="black"/>
                </a:solidFill>
                <a:effectLst/>
                <a:uLnTx/>
                <a:uFillTx/>
                <a:latin typeface="Calibri"/>
                <a:ea typeface="+mn-ea"/>
                <a:cs typeface="Calibri"/>
              </a:rPr>
              <a:t>κατ’ </a:t>
            </a:r>
            <a:r>
              <a:rPr kumimoji="0" sz="1500" b="0" i="0" u="none" strike="noStrike" kern="1200" cap="none" spc="-8" normalizeH="0" baseline="0" noProof="0" dirty="0">
                <a:ln>
                  <a:noFill/>
                </a:ln>
                <a:solidFill>
                  <a:prstClr val="black"/>
                </a:solidFill>
                <a:effectLst/>
                <a:uLnTx/>
                <a:uFillTx/>
                <a:latin typeface="Calibri"/>
                <a:ea typeface="+mn-ea"/>
                <a:cs typeface="Calibri"/>
              </a:rPr>
              <a:t>άλλο </a:t>
            </a:r>
            <a:r>
              <a:rPr kumimoji="0" sz="1500" b="0" i="0" u="none" strike="noStrike" kern="1200" cap="none" spc="-4" normalizeH="0" baseline="0" noProof="0" dirty="0">
                <a:ln>
                  <a:noFill/>
                </a:ln>
                <a:solidFill>
                  <a:prstClr val="black"/>
                </a:solidFill>
                <a:effectLst/>
                <a:uLnTx/>
                <a:uFillTx/>
                <a:latin typeface="Calibri"/>
                <a:ea typeface="+mn-ea"/>
                <a:cs typeface="Calibri"/>
              </a:rPr>
              <a:t>τρόπο </a:t>
            </a:r>
            <a:r>
              <a:rPr kumimoji="0" sz="1500" b="0" i="0" u="none" strike="noStrike" kern="1200" cap="none" spc="0" normalizeH="0" baseline="0" noProof="0" dirty="0">
                <a:ln>
                  <a:noFill/>
                </a:ln>
                <a:solidFill>
                  <a:prstClr val="black"/>
                </a:solidFill>
                <a:effectLst/>
                <a:uLnTx/>
                <a:uFillTx/>
                <a:latin typeface="Calibri"/>
                <a:ea typeface="+mn-ea"/>
                <a:cs typeface="Calibri"/>
              </a:rPr>
              <a:t>σε  </a:t>
            </a:r>
            <a:r>
              <a:rPr kumimoji="0" sz="1500" b="0" i="0" u="none" strike="noStrike" kern="1200" cap="none" spc="-4" normalizeH="0" baseline="0" noProof="0" dirty="0">
                <a:ln>
                  <a:noFill/>
                </a:ln>
                <a:solidFill>
                  <a:prstClr val="black"/>
                </a:solidFill>
                <a:effectLst/>
                <a:uLnTx/>
                <a:uFillTx/>
                <a:latin typeface="Calibri"/>
                <a:ea typeface="+mn-ea"/>
                <a:cs typeface="Calibri"/>
              </a:rPr>
              <a:t>επεξεργασία </a:t>
            </a:r>
            <a:r>
              <a:rPr kumimoji="0" sz="1500" b="0" i="0" u="none" strike="noStrike" kern="1200" cap="none" spc="0" normalizeH="0" baseline="0" noProof="0" dirty="0">
                <a:ln>
                  <a:noFill/>
                </a:ln>
                <a:solidFill>
                  <a:prstClr val="black"/>
                </a:solidFill>
                <a:effectLst/>
                <a:uLnTx/>
                <a:uFillTx/>
                <a:latin typeface="Calibri"/>
                <a:ea typeface="+mn-ea"/>
                <a:cs typeface="Calibri"/>
              </a:rPr>
              <a:t>(αρ. 4 (12)</a:t>
            </a:r>
            <a:r>
              <a:rPr kumimoji="0" sz="1500" b="0" i="0" u="none" strike="noStrike" kern="1200" cap="none" spc="-68" normalizeH="0" baseline="0" noProof="0" dirty="0">
                <a:ln>
                  <a:noFill/>
                </a:ln>
                <a:solidFill>
                  <a:prstClr val="black"/>
                </a:solidFill>
                <a:effectLst/>
                <a:uLnTx/>
                <a:uFillTx/>
                <a:latin typeface="Calibri"/>
                <a:ea typeface="+mn-ea"/>
                <a:cs typeface="Calibri"/>
              </a:rPr>
              <a:t> </a:t>
            </a:r>
            <a:r>
              <a:rPr kumimoji="0" sz="1500" b="0" i="0" u="none" strike="noStrike" kern="1200" cap="none" spc="-4" normalizeH="0" baseline="0" noProof="0" dirty="0">
                <a:ln>
                  <a:noFill/>
                </a:ln>
                <a:solidFill>
                  <a:prstClr val="black"/>
                </a:solidFill>
                <a:effectLst/>
                <a:uLnTx/>
                <a:uFillTx/>
                <a:latin typeface="Calibri"/>
                <a:ea typeface="+mn-ea"/>
                <a:cs typeface="Calibri"/>
              </a:rPr>
              <a:t>Γ.Κ.)</a:t>
            </a:r>
            <a:endParaRPr kumimoji="0" sz="15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3" name="object 13"/>
          <p:cNvSpPr/>
          <p:nvPr/>
        </p:nvSpPr>
        <p:spPr>
          <a:xfrm>
            <a:off x="7816215" y="3855340"/>
            <a:ext cx="2729865" cy="2039303"/>
          </a:xfrm>
          <a:custGeom>
            <a:avLst/>
            <a:gdLst/>
            <a:ahLst/>
            <a:cxnLst/>
            <a:rect l="l" t="t" r="r" b="b"/>
            <a:pathLst>
              <a:path w="3639820" h="2719070">
                <a:moveTo>
                  <a:pt x="0" y="2718816"/>
                </a:moveTo>
                <a:lnTo>
                  <a:pt x="3639312" y="2718816"/>
                </a:lnTo>
                <a:lnTo>
                  <a:pt x="3639312" y="0"/>
                </a:lnTo>
                <a:lnTo>
                  <a:pt x="0" y="0"/>
                </a:lnTo>
                <a:lnTo>
                  <a:pt x="0" y="2718816"/>
                </a:lnTo>
                <a:close/>
              </a:path>
            </a:pathLst>
          </a:custGeom>
          <a:solidFill>
            <a:srgbClr val="ECEC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bject 14"/>
          <p:cNvSpPr/>
          <p:nvPr/>
        </p:nvSpPr>
        <p:spPr>
          <a:xfrm>
            <a:off x="7816215" y="3855340"/>
            <a:ext cx="2729865" cy="2039303"/>
          </a:xfrm>
          <a:custGeom>
            <a:avLst/>
            <a:gdLst/>
            <a:ahLst/>
            <a:cxnLst/>
            <a:rect l="l" t="t" r="r" b="b"/>
            <a:pathLst>
              <a:path w="3639820" h="2719070">
                <a:moveTo>
                  <a:pt x="0" y="2718816"/>
                </a:moveTo>
                <a:lnTo>
                  <a:pt x="3639312" y="2718816"/>
                </a:lnTo>
                <a:lnTo>
                  <a:pt x="3639312" y="0"/>
                </a:lnTo>
                <a:lnTo>
                  <a:pt x="0" y="0"/>
                </a:lnTo>
                <a:lnTo>
                  <a:pt x="0" y="2718816"/>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object 15"/>
          <p:cNvSpPr txBox="1"/>
          <p:nvPr/>
        </p:nvSpPr>
        <p:spPr>
          <a:xfrm>
            <a:off x="9161191" y="3881819"/>
            <a:ext cx="789146" cy="179536"/>
          </a:xfrm>
          <a:prstGeom prst="rect">
            <a:avLst/>
          </a:prstGeom>
        </p:spPr>
        <p:txBody>
          <a:bodyPr vert="horz" wrap="square" lIns="0" tIns="0" rIns="0" bIns="0" rtlCol="0">
            <a:spAutoFit/>
          </a:bodyPr>
          <a:lstStyle/>
          <a:p>
            <a:pPr marL="0" marR="0" lvl="0" indent="0" algn="l" defTabSz="914400" rtl="0" eaLnBrk="1" fontAlgn="auto" latinLnBrk="0" hangingPunct="1">
              <a:lnSpc>
                <a:spcPts val="1429"/>
              </a:lnSpc>
              <a:spcBef>
                <a:spcPts val="0"/>
              </a:spcBef>
              <a:spcAft>
                <a:spcPts val="0"/>
              </a:spcAft>
              <a:buClrTx/>
              <a:buSzTx/>
              <a:buFontTx/>
              <a:buNone/>
              <a:tabLst/>
              <a:defRPr/>
            </a:pPr>
            <a:r>
              <a:rPr kumimoji="0" sz="1500" b="0" i="0" u="none" strike="noStrike" kern="1200" cap="none" spc="-11" normalizeH="0" baseline="0" noProof="0" dirty="0">
                <a:ln>
                  <a:noFill/>
                </a:ln>
                <a:solidFill>
                  <a:prstClr val="black"/>
                </a:solidFill>
                <a:effectLst/>
                <a:uLnTx/>
                <a:uFillTx/>
                <a:latin typeface="Calibri"/>
                <a:ea typeface="+mn-ea"/>
                <a:cs typeface="Calibri"/>
              </a:rPr>
              <a:t>υ</a:t>
            </a:r>
            <a:r>
              <a:rPr kumimoji="0" sz="1500" b="0" i="0" u="none" strike="noStrike" kern="1200" cap="none" spc="0" normalizeH="0" baseline="0" noProof="0" dirty="0">
                <a:ln>
                  <a:noFill/>
                </a:ln>
                <a:solidFill>
                  <a:prstClr val="black"/>
                </a:solidFill>
                <a:effectLst/>
                <a:uLnTx/>
                <a:uFillTx/>
                <a:latin typeface="Calibri"/>
                <a:ea typeface="+mn-ea"/>
                <a:cs typeface="Calibri"/>
              </a:rPr>
              <a:t>ποκ</a:t>
            </a:r>
            <a:r>
              <a:rPr kumimoji="0" sz="1500" b="0" i="0" u="none" strike="noStrike" kern="1200" cap="none" spc="-26" normalizeH="0" baseline="0" noProof="0" dirty="0">
                <a:ln>
                  <a:noFill/>
                </a:ln>
                <a:solidFill>
                  <a:prstClr val="black"/>
                </a:solidFill>
                <a:effectLst/>
                <a:uLnTx/>
                <a:uFillTx/>
                <a:latin typeface="Calibri"/>
                <a:ea typeface="+mn-ea"/>
                <a:cs typeface="Calibri"/>
              </a:rPr>
              <a:t>λ</a:t>
            </a:r>
            <a:r>
              <a:rPr kumimoji="0" sz="1500" b="0" i="0" u="none" strike="noStrike" kern="1200" cap="none" spc="-4" normalizeH="0" baseline="0" noProof="0" dirty="0">
                <a:ln>
                  <a:noFill/>
                </a:ln>
                <a:solidFill>
                  <a:prstClr val="black"/>
                </a:solidFill>
                <a:effectLst/>
                <a:uLnTx/>
                <a:uFillTx/>
                <a:latin typeface="Calibri"/>
                <a:ea typeface="+mn-ea"/>
                <a:cs typeface="Calibri"/>
              </a:rPr>
              <a:t>οπή</a:t>
            </a:r>
            <a:endParaRPr kumimoji="0" sz="1500" b="0" i="0" u="none" strike="noStrike" kern="1200" cap="none" spc="0" normalizeH="0" baseline="0" noProof="0">
              <a:ln>
                <a:noFill/>
              </a:ln>
              <a:solidFill>
                <a:prstClr val="black"/>
              </a:solidFill>
              <a:effectLst/>
              <a:uLnTx/>
              <a:uFillTx/>
              <a:latin typeface="Calibri"/>
              <a:ea typeface="+mn-ea"/>
              <a:cs typeface="Calibri"/>
            </a:endParaRPr>
          </a:p>
        </p:txBody>
      </p:sp>
      <p:sp>
        <p:nvSpPr>
          <p:cNvPr id="16" name="object 16"/>
          <p:cNvSpPr txBox="1"/>
          <p:nvPr/>
        </p:nvSpPr>
        <p:spPr>
          <a:xfrm>
            <a:off x="7872550" y="3827418"/>
            <a:ext cx="1255448" cy="468439"/>
          </a:xfrm>
          <a:prstGeom prst="rect">
            <a:avLst/>
          </a:prstGeom>
        </p:spPr>
        <p:txBody>
          <a:bodyPr vert="horz" wrap="square" lIns="0" tIns="9525" rIns="0" bIns="0" rtlCol="0">
            <a:spAutoFit/>
          </a:bodyPr>
          <a:lstStyle/>
          <a:p>
            <a:pPr marL="224314" marR="3810" lvl="0" indent="-214789" algn="l" defTabSz="914400" rtl="0" eaLnBrk="1" fontAlgn="auto" latinLnBrk="0" hangingPunct="1">
              <a:lnSpc>
                <a:spcPct val="100000"/>
              </a:lnSpc>
              <a:spcBef>
                <a:spcPts val="75"/>
              </a:spcBef>
              <a:spcAft>
                <a:spcPts val="0"/>
              </a:spcAft>
              <a:buClrTx/>
              <a:buSzTx/>
              <a:buFont typeface="Arial"/>
              <a:buChar char="•"/>
              <a:tabLst>
                <a:tab pos="224314" algn="l"/>
                <a:tab pos="224790" algn="l"/>
              </a:tabLst>
              <a:defRPr/>
            </a:pPr>
            <a:r>
              <a:rPr kumimoji="0" sz="1500" b="0" i="0" u="none" strike="noStrike" kern="1200" cap="none" spc="0" normalizeH="0" baseline="0" noProof="0" dirty="0">
                <a:ln>
                  <a:noFill/>
                </a:ln>
                <a:solidFill>
                  <a:prstClr val="black"/>
                </a:solidFill>
                <a:effectLst/>
                <a:uLnTx/>
                <a:uFillTx/>
                <a:latin typeface="Calibri"/>
                <a:ea typeface="+mn-ea"/>
                <a:cs typeface="Calibri"/>
              </a:rPr>
              <a:t>Κατάχρηση</a:t>
            </a:r>
            <a:r>
              <a:rPr kumimoji="0" sz="1500" b="0" i="0" u="none" strike="noStrike" kern="1200" cap="none" spc="-86" normalizeH="0" baseline="0" noProof="0" dirty="0">
                <a:ln>
                  <a:noFill/>
                </a:ln>
                <a:solidFill>
                  <a:prstClr val="black"/>
                </a:solidFill>
                <a:effectLst/>
                <a:uLnTx/>
                <a:uFillTx/>
                <a:latin typeface="Calibri"/>
                <a:ea typeface="+mn-ea"/>
                <a:cs typeface="Calibri"/>
              </a:rPr>
              <a:t> </a:t>
            </a:r>
            <a:r>
              <a:rPr kumimoji="0" sz="1500" b="0" i="0" u="none" strike="noStrike" kern="1200" cap="none" spc="0" normalizeH="0" baseline="0" noProof="0" dirty="0">
                <a:ln>
                  <a:noFill/>
                </a:ln>
                <a:solidFill>
                  <a:prstClr val="black"/>
                </a:solidFill>
                <a:effectLst/>
                <a:uLnTx/>
                <a:uFillTx/>
                <a:latin typeface="Calibri"/>
                <a:ea typeface="+mn-ea"/>
                <a:cs typeface="Calibri"/>
              </a:rPr>
              <a:t>ή  </a:t>
            </a:r>
            <a:r>
              <a:rPr kumimoji="0" sz="1500" b="0" i="0" u="none" strike="noStrike" kern="1200" cap="none" spc="-8" normalizeH="0" baseline="0" noProof="0" dirty="0">
                <a:ln>
                  <a:noFill/>
                </a:ln>
                <a:solidFill>
                  <a:prstClr val="black"/>
                </a:solidFill>
                <a:effectLst/>
                <a:uLnTx/>
                <a:uFillTx/>
                <a:latin typeface="Calibri"/>
                <a:ea typeface="+mn-ea"/>
                <a:cs typeface="Calibri"/>
              </a:rPr>
              <a:t>ταυτότητας.</a:t>
            </a:r>
            <a:endParaRPr kumimoji="0" sz="15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7" name="object 17"/>
          <p:cNvSpPr txBox="1"/>
          <p:nvPr/>
        </p:nvSpPr>
        <p:spPr>
          <a:xfrm>
            <a:off x="7816215" y="4312541"/>
            <a:ext cx="2729865" cy="1590179"/>
          </a:xfrm>
          <a:prstGeom prst="rect">
            <a:avLst/>
          </a:prstGeom>
          <a:solidFill>
            <a:srgbClr val="ECECEC"/>
          </a:solidFill>
          <a:ln w="12192">
            <a:solidFill>
              <a:srgbClr val="41709C"/>
            </a:solidFill>
          </a:ln>
        </p:spPr>
        <p:txBody>
          <a:bodyPr vert="horz" wrap="square" lIns="0" tIns="0" rIns="0" bIns="0" rtlCol="0">
            <a:spAutoFit/>
          </a:bodyPr>
          <a:lstStyle/>
          <a:p>
            <a:pPr marL="283845" marR="0" lvl="0" indent="-214789" algn="l" defTabSz="914400" rtl="0" eaLnBrk="1" fontAlgn="auto" latinLnBrk="0" hangingPunct="1">
              <a:lnSpc>
                <a:spcPts val="1639"/>
              </a:lnSpc>
              <a:spcBef>
                <a:spcPts val="0"/>
              </a:spcBef>
              <a:spcAft>
                <a:spcPts val="0"/>
              </a:spcAft>
              <a:buClrTx/>
              <a:buSzTx/>
              <a:buFont typeface="Arial"/>
              <a:buChar char="•"/>
              <a:tabLst>
                <a:tab pos="283845" algn="l"/>
                <a:tab pos="284321" algn="l"/>
              </a:tabLst>
              <a:defRPr/>
            </a:pPr>
            <a:r>
              <a:rPr kumimoji="0" sz="1500" b="0" i="0" u="none" strike="noStrike" kern="1200" cap="none" spc="-8" normalizeH="0" baseline="0" noProof="0" dirty="0">
                <a:ln>
                  <a:noFill/>
                </a:ln>
                <a:solidFill>
                  <a:prstClr val="black"/>
                </a:solidFill>
                <a:effectLst/>
                <a:uLnTx/>
                <a:uFillTx/>
                <a:latin typeface="Calibri"/>
                <a:ea typeface="+mn-ea"/>
                <a:cs typeface="Calibri"/>
              </a:rPr>
              <a:t>Οικονομική</a:t>
            </a:r>
            <a:r>
              <a:rPr kumimoji="0" sz="1500" b="0" i="0" u="none" strike="noStrike" kern="1200" cap="none" spc="-26" normalizeH="0" baseline="0" noProof="0" dirty="0">
                <a:ln>
                  <a:noFill/>
                </a:ln>
                <a:solidFill>
                  <a:prstClr val="black"/>
                </a:solidFill>
                <a:effectLst/>
                <a:uLnTx/>
                <a:uFillTx/>
                <a:latin typeface="Calibri"/>
                <a:ea typeface="+mn-ea"/>
                <a:cs typeface="Calibri"/>
              </a:rPr>
              <a:t> </a:t>
            </a:r>
            <a:r>
              <a:rPr kumimoji="0" sz="1500" b="0" i="0" u="none" strike="noStrike" kern="1200" cap="none" spc="-8" normalizeH="0" baseline="0" noProof="0" dirty="0">
                <a:ln>
                  <a:noFill/>
                </a:ln>
                <a:solidFill>
                  <a:prstClr val="black"/>
                </a:solidFill>
                <a:effectLst/>
                <a:uLnTx/>
                <a:uFillTx/>
                <a:latin typeface="Calibri"/>
                <a:ea typeface="+mn-ea"/>
                <a:cs typeface="Calibri"/>
              </a:rPr>
              <a:t>απώλεια.</a:t>
            </a:r>
            <a:endParaRPr kumimoji="0" sz="1500" b="0" i="0" u="none" strike="noStrike" kern="1200" cap="none" spc="0" normalizeH="0" baseline="0" noProof="0" dirty="0">
              <a:ln>
                <a:noFill/>
              </a:ln>
              <a:solidFill>
                <a:prstClr val="black"/>
              </a:solidFill>
              <a:effectLst/>
              <a:uLnTx/>
              <a:uFillTx/>
              <a:latin typeface="Calibri"/>
              <a:ea typeface="+mn-ea"/>
              <a:cs typeface="Calibri"/>
            </a:endParaRPr>
          </a:p>
          <a:p>
            <a:pPr marL="283845" marR="0" lvl="0" indent="-214789" algn="l" defTabSz="914400" rtl="0" eaLnBrk="1" fontAlgn="auto" latinLnBrk="0" hangingPunct="1">
              <a:lnSpc>
                <a:spcPct val="100000"/>
              </a:lnSpc>
              <a:spcBef>
                <a:spcPts val="0"/>
              </a:spcBef>
              <a:spcAft>
                <a:spcPts val="0"/>
              </a:spcAft>
              <a:buClrTx/>
              <a:buSzTx/>
              <a:buFont typeface="Arial"/>
              <a:buChar char="•"/>
              <a:tabLst>
                <a:tab pos="283845" algn="l"/>
                <a:tab pos="284321" algn="l"/>
              </a:tabLst>
              <a:defRPr/>
            </a:pPr>
            <a:r>
              <a:rPr kumimoji="0" sz="1500" b="0" i="0" u="none" strike="noStrike" kern="1200" cap="none" spc="-4" normalizeH="0" baseline="0" noProof="0" dirty="0">
                <a:ln>
                  <a:noFill/>
                </a:ln>
                <a:solidFill>
                  <a:prstClr val="black"/>
                </a:solidFill>
                <a:effectLst/>
                <a:uLnTx/>
                <a:uFillTx/>
                <a:latin typeface="Calibri"/>
                <a:ea typeface="+mn-ea"/>
                <a:cs typeface="Calibri"/>
              </a:rPr>
              <a:t>Φυσική </a:t>
            </a:r>
            <a:r>
              <a:rPr kumimoji="0" sz="1500" b="0" i="0" u="none" strike="noStrike" kern="1200" cap="none" spc="0" normalizeH="0" baseline="0" noProof="0" dirty="0">
                <a:ln>
                  <a:noFill/>
                </a:ln>
                <a:solidFill>
                  <a:prstClr val="black"/>
                </a:solidFill>
                <a:effectLst/>
                <a:uLnTx/>
                <a:uFillTx/>
                <a:latin typeface="Calibri"/>
                <a:ea typeface="+mn-ea"/>
                <a:cs typeface="Calibri"/>
              </a:rPr>
              <a:t>ή </a:t>
            </a:r>
            <a:r>
              <a:rPr kumimoji="0" sz="1500" b="0" i="0" u="none" strike="noStrike" kern="1200" cap="none" spc="-8" normalizeH="0" baseline="0" noProof="0" dirty="0">
                <a:ln>
                  <a:noFill/>
                </a:ln>
                <a:solidFill>
                  <a:prstClr val="black"/>
                </a:solidFill>
                <a:effectLst/>
                <a:uLnTx/>
                <a:uFillTx/>
                <a:latin typeface="Calibri"/>
                <a:ea typeface="+mn-ea"/>
                <a:cs typeface="Calibri"/>
              </a:rPr>
              <a:t>ψυχολογική</a:t>
            </a:r>
            <a:r>
              <a:rPr kumimoji="0" sz="1500" b="0" i="0" u="none" strike="noStrike" kern="1200" cap="none" spc="-53" normalizeH="0" baseline="0" noProof="0" dirty="0">
                <a:ln>
                  <a:noFill/>
                </a:ln>
                <a:solidFill>
                  <a:prstClr val="black"/>
                </a:solidFill>
                <a:effectLst/>
                <a:uLnTx/>
                <a:uFillTx/>
                <a:latin typeface="Calibri"/>
                <a:ea typeface="+mn-ea"/>
                <a:cs typeface="Calibri"/>
              </a:rPr>
              <a:t> </a:t>
            </a:r>
            <a:r>
              <a:rPr kumimoji="0" sz="1500" b="0" i="0" u="none" strike="noStrike" kern="1200" cap="none" spc="-8" normalizeH="0" baseline="0" noProof="0" dirty="0">
                <a:ln>
                  <a:noFill/>
                </a:ln>
                <a:solidFill>
                  <a:prstClr val="black"/>
                </a:solidFill>
                <a:effectLst/>
                <a:uLnTx/>
                <a:uFillTx/>
                <a:latin typeface="Calibri"/>
                <a:ea typeface="+mn-ea"/>
                <a:cs typeface="Calibri"/>
              </a:rPr>
              <a:t>βλάβη.</a:t>
            </a:r>
            <a:endParaRPr kumimoji="0" sz="1500" b="0" i="0" u="none" strike="noStrike" kern="1200" cap="none" spc="0" normalizeH="0" baseline="0" noProof="0" dirty="0">
              <a:ln>
                <a:noFill/>
              </a:ln>
              <a:solidFill>
                <a:prstClr val="black"/>
              </a:solidFill>
              <a:effectLst/>
              <a:uLnTx/>
              <a:uFillTx/>
              <a:latin typeface="Calibri"/>
              <a:ea typeface="+mn-ea"/>
              <a:cs typeface="Calibri"/>
            </a:endParaRPr>
          </a:p>
          <a:p>
            <a:pPr marL="283845" marR="0" lvl="0" indent="-214789" algn="l" defTabSz="914400" rtl="0" eaLnBrk="1" fontAlgn="auto" latinLnBrk="0" hangingPunct="1">
              <a:lnSpc>
                <a:spcPct val="100000"/>
              </a:lnSpc>
              <a:spcBef>
                <a:spcPts val="0"/>
              </a:spcBef>
              <a:spcAft>
                <a:spcPts val="0"/>
              </a:spcAft>
              <a:buClrTx/>
              <a:buSzTx/>
              <a:buFont typeface="Arial"/>
              <a:buChar char="•"/>
              <a:tabLst>
                <a:tab pos="283845" algn="l"/>
                <a:tab pos="284321" algn="l"/>
              </a:tabLst>
              <a:defRPr/>
            </a:pPr>
            <a:r>
              <a:rPr kumimoji="0" sz="1500" b="0" i="0" u="none" strike="noStrike" kern="1200" cap="none" spc="-4" normalizeH="0" baseline="0" noProof="0" dirty="0">
                <a:ln>
                  <a:noFill/>
                </a:ln>
                <a:solidFill>
                  <a:prstClr val="black"/>
                </a:solidFill>
                <a:effectLst/>
                <a:uLnTx/>
                <a:uFillTx/>
                <a:latin typeface="Calibri"/>
                <a:ea typeface="+mn-ea"/>
                <a:cs typeface="Calibri"/>
              </a:rPr>
              <a:t>Προσβολή,</a:t>
            </a:r>
            <a:r>
              <a:rPr kumimoji="0" sz="1500" b="0" i="0" u="none" strike="noStrike" kern="1200" cap="none" spc="-38" normalizeH="0" baseline="0" noProof="0" dirty="0">
                <a:ln>
                  <a:noFill/>
                </a:ln>
                <a:solidFill>
                  <a:prstClr val="black"/>
                </a:solidFill>
                <a:effectLst/>
                <a:uLnTx/>
                <a:uFillTx/>
                <a:latin typeface="Calibri"/>
                <a:ea typeface="+mn-ea"/>
                <a:cs typeface="Calibri"/>
              </a:rPr>
              <a:t> </a:t>
            </a:r>
            <a:r>
              <a:rPr kumimoji="0" sz="1500" b="0" i="0" u="none" strike="noStrike" kern="1200" cap="none" spc="-8" normalizeH="0" baseline="0" noProof="0" dirty="0">
                <a:ln>
                  <a:noFill/>
                </a:ln>
                <a:solidFill>
                  <a:prstClr val="black"/>
                </a:solidFill>
                <a:effectLst/>
                <a:uLnTx/>
                <a:uFillTx/>
                <a:latin typeface="Calibri"/>
                <a:ea typeface="+mn-ea"/>
                <a:cs typeface="Calibri"/>
              </a:rPr>
              <a:t>Ταπείνωση.</a:t>
            </a:r>
            <a:endParaRPr kumimoji="0" sz="1500" b="0" i="0" u="none" strike="noStrike" kern="1200" cap="none" spc="0" normalizeH="0" baseline="0" noProof="0" dirty="0">
              <a:ln>
                <a:noFill/>
              </a:ln>
              <a:solidFill>
                <a:prstClr val="black"/>
              </a:solidFill>
              <a:effectLst/>
              <a:uLnTx/>
              <a:uFillTx/>
              <a:latin typeface="Calibri"/>
              <a:ea typeface="+mn-ea"/>
              <a:cs typeface="Calibri"/>
            </a:endParaRPr>
          </a:p>
          <a:p>
            <a:pPr marL="283845" marR="0" lvl="0" indent="-214789" algn="l" defTabSz="914400" rtl="0" eaLnBrk="1" fontAlgn="auto" latinLnBrk="0" hangingPunct="1">
              <a:lnSpc>
                <a:spcPct val="100000"/>
              </a:lnSpc>
              <a:spcBef>
                <a:spcPts val="0"/>
              </a:spcBef>
              <a:spcAft>
                <a:spcPts val="0"/>
              </a:spcAft>
              <a:buClrTx/>
              <a:buSzTx/>
              <a:buFont typeface="Arial"/>
              <a:buChar char="•"/>
              <a:tabLst>
                <a:tab pos="283845" algn="l"/>
                <a:tab pos="284321" algn="l"/>
              </a:tabLst>
              <a:defRPr/>
            </a:pPr>
            <a:r>
              <a:rPr kumimoji="0" sz="1500" b="0" i="0" u="none" strike="noStrike" kern="1200" cap="none" spc="-4" normalizeH="0" baseline="0" noProof="0" dirty="0">
                <a:ln>
                  <a:noFill/>
                </a:ln>
                <a:solidFill>
                  <a:prstClr val="black"/>
                </a:solidFill>
                <a:effectLst/>
                <a:uLnTx/>
                <a:uFillTx/>
                <a:latin typeface="Calibri"/>
                <a:ea typeface="+mn-ea"/>
                <a:cs typeface="Calibri"/>
              </a:rPr>
              <a:t>Ενόχληση.</a:t>
            </a:r>
            <a:endParaRPr kumimoji="0" sz="1500" b="0" i="0" u="none" strike="noStrike" kern="1200" cap="none" spc="0" normalizeH="0" baseline="0" noProof="0" dirty="0">
              <a:ln>
                <a:noFill/>
              </a:ln>
              <a:solidFill>
                <a:prstClr val="black"/>
              </a:solidFill>
              <a:effectLst/>
              <a:uLnTx/>
              <a:uFillTx/>
              <a:latin typeface="Calibri"/>
              <a:ea typeface="+mn-ea"/>
              <a:cs typeface="Calibri"/>
            </a:endParaRPr>
          </a:p>
          <a:p>
            <a:pPr marL="283845" marR="0" lvl="0" indent="-214789" algn="l" defTabSz="914400" rtl="0" eaLnBrk="1" fontAlgn="auto" latinLnBrk="0" hangingPunct="1">
              <a:lnSpc>
                <a:spcPct val="100000"/>
              </a:lnSpc>
              <a:spcBef>
                <a:spcPts val="0"/>
              </a:spcBef>
              <a:spcAft>
                <a:spcPts val="0"/>
              </a:spcAft>
              <a:buClrTx/>
              <a:buSzTx/>
              <a:buFont typeface="Arial"/>
              <a:buChar char="•"/>
              <a:tabLst>
                <a:tab pos="283845" algn="l"/>
                <a:tab pos="284321" algn="l"/>
              </a:tabLst>
              <a:defRPr/>
            </a:pPr>
            <a:r>
              <a:rPr kumimoji="0" sz="1500" b="0" i="0" u="none" strike="noStrike" kern="1200" cap="none" spc="-4" normalizeH="0" baseline="0" noProof="0" dirty="0">
                <a:ln>
                  <a:noFill/>
                </a:ln>
                <a:solidFill>
                  <a:prstClr val="black"/>
                </a:solidFill>
                <a:effectLst/>
                <a:uLnTx/>
                <a:uFillTx/>
                <a:latin typeface="Calibri"/>
                <a:ea typeface="+mn-ea"/>
                <a:cs typeface="Calibri"/>
              </a:rPr>
              <a:t>Διακρίσεις.</a:t>
            </a:r>
            <a:endParaRPr kumimoji="0" sz="1500" b="0" i="0" u="none" strike="noStrike" kern="1200" cap="none" spc="0" normalizeH="0" baseline="0" noProof="0" dirty="0">
              <a:ln>
                <a:noFill/>
              </a:ln>
              <a:solidFill>
                <a:prstClr val="black"/>
              </a:solidFill>
              <a:effectLst/>
              <a:uLnTx/>
              <a:uFillTx/>
              <a:latin typeface="Calibri"/>
              <a:ea typeface="+mn-ea"/>
              <a:cs typeface="Calibri"/>
            </a:endParaRPr>
          </a:p>
          <a:p>
            <a:pPr marL="283845" marR="0" lvl="0" indent="-214789" algn="l" defTabSz="914400" rtl="0" eaLnBrk="1" fontAlgn="auto" latinLnBrk="0" hangingPunct="1">
              <a:lnSpc>
                <a:spcPct val="100000"/>
              </a:lnSpc>
              <a:spcBef>
                <a:spcPts val="0"/>
              </a:spcBef>
              <a:spcAft>
                <a:spcPts val="0"/>
              </a:spcAft>
              <a:buClrTx/>
              <a:buSzTx/>
              <a:buFont typeface="Arial"/>
              <a:buChar char="•"/>
              <a:tabLst>
                <a:tab pos="283845" algn="l"/>
                <a:tab pos="284321" algn="l"/>
              </a:tabLst>
              <a:defRPr/>
            </a:pPr>
            <a:r>
              <a:rPr kumimoji="0" sz="1500" b="0" i="0" u="none" strike="noStrike" kern="1200" cap="none" spc="-4" normalizeH="0" baseline="0" noProof="0" dirty="0">
                <a:ln>
                  <a:noFill/>
                </a:ln>
                <a:solidFill>
                  <a:prstClr val="black"/>
                </a:solidFill>
                <a:effectLst/>
                <a:uLnTx/>
                <a:uFillTx/>
                <a:latin typeface="Calibri"/>
                <a:ea typeface="+mn-ea"/>
                <a:cs typeface="Calibri"/>
              </a:rPr>
              <a:t>Βλάβη </a:t>
            </a:r>
            <a:r>
              <a:rPr kumimoji="0" sz="1500" b="0" i="0" u="none" strike="noStrike" kern="1200" cap="none" spc="0" normalizeH="0" baseline="0" noProof="0" dirty="0">
                <a:ln>
                  <a:noFill/>
                </a:ln>
                <a:solidFill>
                  <a:prstClr val="black"/>
                </a:solidFill>
                <a:effectLst/>
                <a:uLnTx/>
                <a:uFillTx/>
                <a:latin typeface="Calibri"/>
                <a:ea typeface="+mn-ea"/>
                <a:cs typeface="Calibri"/>
              </a:rPr>
              <a:t>της</a:t>
            </a:r>
            <a:r>
              <a:rPr kumimoji="0" sz="1500" b="0" i="0" u="none" strike="noStrike" kern="1200" cap="none" spc="-30" normalizeH="0" baseline="0" noProof="0" dirty="0">
                <a:ln>
                  <a:noFill/>
                </a:ln>
                <a:solidFill>
                  <a:prstClr val="black"/>
                </a:solidFill>
                <a:effectLst/>
                <a:uLnTx/>
                <a:uFillTx/>
                <a:latin typeface="Calibri"/>
                <a:ea typeface="+mn-ea"/>
                <a:cs typeface="Calibri"/>
              </a:rPr>
              <a:t> </a:t>
            </a:r>
            <a:r>
              <a:rPr kumimoji="0" sz="1500" b="0" i="0" u="none" strike="noStrike" kern="1200" cap="none" spc="0" normalizeH="0" baseline="0" noProof="0" dirty="0">
                <a:ln>
                  <a:noFill/>
                </a:ln>
                <a:solidFill>
                  <a:prstClr val="black"/>
                </a:solidFill>
                <a:effectLst/>
                <a:uLnTx/>
                <a:uFillTx/>
                <a:latin typeface="Calibri"/>
                <a:ea typeface="+mn-ea"/>
                <a:cs typeface="Calibri"/>
              </a:rPr>
              <a:t>φήμης.</a:t>
            </a:r>
          </a:p>
          <a:p>
            <a:pPr marL="283845" marR="0" lvl="0" indent="-214789" algn="l" defTabSz="914400" rtl="0" eaLnBrk="1" fontAlgn="auto" latinLnBrk="0" hangingPunct="1">
              <a:lnSpc>
                <a:spcPct val="100000"/>
              </a:lnSpc>
              <a:spcBef>
                <a:spcPts val="0"/>
              </a:spcBef>
              <a:spcAft>
                <a:spcPts val="0"/>
              </a:spcAft>
              <a:buClrTx/>
              <a:buSzTx/>
              <a:buFont typeface="Arial"/>
              <a:buChar char="•"/>
              <a:tabLst>
                <a:tab pos="283845" algn="l"/>
                <a:tab pos="284321" algn="l"/>
              </a:tabLst>
              <a:defRPr/>
            </a:pPr>
            <a:r>
              <a:rPr kumimoji="0" sz="1500" b="0" i="0" u="none" strike="noStrike" kern="1200" cap="none" spc="0" normalizeH="0" baseline="0" noProof="0" dirty="0">
                <a:ln>
                  <a:noFill/>
                </a:ln>
                <a:solidFill>
                  <a:prstClr val="black"/>
                </a:solidFill>
                <a:effectLst/>
                <a:uLnTx/>
                <a:uFillTx/>
                <a:latin typeface="Calibri"/>
                <a:ea typeface="+mn-ea"/>
                <a:cs typeface="Calibri"/>
              </a:rPr>
              <a:t>Απειλή </a:t>
            </a:r>
            <a:r>
              <a:rPr kumimoji="0" sz="1500" b="0" i="0" u="none" strike="noStrike" kern="1200" cap="none" spc="-15" normalizeH="0" baseline="0" noProof="0" dirty="0">
                <a:ln>
                  <a:noFill/>
                </a:ln>
                <a:solidFill>
                  <a:prstClr val="black"/>
                </a:solidFill>
                <a:effectLst/>
                <a:uLnTx/>
                <a:uFillTx/>
                <a:latin typeface="Calibri"/>
                <a:ea typeface="+mn-ea"/>
                <a:cs typeface="Calibri"/>
              </a:rPr>
              <a:t>κατά </a:t>
            </a:r>
            <a:r>
              <a:rPr kumimoji="0" sz="1500" b="0" i="0" u="none" strike="noStrike" kern="1200" cap="none" spc="0" normalizeH="0" baseline="0" noProof="0" dirty="0">
                <a:ln>
                  <a:noFill/>
                </a:ln>
                <a:solidFill>
                  <a:prstClr val="black"/>
                </a:solidFill>
                <a:effectLst/>
                <a:uLnTx/>
                <a:uFillTx/>
                <a:latin typeface="Calibri"/>
                <a:ea typeface="+mn-ea"/>
                <a:cs typeface="Calibri"/>
              </a:rPr>
              <a:t>της</a:t>
            </a:r>
            <a:r>
              <a:rPr kumimoji="0" sz="1500" b="0" i="0" u="none" strike="noStrike" kern="1200" cap="none" spc="-19" normalizeH="0" baseline="0" noProof="0" dirty="0">
                <a:ln>
                  <a:noFill/>
                </a:ln>
                <a:solidFill>
                  <a:prstClr val="black"/>
                </a:solidFill>
                <a:effectLst/>
                <a:uLnTx/>
                <a:uFillTx/>
                <a:latin typeface="Calibri"/>
                <a:ea typeface="+mn-ea"/>
                <a:cs typeface="Calibri"/>
              </a:rPr>
              <a:t> </a:t>
            </a:r>
            <a:r>
              <a:rPr kumimoji="0" sz="1500" b="0" i="0" u="none" strike="noStrike" kern="1200" cap="none" spc="-15" normalizeH="0" baseline="0" noProof="0" dirty="0">
                <a:ln>
                  <a:noFill/>
                </a:ln>
                <a:solidFill>
                  <a:prstClr val="black"/>
                </a:solidFill>
                <a:effectLst/>
                <a:uLnTx/>
                <a:uFillTx/>
                <a:latin typeface="Calibri"/>
                <a:ea typeface="+mn-ea"/>
                <a:cs typeface="Calibri"/>
              </a:rPr>
              <a:t>ζωής.</a:t>
            </a:r>
            <a:endParaRPr kumimoji="0" sz="15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8" name="object 18"/>
          <p:cNvSpPr txBox="1"/>
          <p:nvPr/>
        </p:nvSpPr>
        <p:spPr>
          <a:xfrm>
            <a:off x="1625728" y="3863342"/>
            <a:ext cx="3057525" cy="1637051"/>
          </a:xfrm>
          <a:prstGeom prst="rect">
            <a:avLst/>
          </a:prstGeom>
          <a:solidFill>
            <a:srgbClr val="ECECEC"/>
          </a:solidFill>
          <a:ln w="12192">
            <a:solidFill>
              <a:srgbClr val="41709C"/>
            </a:solidFill>
          </a:ln>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a:ea typeface="+mn-ea"/>
              <a:cs typeface="Times New Roman"/>
            </a:endParaRPr>
          </a:p>
          <a:p>
            <a:pPr marL="68104" marR="0" lvl="0" indent="0" algn="l" defTabSz="914400" rtl="0" eaLnBrk="1" fontAlgn="auto" latinLnBrk="0" hangingPunct="1">
              <a:lnSpc>
                <a:spcPct val="100000"/>
              </a:lnSpc>
              <a:spcBef>
                <a:spcPts val="1166"/>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Calibri"/>
                <a:ea typeface="+mn-ea"/>
                <a:cs typeface="Calibri"/>
              </a:rPr>
              <a:t>≠ </a:t>
            </a:r>
            <a:r>
              <a:rPr kumimoji="0" sz="1500" b="0" i="0" u="none" strike="noStrike" kern="1200" cap="none" spc="-11" normalizeH="0" baseline="0" noProof="0" dirty="0">
                <a:ln>
                  <a:noFill/>
                </a:ln>
                <a:solidFill>
                  <a:prstClr val="black"/>
                </a:solidFill>
                <a:effectLst/>
                <a:uLnTx/>
                <a:uFillTx/>
                <a:latin typeface="Calibri"/>
                <a:ea typeface="+mn-ea"/>
                <a:cs typeface="Calibri"/>
              </a:rPr>
              <a:t>Οικονομικού </a:t>
            </a:r>
            <a:r>
              <a:rPr kumimoji="0" sz="1500" b="0" i="0" u="none" strike="noStrike" kern="1200" cap="none" spc="-8" normalizeH="0" baseline="0" noProof="0" dirty="0">
                <a:ln>
                  <a:noFill/>
                </a:ln>
                <a:solidFill>
                  <a:prstClr val="black"/>
                </a:solidFill>
                <a:effectLst/>
                <a:uLnTx/>
                <a:uFillTx/>
                <a:latin typeface="Calibri"/>
                <a:ea typeface="+mn-ea"/>
                <a:cs typeface="Calibri"/>
              </a:rPr>
              <a:t>κινδύνου</a:t>
            </a:r>
            <a:r>
              <a:rPr kumimoji="0" sz="1500" b="0" i="0" u="none" strike="noStrike" kern="1200" cap="none" spc="-23" normalizeH="0" baseline="0" noProof="0" dirty="0">
                <a:ln>
                  <a:noFill/>
                </a:ln>
                <a:solidFill>
                  <a:prstClr val="black"/>
                </a:solidFill>
                <a:effectLst/>
                <a:uLnTx/>
                <a:uFillTx/>
                <a:latin typeface="Calibri"/>
                <a:ea typeface="+mn-ea"/>
                <a:cs typeface="Calibri"/>
              </a:rPr>
              <a:t> </a:t>
            </a:r>
            <a:r>
              <a:rPr kumimoji="0" sz="1500" b="0" i="0" u="none" strike="noStrike" kern="1200" cap="none" spc="0" normalizeH="0" baseline="0" noProof="0" dirty="0">
                <a:ln>
                  <a:noFill/>
                </a:ln>
                <a:solidFill>
                  <a:prstClr val="black"/>
                </a:solidFill>
                <a:effectLst/>
                <a:uLnTx/>
                <a:uFillTx/>
                <a:latin typeface="Calibri"/>
                <a:ea typeface="+mn-ea"/>
                <a:cs typeface="Calibri"/>
              </a:rPr>
              <a:t>ή</a:t>
            </a:r>
            <a:endParaRPr kumimoji="0" sz="1500" b="0" i="0" u="none" strike="noStrike" kern="1200" cap="none" spc="0" normalizeH="0" baseline="0" noProof="0">
              <a:ln>
                <a:noFill/>
              </a:ln>
              <a:solidFill>
                <a:prstClr val="black"/>
              </a:solidFill>
              <a:effectLst/>
              <a:uLnTx/>
              <a:uFillTx/>
              <a:latin typeface="Calibri"/>
              <a:ea typeface="+mn-ea"/>
              <a:cs typeface="Calibri"/>
            </a:endParaRPr>
          </a:p>
          <a:p>
            <a:pPr marL="68104" marR="0" lvl="0" indent="0" algn="l" defTabSz="914400" rtl="0" eaLnBrk="1" fontAlgn="auto" latinLnBrk="0" hangingPunct="1">
              <a:lnSpc>
                <a:spcPct val="100000"/>
              </a:lnSpc>
              <a:spcBef>
                <a:spcPts val="23"/>
              </a:spcBef>
              <a:spcAft>
                <a:spcPts val="0"/>
              </a:spcAft>
              <a:buClrTx/>
              <a:buSzTx/>
              <a:buFontTx/>
              <a:buNone/>
              <a:tabLst/>
              <a:defRPr/>
            </a:pPr>
            <a:r>
              <a:rPr kumimoji="0" sz="1500" b="0" i="0" u="none" strike="noStrike" kern="1200" cap="none" spc="-8" normalizeH="0" baseline="0" noProof="0" dirty="0">
                <a:ln>
                  <a:noFill/>
                </a:ln>
                <a:solidFill>
                  <a:prstClr val="black"/>
                </a:solidFill>
                <a:effectLst/>
                <a:uLnTx/>
                <a:uFillTx/>
                <a:latin typeface="Calibri"/>
                <a:ea typeface="+mn-ea"/>
                <a:cs typeface="Calibri"/>
              </a:rPr>
              <a:t>επιχειρησιακού</a:t>
            </a:r>
            <a:r>
              <a:rPr kumimoji="0" sz="1500" b="0" i="0" u="none" strike="noStrike" kern="1200" cap="none" spc="-34" normalizeH="0" baseline="0" noProof="0" dirty="0">
                <a:ln>
                  <a:noFill/>
                </a:ln>
                <a:solidFill>
                  <a:prstClr val="black"/>
                </a:solidFill>
                <a:effectLst/>
                <a:uLnTx/>
                <a:uFillTx/>
                <a:latin typeface="Calibri"/>
                <a:ea typeface="+mn-ea"/>
                <a:cs typeface="Calibri"/>
              </a:rPr>
              <a:t> </a:t>
            </a:r>
            <a:r>
              <a:rPr kumimoji="0" sz="1500" b="0" i="0" u="none" strike="noStrike" kern="1200" cap="none" spc="-8" normalizeH="0" baseline="0" noProof="0" dirty="0">
                <a:ln>
                  <a:noFill/>
                </a:ln>
                <a:solidFill>
                  <a:prstClr val="black"/>
                </a:solidFill>
                <a:effectLst/>
                <a:uLnTx/>
                <a:uFillTx/>
                <a:latin typeface="Calibri"/>
                <a:ea typeface="+mn-ea"/>
                <a:cs typeface="Calibri"/>
              </a:rPr>
              <a:t>κινδύνου!</a:t>
            </a:r>
            <a:endParaRPr kumimoji="0" sz="15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1538" b="0" i="0" u="none" strike="noStrike" kern="1200" cap="none" spc="0" normalizeH="0" baseline="0" noProof="0">
              <a:ln>
                <a:noFill/>
              </a:ln>
              <a:solidFill>
                <a:prstClr val="black"/>
              </a:solidFill>
              <a:effectLst/>
              <a:uLnTx/>
              <a:uFillTx/>
              <a:latin typeface="Times New Roman"/>
              <a:ea typeface="+mn-ea"/>
              <a:cs typeface="Times New Roman"/>
            </a:endParaRPr>
          </a:p>
          <a:p>
            <a:pPr marL="68104" marR="202883" lvl="0" indent="0" algn="l" defTabSz="914400" rtl="0" eaLnBrk="1" fontAlgn="auto" latinLnBrk="0" hangingPunct="1">
              <a:lnSpc>
                <a:spcPct val="100000"/>
              </a:lnSpc>
              <a:spcBef>
                <a:spcPts val="0"/>
              </a:spcBef>
              <a:spcAft>
                <a:spcPts val="0"/>
              </a:spcAft>
              <a:buClrTx/>
              <a:buSzTx/>
              <a:buFontTx/>
              <a:buNone/>
              <a:tabLst/>
              <a:defRPr/>
            </a:pPr>
            <a:r>
              <a:rPr kumimoji="0" sz="1500" b="0" i="0" u="none" strike="noStrike" kern="1200" cap="none" spc="0" normalizeH="0" baseline="0" noProof="0" dirty="0">
                <a:ln>
                  <a:noFill/>
                </a:ln>
                <a:solidFill>
                  <a:prstClr val="black"/>
                </a:solidFill>
                <a:effectLst/>
                <a:uLnTx/>
                <a:uFillTx/>
                <a:latin typeface="Calibri"/>
                <a:ea typeface="+mn-ea"/>
                <a:cs typeface="Calibri"/>
              </a:rPr>
              <a:t>≠ </a:t>
            </a:r>
            <a:r>
              <a:rPr kumimoji="0" sz="1500" b="0" i="0" u="none" strike="noStrike" kern="1200" cap="none" spc="-8" normalizeH="0" baseline="0" noProof="0" dirty="0">
                <a:ln>
                  <a:noFill/>
                </a:ln>
                <a:solidFill>
                  <a:prstClr val="black"/>
                </a:solidFill>
                <a:effectLst/>
                <a:uLnTx/>
                <a:uFillTx/>
                <a:latin typeface="Calibri"/>
                <a:ea typeface="+mn-ea"/>
                <a:cs typeface="Calibri"/>
              </a:rPr>
              <a:t>Κλίμακας </a:t>
            </a:r>
            <a:r>
              <a:rPr kumimoji="0" sz="1500" b="0" i="0" u="none" strike="noStrike" kern="1200" cap="none" spc="-11" normalizeH="0" baseline="0" noProof="0" dirty="0">
                <a:ln>
                  <a:noFill/>
                </a:ln>
                <a:solidFill>
                  <a:prstClr val="black"/>
                </a:solidFill>
                <a:effectLst/>
                <a:uLnTx/>
                <a:uFillTx/>
                <a:latin typeface="Calibri"/>
                <a:ea typeface="+mn-ea"/>
                <a:cs typeface="Calibri"/>
              </a:rPr>
              <a:t>(ακόμα κι </a:t>
            </a:r>
            <a:r>
              <a:rPr kumimoji="0" sz="1500" b="0" i="0" u="none" strike="noStrike" kern="1200" cap="none" spc="0" normalizeH="0" baseline="0" noProof="0" dirty="0">
                <a:ln>
                  <a:noFill/>
                </a:ln>
                <a:solidFill>
                  <a:prstClr val="black"/>
                </a:solidFill>
                <a:effectLst/>
                <a:uLnTx/>
                <a:uFillTx/>
                <a:latin typeface="Calibri"/>
                <a:ea typeface="+mn-ea"/>
                <a:cs typeface="Calibri"/>
              </a:rPr>
              <a:t>αν </a:t>
            </a:r>
            <a:r>
              <a:rPr kumimoji="0" sz="1500" b="0" i="0" u="none" strike="noStrike" kern="1200" cap="none" spc="-4" normalizeH="0" baseline="0" noProof="0" dirty="0">
                <a:ln>
                  <a:noFill/>
                </a:ln>
                <a:solidFill>
                  <a:prstClr val="black"/>
                </a:solidFill>
                <a:effectLst/>
                <a:uLnTx/>
                <a:uFillTx/>
                <a:latin typeface="Calibri"/>
                <a:ea typeface="+mn-ea"/>
                <a:cs typeface="Calibri"/>
              </a:rPr>
              <a:t>αφορά </a:t>
            </a:r>
            <a:r>
              <a:rPr kumimoji="0" sz="1500" b="0" i="0" u="none" strike="noStrike" kern="1200" cap="none" spc="0" normalizeH="0" baseline="0" noProof="0" dirty="0">
                <a:ln>
                  <a:noFill/>
                </a:ln>
                <a:solidFill>
                  <a:prstClr val="black"/>
                </a:solidFill>
                <a:effectLst/>
                <a:uLnTx/>
                <a:uFillTx/>
                <a:latin typeface="Calibri"/>
                <a:ea typeface="+mn-ea"/>
                <a:cs typeface="Calibri"/>
              </a:rPr>
              <a:t>ένα  </a:t>
            </a:r>
            <a:r>
              <a:rPr kumimoji="0" sz="1500" b="0" i="0" u="none" strike="noStrike" kern="1200" cap="none" spc="-4" normalizeH="0" baseline="0" noProof="0" dirty="0">
                <a:ln>
                  <a:noFill/>
                </a:ln>
                <a:solidFill>
                  <a:prstClr val="black"/>
                </a:solidFill>
                <a:effectLst/>
                <a:uLnTx/>
                <a:uFillTx/>
                <a:latin typeface="Calibri"/>
                <a:ea typeface="+mn-ea"/>
                <a:cs typeface="Calibri"/>
              </a:rPr>
              <a:t>μόνο </a:t>
            </a:r>
            <a:r>
              <a:rPr kumimoji="0" sz="1500" b="0" i="0" u="none" strike="noStrike" kern="1200" cap="none" spc="0" normalizeH="0" baseline="0" noProof="0" dirty="0">
                <a:ln>
                  <a:noFill/>
                </a:ln>
                <a:solidFill>
                  <a:prstClr val="black"/>
                </a:solidFill>
                <a:effectLst/>
                <a:uLnTx/>
                <a:uFillTx/>
                <a:latin typeface="Calibri"/>
                <a:ea typeface="+mn-ea"/>
                <a:cs typeface="Calibri"/>
              </a:rPr>
              <a:t>πρόσωπο </a:t>
            </a:r>
            <a:r>
              <a:rPr kumimoji="0" sz="1500" b="0" i="0" u="none" strike="noStrike" kern="1200" cap="none" spc="-4" normalizeH="0" baseline="0" noProof="0" dirty="0">
                <a:ln>
                  <a:noFill/>
                </a:ln>
                <a:solidFill>
                  <a:prstClr val="black"/>
                </a:solidFill>
                <a:effectLst/>
                <a:uLnTx/>
                <a:uFillTx/>
                <a:latin typeface="Calibri"/>
                <a:ea typeface="+mn-ea"/>
                <a:cs typeface="Calibri"/>
              </a:rPr>
              <a:t>είναι</a:t>
            </a:r>
            <a:r>
              <a:rPr kumimoji="0" sz="1500" b="0" i="0" u="none" strike="noStrike" kern="1200" cap="none" spc="-60" normalizeH="0" baseline="0" noProof="0" dirty="0">
                <a:ln>
                  <a:noFill/>
                </a:ln>
                <a:solidFill>
                  <a:prstClr val="black"/>
                </a:solidFill>
                <a:effectLst/>
                <a:uLnTx/>
                <a:uFillTx/>
                <a:latin typeface="Calibri"/>
                <a:ea typeface="+mn-ea"/>
                <a:cs typeface="Calibri"/>
              </a:rPr>
              <a:t> </a:t>
            </a:r>
            <a:r>
              <a:rPr kumimoji="0" sz="1500" b="0" i="0" u="none" strike="noStrike" kern="1200" cap="none" spc="-8" normalizeH="0" baseline="0" noProof="0" dirty="0">
                <a:ln>
                  <a:noFill/>
                </a:ln>
                <a:solidFill>
                  <a:prstClr val="black"/>
                </a:solidFill>
                <a:effectLst/>
                <a:uLnTx/>
                <a:uFillTx/>
                <a:latin typeface="Calibri"/>
                <a:ea typeface="+mn-ea"/>
                <a:cs typeface="Calibri"/>
              </a:rPr>
              <a:t>αρκετό!)</a:t>
            </a:r>
            <a:endParaRPr kumimoji="0" sz="1500" b="0" i="0" u="none" strike="noStrike" kern="1200" cap="none" spc="0" normalizeH="0" baseline="0" noProof="0">
              <a:ln>
                <a:noFill/>
              </a:ln>
              <a:solidFill>
                <a:prstClr val="black"/>
              </a:solidFill>
              <a:effectLst/>
              <a:uLnTx/>
              <a:uFillTx/>
              <a:latin typeface="Calibri"/>
              <a:ea typeface="+mn-ea"/>
              <a:cs typeface="Calibri"/>
            </a:endParaRPr>
          </a:p>
        </p:txBody>
      </p:sp>
      <p:pic>
        <p:nvPicPr>
          <p:cNvPr id="26"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760" y="210084"/>
            <a:ext cx="1181100" cy="714375"/>
          </a:xfrm>
          <a:prstGeom prst="rect">
            <a:avLst/>
          </a:prstGeom>
        </p:spPr>
      </p:pic>
    </p:spTree>
    <p:extLst>
      <p:ext uri="{BB962C8B-B14F-4D97-AF65-F5344CB8AC3E}">
        <p14:creationId xmlns:p14="http://schemas.microsoft.com/office/powerpoint/2010/main" val="2096695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83055" y="1074914"/>
            <a:ext cx="8870156" cy="470802"/>
          </a:xfrm>
          <a:prstGeom prst="rect">
            <a:avLst/>
          </a:prstGeom>
        </p:spPr>
        <p:txBody>
          <a:bodyPr vert="horz" wrap="square" lIns="0" tIns="9049" rIns="0" bIns="0" rtlCol="0" anchor="b">
            <a:spAutoFit/>
          </a:bodyPr>
          <a:lstStyle/>
          <a:p>
            <a:pPr marL="9525">
              <a:lnSpc>
                <a:spcPct val="100000"/>
              </a:lnSpc>
              <a:spcBef>
                <a:spcPts val="71"/>
              </a:spcBef>
            </a:pPr>
            <a:r>
              <a:rPr sz="3000" spc="-23" dirty="0"/>
              <a:t>Επίπεδα αντικτύπου </a:t>
            </a:r>
            <a:r>
              <a:rPr sz="3000" spc="-19" dirty="0"/>
              <a:t>σχετικά </a:t>
            </a:r>
            <a:r>
              <a:rPr sz="3000" spc="-15" dirty="0"/>
              <a:t>με την </a:t>
            </a:r>
            <a:r>
              <a:rPr sz="3000" spc="-23" dirty="0"/>
              <a:t>προστασία</a:t>
            </a:r>
            <a:r>
              <a:rPr sz="3000" spc="-300" dirty="0"/>
              <a:t> </a:t>
            </a:r>
            <a:r>
              <a:rPr sz="3000" spc="-26" dirty="0"/>
              <a:t>δεδομένων</a:t>
            </a:r>
            <a:endParaRPr sz="3000"/>
          </a:p>
        </p:txBody>
      </p:sp>
      <p:graphicFrame>
        <p:nvGraphicFramePr>
          <p:cNvPr id="3" name="object 3"/>
          <p:cNvGraphicFramePr>
            <a:graphicFrameLocks noGrp="1"/>
          </p:cNvGraphicFramePr>
          <p:nvPr/>
        </p:nvGraphicFramePr>
        <p:xfrm>
          <a:off x="1698604" y="1709547"/>
          <a:ext cx="8588217" cy="3947478"/>
        </p:xfrm>
        <a:graphic>
          <a:graphicData uri="http://schemas.openxmlformats.org/drawingml/2006/table">
            <a:tbl>
              <a:tblPr firstRow="1" bandRow="1">
                <a:tableStyleId>{2D5ABB26-0587-4C30-8999-92F81FD0307C}</a:tableStyleId>
              </a:tblPr>
              <a:tblGrid>
                <a:gridCol w="2079784">
                  <a:extLst>
                    <a:ext uri="{9D8B030D-6E8A-4147-A177-3AD203B41FA5}">
                      <a16:colId xmlns:a16="http://schemas.microsoft.com/office/drawing/2014/main" val="20000"/>
                    </a:ext>
                  </a:extLst>
                </a:gridCol>
                <a:gridCol w="6508433">
                  <a:extLst>
                    <a:ext uri="{9D8B030D-6E8A-4147-A177-3AD203B41FA5}">
                      <a16:colId xmlns:a16="http://schemas.microsoft.com/office/drawing/2014/main" val="20001"/>
                    </a:ext>
                  </a:extLst>
                </a:gridCol>
              </a:tblGrid>
              <a:tr h="228600">
                <a:tc>
                  <a:txBody>
                    <a:bodyPr/>
                    <a:lstStyle/>
                    <a:p>
                      <a:pPr marL="461009" algn="ctr">
                        <a:lnSpc>
                          <a:spcPts val="2275"/>
                        </a:lnSpc>
                      </a:pPr>
                      <a:r>
                        <a:rPr sz="1500" b="1" spc="-25" dirty="0">
                          <a:solidFill>
                            <a:srgbClr val="FFFFFF"/>
                          </a:solidFill>
                          <a:latin typeface="Calibri"/>
                          <a:cs typeface="Calibri"/>
                        </a:rPr>
                        <a:t>IMPACT </a:t>
                      </a:r>
                      <a:r>
                        <a:rPr sz="1500" b="1" dirty="0">
                          <a:solidFill>
                            <a:srgbClr val="FFFFFF"/>
                          </a:solidFill>
                          <a:latin typeface="Calibri"/>
                          <a:cs typeface="Calibri"/>
                        </a:rPr>
                        <a:t>LEVEL</a:t>
                      </a:r>
                      <a:endParaRPr sz="15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00000"/>
                    </a:solidFill>
                  </a:tcPr>
                </a:tc>
                <a:tc>
                  <a:txBody>
                    <a:bodyPr/>
                    <a:lstStyle/>
                    <a:p>
                      <a:pPr marL="462280" algn="ctr">
                        <a:lnSpc>
                          <a:spcPts val="2275"/>
                        </a:lnSpc>
                      </a:pPr>
                      <a:r>
                        <a:rPr sz="1500" b="1" spc="-5" dirty="0">
                          <a:solidFill>
                            <a:srgbClr val="FFFFFF"/>
                          </a:solidFill>
                          <a:latin typeface="Calibri"/>
                          <a:cs typeface="Calibri"/>
                        </a:rPr>
                        <a:t>DESCRIPTION</a:t>
                      </a:r>
                      <a:endParaRPr sz="15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00000"/>
                    </a:solidFill>
                  </a:tcPr>
                </a:tc>
                <a:extLst>
                  <a:ext uri="{0D108BD9-81ED-4DB2-BD59-A6C34878D82A}">
                    <a16:rowId xmlns:a16="http://schemas.microsoft.com/office/drawing/2014/main" val="10000"/>
                  </a:ext>
                </a:extLst>
              </a:tr>
              <a:tr h="836295">
                <a:tc>
                  <a:txBody>
                    <a:bodyPr/>
                    <a:lstStyle/>
                    <a:p>
                      <a:pPr>
                        <a:lnSpc>
                          <a:spcPct val="100000"/>
                        </a:lnSpc>
                        <a:spcBef>
                          <a:spcPts val="15"/>
                        </a:spcBef>
                      </a:pPr>
                      <a:endParaRPr sz="2000">
                        <a:latin typeface="Times New Roman"/>
                        <a:cs typeface="Times New Roman"/>
                      </a:endParaRPr>
                    </a:p>
                    <a:p>
                      <a:pPr marL="461645" algn="ctr">
                        <a:lnSpc>
                          <a:spcPct val="100000"/>
                        </a:lnSpc>
                      </a:pPr>
                      <a:r>
                        <a:rPr sz="1500" b="1" dirty="0">
                          <a:solidFill>
                            <a:srgbClr val="FFFFFF"/>
                          </a:solidFill>
                          <a:latin typeface="Calibri"/>
                          <a:cs typeface="Calibri"/>
                        </a:rPr>
                        <a:t>Low</a:t>
                      </a:r>
                      <a:endParaRPr sz="1500">
                        <a:latin typeface="Calibri"/>
                        <a:cs typeface="Calibri"/>
                      </a:endParaRPr>
                    </a:p>
                  </a:txBody>
                  <a:tcPr marL="0" marR="0" marT="142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5B9BD4"/>
                    </a:solidFill>
                  </a:tcPr>
                </a:tc>
                <a:tc>
                  <a:txBody>
                    <a:bodyPr/>
                    <a:lstStyle/>
                    <a:p>
                      <a:pPr marL="524510" marR="54610" algn="just">
                        <a:lnSpc>
                          <a:spcPct val="100000"/>
                        </a:lnSpc>
                        <a:spcBef>
                          <a:spcPts val="665"/>
                        </a:spcBef>
                      </a:pPr>
                      <a:r>
                        <a:rPr sz="1500" dirty="0">
                          <a:latin typeface="Calibri"/>
                          <a:cs typeface="Calibri"/>
                        </a:rPr>
                        <a:t>Individuals </a:t>
                      </a:r>
                      <a:r>
                        <a:rPr sz="1500" spc="-15" dirty="0">
                          <a:latin typeface="Calibri"/>
                          <a:cs typeface="Calibri"/>
                        </a:rPr>
                        <a:t>may </a:t>
                      </a:r>
                      <a:r>
                        <a:rPr sz="1500" spc="-10" dirty="0">
                          <a:latin typeface="Calibri"/>
                          <a:cs typeface="Calibri"/>
                        </a:rPr>
                        <a:t>encounter </a:t>
                      </a:r>
                      <a:r>
                        <a:rPr sz="1500" dirty="0">
                          <a:latin typeface="Calibri"/>
                          <a:cs typeface="Calibri"/>
                        </a:rPr>
                        <a:t>a </a:t>
                      </a:r>
                      <a:r>
                        <a:rPr sz="1500" spc="-20" dirty="0">
                          <a:latin typeface="Calibri"/>
                          <a:cs typeface="Calibri"/>
                        </a:rPr>
                        <a:t>few </a:t>
                      </a:r>
                      <a:r>
                        <a:rPr sz="1500" spc="-5" dirty="0">
                          <a:latin typeface="Calibri"/>
                          <a:cs typeface="Calibri"/>
                        </a:rPr>
                        <a:t>minor inconveniences, </a:t>
                      </a:r>
                      <a:r>
                        <a:rPr sz="1500" dirty="0">
                          <a:latin typeface="Calibri"/>
                          <a:cs typeface="Calibri"/>
                        </a:rPr>
                        <a:t>which </a:t>
                      </a:r>
                      <a:r>
                        <a:rPr sz="1500" spc="-5" dirty="0">
                          <a:latin typeface="Calibri"/>
                          <a:cs typeface="Calibri"/>
                        </a:rPr>
                        <a:t>they will  </a:t>
                      </a:r>
                      <a:r>
                        <a:rPr sz="1500" spc="-10" dirty="0">
                          <a:latin typeface="Calibri"/>
                          <a:cs typeface="Calibri"/>
                        </a:rPr>
                        <a:t>overcome </a:t>
                      </a:r>
                      <a:r>
                        <a:rPr sz="1500" spc="-5" dirty="0">
                          <a:latin typeface="Calibri"/>
                          <a:cs typeface="Calibri"/>
                        </a:rPr>
                        <a:t>without </a:t>
                      </a:r>
                      <a:r>
                        <a:rPr sz="1500" spc="-15" dirty="0">
                          <a:latin typeface="Calibri"/>
                          <a:cs typeface="Calibri"/>
                        </a:rPr>
                        <a:t>any </a:t>
                      </a:r>
                      <a:r>
                        <a:rPr sz="1500" spc="-10" dirty="0">
                          <a:latin typeface="Calibri"/>
                          <a:cs typeface="Calibri"/>
                        </a:rPr>
                        <a:t>problem </a:t>
                      </a:r>
                      <a:r>
                        <a:rPr sz="1500" spc="-5" dirty="0">
                          <a:latin typeface="Calibri"/>
                          <a:cs typeface="Calibri"/>
                        </a:rPr>
                        <a:t>(time </a:t>
                      </a:r>
                      <a:r>
                        <a:rPr sz="1500" spc="-10" dirty="0">
                          <a:latin typeface="Calibri"/>
                          <a:cs typeface="Calibri"/>
                        </a:rPr>
                        <a:t>spent re-entering information,  </a:t>
                      </a:r>
                      <a:r>
                        <a:rPr sz="1500" spc="-5" dirty="0">
                          <a:latin typeface="Calibri"/>
                          <a:cs typeface="Calibri"/>
                        </a:rPr>
                        <a:t>annoyances, irritations,</a:t>
                      </a:r>
                      <a:r>
                        <a:rPr sz="1500" spc="0" dirty="0">
                          <a:latin typeface="Calibri"/>
                          <a:cs typeface="Calibri"/>
                        </a:rPr>
                        <a:t> </a:t>
                      </a:r>
                      <a:r>
                        <a:rPr sz="1500" spc="-10" dirty="0">
                          <a:latin typeface="Calibri"/>
                          <a:cs typeface="Calibri"/>
                        </a:rPr>
                        <a:t>etc.).</a:t>
                      </a:r>
                      <a:endParaRPr sz="1500" dirty="0">
                        <a:latin typeface="Calibri"/>
                        <a:cs typeface="Calibri"/>
                      </a:endParaRPr>
                    </a:p>
                  </a:txBody>
                  <a:tcPr marL="0" marR="0" marT="63341"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1"/>
                  </a:ext>
                </a:extLst>
              </a:tr>
              <a:tr h="868204">
                <a:tc>
                  <a:txBody>
                    <a:bodyPr/>
                    <a:lstStyle/>
                    <a:p>
                      <a:pPr>
                        <a:lnSpc>
                          <a:spcPct val="100000"/>
                        </a:lnSpc>
                        <a:spcBef>
                          <a:spcPts val="15"/>
                        </a:spcBef>
                      </a:pPr>
                      <a:endParaRPr sz="2100">
                        <a:latin typeface="Times New Roman"/>
                        <a:cs typeface="Times New Roman"/>
                      </a:endParaRPr>
                    </a:p>
                    <a:p>
                      <a:pPr marL="459740" algn="ctr">
                        <a:lnSpc>
                          <a:spcPct val="100000"/>
                        </a:lnSpc>
                      </a:pPr>
                      <a:r>
                        <a:rPr sz="1500" b="1" spc="-5" dirty="0">
                          <a:solidFill>
                            <a:srgbClr val="FFFFFF"/>
                          </a:solidFill>
                          <a:latin typeface="Calibri"/>
                          <a:cs typeface="Calibri"/>
                        </a:rPr>
                        <a:t>Medium</a:t>
                      </a:r>
                      <a:endParaRPr sz="1500">
                        <a:latin typeface="Calibri"/>
                        <a:cs typeface="Calibri"/>
                      </a:endParaRPr>
                    </a:p>
                  </a:txBody>
                  <a:tcPr marL="0" marR="0" marT="142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524510" marR="52705" algn="just">
                        <a:lnSpc>
                          <a:spcPct val="100000"/>
                        </a:lnSpc>
                        <a:spcBef>
                          <a:spcPts val="835"/>
                        </a:spcBef>
                      </a:pPr>
                      <a:r>
                        <a:rPr sz="1500" dirty="0">
                          <a:latin typeface="Calibri"/>
                          <a:cs typeface="Calibri"/>
                        </a:rPr>
                        <a:t>Individuals </a:t>
                      </a:r>
                      <a:r>
                        <a:rPr sz="1500" spc="-15" dirty="0">
                          <a:latin typeface="Calibri"/>
                          <a:cs typeface="Calibri"/>
                        </a:rPr>
                        <a:t>may </a:t>
                      </a:r>
                      <a:r>
                        <a:rPr sz="1500" spc="-10" dirty="0">
                          <a:latin typeface="Calibri"/>
                          <a:cs typeface="Calibri"/>
                        </a:rPr>
                        <a:t>encounter </a:t>
                      </a:r>
                      <a:r>
                        <a:rPr sz="1500" spc="-5" dirty="0">
                          <a:latin typeface="Calibri"/>
                          <a:cs typeface="Calibri"/>
                        </a:rPr>
                        <a:t>significant </a:t>
                      </a:r>
                      <a:r>
                        <a:rPr sz="1500" spc="-10" dirty="0">
                          <a:latin typeface="Calibri"/>
                          <a:cs typeface="Calibri"/>
                        </a:rPr>
                        <a:t>inconveniences, </a:t>
                      </a:r>
                      <a:r>
                        <a:rPr sz="1500" dirty="0">
                          <a:latin typeface="Calibri"/>
                          <a:cs typeface="Calibri"/>
                        </a:rPr>
                        <a:t>which </a:t>
                      </a:r>
                      <a:r>
                        <a:rPr sz="1500" spc="-10" dirty="0">
                          <a:latin typeface="Calibri"/>
                          <a:cs typeface="Calibri"/>
                        </a:rPr>
                        <a:t>they </a:t>
                      </a:r>
                      <a:r>
                        <a:rPr sz="1500" spc="-5" dirty="0">
                          <a:latin typeface="Calibri"/>
                          <a:cs typeface="Calibri"/>
                        </a:rPr>
                        <a:t>will </a:t>
                      </a:r>
                      <a:r>
                        <a:rPr sz="1500" dirty="0">
                          <a:latin typeface="Calibri"/>
                          <a:cs typeface="Calibri"/>
                        </a:rPr>
                        <a:t>be able  </a:t>
                      </a:r>
                      <a:r>
                        <a:rPr sz="1500" spc="-15" dirty="0">
                          <a:latin typeface="Calibri"/>
                          <a:cs typeface="Calibri"/>
                        </a:rPr>
                        <a:t>to </a:t>
                      </a:r>
                      <a:r>
                        <a:rPr sz="1500" spc="-10" dirty="0">
                          <a:latin typeface="Calibri"/>
                          <a:cs typeface="Calibri"/>
                        </a:rPr>
                        <a:t>overcome </a:t>
                      </a:r>
                      <a:r>
                        <a:rPr sz="1500" spc="-5" dirty="0">
                          <a:latin typeface="Calibri"/>
                          <a:cs typeface="Calibri"/>
                        </a:rPr>
                        <a:t>despite </a:t>
                      </a:r>
                      <a:r>
                        <a:rPr sz="1500" dirty="0">
                          <a:latin typeface="Calibri"/>
                          <a:cs typeface="Calibri"/>
                        </a:rPr>
                        <a:t>a </a:t>
                      </a:r>
                      <a:r>
                        <a:rPr sz="1500" spc="-20" dirty="0">
                          <a:latin typeface="Calibri"/>
                          <a:cs typeface="Calibri"/>
                        </a:rPr>
                        <a:t>few </a:t>
                      </a:r>
                      <a:r>
                        <a:rPr sz="1500" spc="-5" dirty="0">
                          <a:latin typeface="Calibri"/>
                          <a:cs typeface="Calibri"/>
                        </a:rPr>
                        <a:t>difficulties </a:t>
                      </a:r>
                      <a:r>
                        <a:rPr sz="1500" spc="-15" dirty="0">
                          <a:latin typeface="Calibri"/>
                          <a:cs typeface="Calibri"/>
                        </a:rPr>
                        <a:t>(extra </a:t>
                      </a:r>
                      <a:r>
                        <a:rPr sz="1500" spc="-10" dirty="0">
                          <a:latin typeface="Calibri"/>
                          <a:cs typeface="Calibri"/>
                        </a:rPr>
                        <a:t>costs, </a:t>
                      </a:r>
                      <a:r>
                        <a:rPr sz="1500" spc="-5" dirty="0">
                          <a:latin typeface="Calibri"/>
                          <a:cs typeface="Calibri"/>
                        </a:rPr>
                        <a:t>denial of </a:t>
                      </a:r>
                      <a:r>
                        <a:rPr sz="1500" dirty="0">
                          <a:latin typeface="Calibri"/>
                          <a:cs typeface="Calibri"/>
                        </a:rPr>
                        <a:t>access </a:t>
                      </a:r>
                      <a:r>
                        <a:rPr sz="1500" spc="-15" dirty="0">
                          <a:latin typeface="Calibri"/>
                          <a:cs typeface="Calibri"/>
                        </a:rPr>
                        <a:t>to </a:t>
                      </a:r>
                      <a:r>
                        <a:rPr sz="1500" spc="-5" dirty="0">
                          <a:latin typeface="Calibri"/>
                          <a:cs typeface="Calibri"/>
                        </a:rPr>
                        <a:t>business  services, </a:t>
                      </a:r>
                      <a:r>
                        <a:rPr sz="1500" spc="-45" dirty="0">
                          <a:latin typeface="Calibri"/>
                          <a:cs typeface="Calibri"/>
                        </a:rPr>
                        <a:t>fear, </a:t>
                      </a:r>
                      <a:r>
                        <a:rPr sz="1500" dirty="0">
                          <a:latin typeface="Calibri"/>
                          <a:cs typeface="Calibri"/>
                        </a:rPr>
                        <a:t>lack </a:t>
                      </a:r>
                      <a:r>
                        <a:rPr sz="1500" spc="-5" dirty="0">
                          <a:latin typeface="Calibri"/>
                          <a:cs typeface="Calibri"/>
                        </a:rPr>
                        <a:t>of understanding, </a:t>
                      </a:r>
                      <a:r>
                        <a:rPr sz="1500" spc="-10" dirty="0">
                          <a:latin typeface="Calibri"/>
                          <a:cs typeface="Calibri"/>
                        </a:rPr>
                        <a:t>stress, </a:t>
                      </a:r>
                      <a:r>
                        <a:rPr sz="1500" spc="-5" dirty="0">
                          <a:latin typeface="Calibri"/>
                          <a:cs typeface="Calibri"/>
                        </a:rPr>
                        <a:t>minor </a:t>
                      </a:r>
                      <a:r>
                        <a:rPr sz="1500" spc="-10" dirty="0">
                          <a:latin typeface="Calibri"/>
                          <a:cs typeface="Calibri"/>
                        </a:rPr>
                        <a:t>physical </a:t>
                      </a:r>
                      <a:r>
                        <a:rPr sz="1500" spc="-5" dirty="0">
                          <a:latin typeface="Calibri"/>
                          <a:cs typeface="Calibri"/>
                        </a:rPr>
                        <a:t>ailments,</a:t>
                      </a:r>
                      <a:r>
                        <a:rPr sz="1500" spc="175" dirty="0">
                          <a:latin typeface="Calibri"/>
                          <a:cs typeface="Calibri"/>
                        </a:rPr>
                        <a:t> </a:t>
                      </a:r>
                      <a:r>
                        <a:rPr sz="1500" spc="-10" dirty="0">
                          <a:latin typeface="Calibri"/>
                          <a:cs typeface="Calibri"/>
                        </a:rPr>
                        <a:t>etc.).</a:t>
                      </a:r>
                      <a:endParaRPr sz="1500" dirty="0">
                        <a:latin typeface="Calibri"/>
                        <a:cs typeface="Calibri"/>
                      </a:endParaRPr>
                    </a:p>
                  </a:txBody>
                  <a:tcPr marL="0" marR="0" marT="7953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2"/>
                  </a:ext>
                </a:extLst>
              </a:tr>
              <a:tr h="914400">
                <a:tc>
                  <a:txBody>
                    <a:bodyPr/>
                    <a:lstStyle/>
                    <a:p>
                      <a:pPr>
                        <a:lnSpc>
                          <a:spcPct val="100000"/>
                        </a:lnSpc>
                      </a:pPr>
                      <a:endParaRPr sz="1500">
                        <a:latin typeface="Times New Roman"/>
                        <a:cs typeface="Times New Roman"/>
                      </a:endParaRPr>
                    </a:p>
                    <a:p>
                      <a:pPr marL="460375" algn="ctr">
                        <a:lnSpc>
                          <a:spcPct val="100000"/>
                        </a:lnSpc>
                        <a:spcBef>
                          <a:spcPts val="1180"/>
                        </a:spcBef>
                      </a:pPr>
                      <a:r>
                        <a:rPr sz="1500" b="1" dirty="0">
                          <a:solidFill>
                            <a:srgbClr val="FFFFFF"/>
                          </a:solidFill>
                          <a:latin typeface="Calibri"/>
                          <a:cs typeface="Calibri"/>
                        </a:rPr>
                        <a:t>High</a:t>
                      </a:r>
                      <a:endParaRPr sz="15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524510">
                        <a:lnSpc>
                          <a:spcPts val="2280"/>
                        </a:lnSpc>
                      </a:pPr>
                      <a:r>
                        <a:rPr sz="1500" dirty="0">
                          <a:latin typeface="Calibri"/>
                          <a:cs typeface="Calibri"/>
                        </a:rPr>
                        <a:t>Individuals </a:t>
                      </a:r>
                      <a:r>
                        <a:rPr sz="1500" spc="-15" dirty="0">
                          <a:latin typeface="Calibri"/>
                          <a:cs typeface="Calibri"/>
                        </a:rPr>
                        <a:t>may </a:t>
                      </a:r>
                      <a:r>
                        <a:rPr sz="1500" spc="-10" dirty="0">
                          <a:latin typeface="Calibri"/>
                          <a:cs typeface="Calibri"/>
                        </a:rPr>
                        <a:t>encounter </a:t>
                      </a:r>
                      <a:r>
                        <a:rPr sz="1500" spc="-5" dirty="0">
                          <a:latin typeface="Calibri"/>
                          <a:cs typeface="Calibri"/>
                        </a:rPr>
                        <a:t>significant consequences, </a:t>
                      </a:r>
                      <a:r>
                        <a:rPr sz="1500" spc="-10" dirty="0">
                          <a:latin typeface="Calibri"/>
                          <a:cs typeface="Calibri"/>
                        </a:rPr>
                        <a:t>which they </a:t>
                      </a:r>
                      <a:r>
                        <a:rPr sz="1500" spc="-5" dirty="0">
                          <a:latin typeface="Calibri"/>
                          <a:cs typeface="Calibri"/>
                        </a:rPr>
                        <a:t>should</a:t>
                      </a:r>
                      <a:r>
                        <a:rPr sz="1500" spc="325" dirty="0">
                          <a:latin typeface="Calibri"/>
                          <a:cs typeface="Calibri"/>
                        </a:rPr>
                        <a:t> </a:t>
                      </a:r>
                      <a:r>
                        <a:rPr sz="1500" dirty="0">
                          <a:latin typeface="Calibri"/>
                          <a:cs typeface="Calibri"/>
                        </a:rPr>
                        <a:t>be</a:t>
                      </a:r>
                    </a:p>
                    <a:p>
                      <a:pPr marL="524510" marR="51435" algn="just">
                        <a:lnSpc>
                          <a:spcPct val="100000"/>
                        </a:lnSpc>
                      </a:pPr>
                      <a:r>
                        <a:rPr sz="1500" dirty="0">
                          <a:latin typeface="Calibri"/>
                          <a:cs typeface="Calibri"/>
                        </a:rPr>
                        <a:t>able </a:t>
                      </a:r>
                      <a:r>
                        <a:rPr sz="1500" spc="-15" dirty="0">
                          <a:latin typeface="Calibri"/>
                          <a:cs typeface="Calibri"/>
                        </a:rPr>
                        <a:t>to </a:t>
                      </a:r>
                      <a:r>
                        <a:rPr sz="1500" spc="-10" dirty="0">
                          <a:latin typeface="Calibri"/>
                          <a:cs typeface="Calibri"/>
                        </a:rPr>
                        <a:t>overcome </a:t>
                      </a:r>
                      <a:r>
                        <a:rPr sz="1500" dirty="0">
                          <a:latin typeface="Calibri"/>
                          <a:cs typeface="Calibri"/>
                        </a:rPr>
                        <a:t>albeit with </a:t>
                      </a:r>
                      <a:r>
                        <a:rPr sz="1500" spc="-5" dirty="0">
                          <a:latin typeface="Calibri"/>
                          <a:cs typeface="Calibri"/>
                        </a:rPr>
                        <a:t>serious difficulties </a:t>
                      </a:r>
                      <a:r>
                        <a:rPr sz="1500" spc="-10" dirty="0">
                          <a:latin typeface="Calibri"/>
                          <a:cs typeface="Calibri"/>
                        </a:rPr>
                        <a:t>(misappropriation </a:t>
                      </a:r>
                      <a:r>
                        <a:rPr sz="1500" spc="-5" dirty="0">
                          <a:latin typeface="Calibri"/>
                          <a:cs typeface="Calibri"/>
                        </a:rPr>
                        <a:t>of funds,  blacklisting </a:t>
                      </a:r>
                      <a:r>
                        <a:rPr sz="1500" spc="-15" dirty="0">
                          <a:latin typeface="Calibri"/>
                          <a:cs typeface="Calibri"/>
                        </a:rPr>
                        <a:t>by </a:t>
                      </a:r>
                      <a:r>
                        <a:rPr sz="1500" spc="-5" dirty="0">
                          <a:latin typeface="Calibri"/>
                          <a:cs typeface="Calibri"/>
                        </a:rPr>
                        <a:t>financial institutions, </a:t>
                      </a:r>
                      <a:r>
                        <a:rPr sz="1500" spc="-10" dirty="0">
                          <a:latin typeface="Calibri"/>
                          <a:cs typeface="Calibri"/>
                        </a:rPr>
                        <a:t>property </a:t>
                      </a:r>
                      <a:r>
                        <a:rPr sz="1500" spc="-5" dirty="0">
                          <a:latin typeface="Calibri"/>
                          <a:cs typeface="Calibri"/>
                        </a:rPr>
                        <a:t>damage, loss of </a:t>
                      </a:r>
                      <a:r>
                        <a:rPr sz="1500" spc="-10" dirty="0">
                          <a:latin typeface="Calibri"/>
                          <a:cs typeface="Calibri"/>
                        </a:rPr>
                        <a:t>employment,  </a:t>
                      </a:r>
                      <a:r>
                        <a:rPr sz="1500" spc="-5" dirty="0">
                          <a:latin typeface="Calibri"/>
                          <a:cs typeface="Calibri"/>
                        </a:rPr>
                        <a:t>subpoena, </a:t>
                      </a:r>
                      <a:r>
                        <a:rPr sz="1500" spc="-15" dirty="0">
                          <a:latin typeface="Calibri"/>
                          <a:cs typeface="Calibri"/>
                        </a:rPr>
                        <a:t>worsening </a:t>
                      </a:r>
                      <a:r>
                        <a:rPr sz="1500" spc="-5" dirty="0">
                          <a:latin typeface="Calibri"/>
                          <a:cs typeface="Calibri"/>
                        </a:rPr>
                        <a:t>of health,</a:t>
                      </a:r>
                      <a:r>
                        <a:rPr sz="1500" spc="15" dirty="0">
                          <a:latin typeface="Calibri"/>
                          <a:cs typeface="Calibri"/>
                        </a:rPr>
                        <a:t> </a:t>
                      </a:r>
                      <a:r>
                        <a:rPr sz="1500" spc="-10" dirty="0">
                          <a:latin typeface="Calibri"/>
                          <a:cs typeface="Calibri"/>
                        </a:rPr>
                        <a:t>etc.).</a:t>
                      </a:r>
                      <a:endParaRPr sz="15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3"/>
                  </a:ext>
                </a:extLst>
              </a:tr>
              <a:tr h="847249">
                <a:tc>
                  <a:txBody>
                    <a:bodyPr/>
                    <a:lstStyle/>
                    <a:p>
                      <a:pPr>
                        <a:lnSpc>
                          <a:spcPct val="100000"/>
                        </a:lnSpc>
                        <a:spcBef>
                          <a:spcPts val="20"/>
                        </a:spcBef>
                      </a:pPr>
                      <a:endParaRPr sz="2000">
                        <a:latin typeface="Times New Roman"/>
                        <a:cs typeface="Times New Roman"/>
                      </a:endParaRPr>
                    </a:p>
                    <a:p>
                      <a:pPr marL="461009" algn="ctr">
                        <a:lnSpc>
                          <a:spcPct val="100000"/>
                        </a:lnSpc>
                        <a:spcBef>
                          <a:spcPts val="5"/>
                        </a:spcBef>
                      </a:pPr>
                      <a:r>
                        <a:rPr sz="1500" b="1" spc="-30" dirty="0">
                          <a:solidFill>
                            <a:srgbClr val="FFFFFF"/>
                          </a:solidFill>
                          <a:latin typeface="Calibri"/>
                          <a:cs typeface="Calibri"/>
                        </a:rPr>
                        <a:t>Very</a:t>
                      </a:r>
                      <a:r>
                        <a:rPr sz="1500" b="1" dirty="0">
                          <a:solidFill>
                            <a:srgbClr val="FFFFFF"/>
                          </a:solidFill>
                          <a:latin typeface="Calibri"/>
                          <a:cs typeface="Calibri"/>
                        </a:rPr>
                        <a:t> high</a:t>
                      </a:r>
                      <a:endParaRPr sz="1500">
                        <a:latin typeface="Calibri"/>
                        <a:cs typeface="Calibr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524510" marR="53340" algn="just">
                        <a:lnSpc>
                          <a:spcPct val="100000"/>
                        </a:lnSpc>
                        <a:spcBef>
                          <a:spcPts val="725"/>
                        </a:spcBef>
                      </a:pPr>
                      <a:r>
                        <a:rPr sz="1500" dirty="0">
                          <a:latin typeface="Calibri"/>
                          <a:cs typeface="Calibri"/>
                        </a:rPr>
                        <a:t>Individuals which </a:t>
                      </a:r>
                      <a:r>
                        <a:rPr sz="1500" spc="-20" dirty="0">
                          <a:latin typeface="Calibri"/>
                          <a:cs typeface="Calibri"/>
                        </a:rPr>
                        <a:t>may </a:t>
                      </a:r>
                      <a:r>
                        <a:rPr sz="1500" spc="-10" dirty="0">
                          <a:latin typeface="Calibri"/>
                          <a:cs typeface="Calibri"/>
                        </a:rPr>
                        <a:t>encounter </a:t>
                      </a:r>
                      <a:r>
                        <a:rPr sz="1500" spc="-5" dirty="0">
                          <a:latin typeface="Calibri"/>
                          <a:cs typeface="Calibri"/>
                        </a:rPr>
                        <a:t>significant, or </a:t>
                      </a:r>
                      <a:r>
                        <a:rPr sz="1500" spc="-10" dirty="0">
                          <a:latin typeface="Calibri"/>
                          <a:cs typeface="Calibri"/>
                        </a:rPr>
                        <a:t>even irreversible  </a:t>
                      </a:r>
                      <a:r>
                        <a:rPr sz="1500" spc="-5" dirty="0">
                          <a:latin typeface="Calibri"/>
                          <a:cs typeface="Calibri"/>
                        </a:rPr>
                        <a:t>consequences, </a:t>
                      </a:r>
                      <a:r>
                        <a:rPr sz="1500" dirty="0">
                          <a:latin typeface="Calibri"/>
                          <a:cs typeface="Calibri"/>
                        </a:rPr>
                        <a:t>which </a:t>
                      </a:r>
                      <a:r>
                        <a:rPr sz="1500" spc="-10" dirty="0">
                          <a:latin typeface="Calibri"/>
                          <a:cs typeface="Calibri"/>
                        </a:rPr>
                        <a:t>they </a:t>
                      </a:r>
                      <a:r>
                        <a:rPr sz="1500" spc="-15" dirty="0">
                          <a:latin typeface="Calibri"/>
                          <a:cs typeface="Calibri"/>
                        </a:rPr>
                        <a:t>may </a:t>
                      </a:r>
                      <a:r>
                        <a:rPr sz="1500" spc="-5" dirty="0">
                          <a:latin typeface="Calibri"/>
                          <a:cs typeface="Calibri"/>
                        </a:rPr>
                        <a:t>not </a:t>
                      </a:r>
                      <a:r>
                        <a:rPr sz="1500" spc="-15" dirty="0">
                          <a:latin typeface="Calibri"/>
                          <a:cs typeface="Calibri"/>
                        </a:rPr>
                        <a:t>overcome </a:t>
                      </a:r>
                      <a:r>
                        <a:rPr sz="1500" spc="-5" dirty="0">
                          <a:latin typeface="Calibri"/>
                          <a:cs typeface="Calibri"/>
                        </a:rPr>
                        <a:t>(inability </a:t>
                      </a:r>
                      <a:r>
                        <a:rPr sz="1500" spc="-15" dirty="0">
                          <a:latin typeface="Calibri"/>
                          <a:cs typeface="Calibri"/>
                        </a:rPr>
                        <a:t>to </a:t>
                      </a:r>
                      <a:r>
                        <a:rPr sz="1500" spc="-10" dirty="0">
                          <a:latin typeface="Calibri"/>
                          <a:cs typeface="Calibri"/>
                        </a:rPr>
                        <a:t>work, </a:t>
                      </a:r>
                      <a:r>
                        <a:rPr sz="1500" spc="-5" dirty="0">
                          <a:latin typeface="Calibri"/>
                          <a:cs typeface="Calibri"/>
                        </a:rPr>
                        <a:t>long-term  </a:t>
                      </a:r>
                      <a:r>
                        <a:rPr sz="1500" spc="-10" dirty="0">
                          <a:latin typeface="Calibri"/>
                          <a:cs typeface="Calibri"/>
                        </a:rPr>
                        <a:t>psychological </a:t>
                      </a:r>
                      <a:r>
                        <a:rPr sz="1500" spc="-5" dirty="0">
                          <a:latin typeface="Calibri"/>
                          <a:cs typeface="Calibri"/>
                        </a:rPr>
                        <a:t>or </a:t>
                      </a:r>
                      <a:r>
                        <a:rPr sz="1500" spc="-10" dirty="0">
                          <a:latin typeface="Calibri"/>
                          <a:cs typeface="Calibri"/>
                        </a:rPr>
                        <a:t>physical </a:t>
                      </a:r>
                      <a:r>
                        <a:rPr sz="1500" spc="-5" dirty="0">
                          <a:latin typeface="Calibri"/>
                          <a:cs typeface="Calibri"/>
                        </a:rPr>
                        <a:t>ailments, death,</a:t>
                      </a:r>
                      <a:r>
                        <a:rPr sz="1500" spc="10" dirty="0">
                          <a:latin typeface="Calibri"/>
                          <a:cs typeface="Calibri"/>
                        </a:rPr>
                        <a:t> </a:t>
                      </a:r>
                      <a:r>
                        <a:rPr sz="1500" spc="-10" dirty="0">
                          <a:latin typeface="Calibri"/>
                          <a:cs typeface="Calibri"/>
                        </a:rPr>
                        <a:t>etc.).</a:t>
                      </a:r>
                      <a:endParaRPr sz="1500" dirty="0">
                        <a:latin typeface="Calibri"/>
                        <a:cs typeface="Calibri"/>
                      </a:endParaRPr>
                    </a:p>
                  </a:txBody>
                  <a:tcPr marL="0" marR="0" marT="6905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4"/>
                  </a:ext>
                </a:extLst>
              </a:tr>
            </a:tbl>
          </a:graphicData>
        </a:graphic>
      </p:graphicFrame>
      <p:sp>
        <p:nvSpPr>
          <p:cNvPr id="4" name="object 4"/>
          <p:cNvSpPr txBox="1"/>
          <p:nvPr/>
        </p:nvSpPr>
        <p:spPr>
          <a:xfrm>
            <a:off x="2286238" y="5867311"/>
            <a:ext cx="7619524" cy="281808"/>
          </a:xfrm>
          <a:prstGeom prst="rect">
            <a:avLst/>
          </a:prstGeom>
          <a:solidFill>
            <a:srgbClr val="5B9BD4"/>
          </a:solidFill>
          <a:ln w="12192">
            <a:solidFill>
              <a:srgbClr val="41709C"/>
            </a:solidFill>
          </a:ln>
        </p:spPr>
        <p:txBody>
          <a:bodyPr vert="horz" wrap="square" lIns="0" tIns="4763" rIns="0" bIns="0" rtlCol="0">
            <a:spAutoFit/>
          </a:bodyPr>
          <a:lstStyle/>
          <a:p>
            <a:pPr marL="1411129" marR="0" lvl="0" indent="0" algn="l" defTabSz="914400" rtl="0" eaLnBrk="1" fontAlgn="auto" latinLnBrk="0" hangingPunct="1">
              <a:lnSpc>
                <a:spcPct val="100000"/>
              </a:lnSpc>
              <a:spcBef>
                <a:spcPts val="38"/>
              </a:spcBef>
              <a:spcAft>
                <a:spcPts val="0"/>
              </a:spcAft>
              <a:buClrTx/>
              <a:buSzTx/>
              <a:buFontTx/>
              <a:buNone/>
              <a:tabLst/>
              <a:defRPr/>
            </a:pPr>
            <a:r>
              <a:rPr kumimoji="0" sz="1800" b="0" i="0" u="none" strike="noStrike" kern="1200" cap="none" spc="-11" normalizeH="0" baseline="0" noProof="0" dirty="0">
                <a:ln>
                  <a:noFill/>
                </a:ln>
                <a:solidFill>
                  <a:srgbClr val="FFFFFF"/>
                </a:solidFill>
                <a:effectLst/>
                <a:uLnTx/>
                <a:uFillTx/>
                <a:latin typeface="Calibri"/>
                <a:ea typeface="+mn-ea"/>
                <a:cs typeface="Calibri"/>
              </a:rPr>
              <a:t>Πηγή: </a:t>
            </a:r>
            <a:r>
              <a:rPr kumimoji="0" sz="1800" b="0" i="0" u="none" strike="noStrike" kern="1200" cap="none" spc="-4" normalizeH="0" baseline="0" noProof="0" dirty="0">
                <a:ln>
                  <a:noFill/>
                </a:ln>
                <a:solidFill>
                  <a:srgbClr val="FFFFFF"/>
                </a:solidFill>
                <a:effectLst/>
                <a:uLnTx/>
                <a:uFillTx/>
                <a:latin typeface="Calibri"/>
                <a:ea typeface="+mn-ea"/>
                <a:cs typeface="Calibri"/>
              </a:rPr>
              <a:t>Γαλλική Αρχή </a:t>
            </a:r>
            <a:r>
              <a:rPr kumimoji="0" sz="1800" b="0" i="0" u="none" strike="noStrike" kern="1200" cap="none" spc="-8" normalizeH="0" baseline="0" noProof="0" dirty="0">
                <a:ln>
                  <a:noFill/>
                </a:ln>
                <a:solidFill>
                  <a:srgbClr val="FFFFFF"/>
                </a:solidFill>
                <a:effectLst/>
                <a:uLnTx/>
                <a:uFillTx/>
                <a:latin typeface="Calibri"/>
                <a:ea typeface="+mn-ea"/>
                <a:cs typeface="Calibri"/>
              </a:rPr>
              <a:t>Προστασίας Δεδομένων,</a:t>
            </a:r>
            <a:r>
              <a:rPr kumimoji="0" sz="1800" b="0" i="0" u="none" strike="noStrike" kern="1200" cap="none" spc="38" normalizeH="0" baseline="0" noProof="0" dirty="0">
                <a:ln>
                  <a:noFill/>
                </a:ln>
                <a:solidFill>
                  <a:srgbClr val="FFFFFF"/>
                </a:solidFill>
                <a:effectLst/>
                <a:uLnTx/>
                <a:uFillTx/>
                <a:latin typeface="Calibri"/>
                <a:ea typeface="+mn-ea"/>
                <a:cs typeface="Calibri"/>
              </a:rPr>
              <a:t> </a:t>
            </a:r>
            <a:r>
              <a:rPr kumimoji="0" sz="1800" b="0" i="0" u="none" strike="noStrike" kern="1200" cap="none" spc="-8" normalizeH="0" baseline="0" noProof="0" dirty="0">
                <a:ln>
                  <a:noFill/>
                </a:ln>
                <a:solidFill>
                  <a:srgbClr val="FFFFFF"/>
                </a:solidFill>
                <a:effectLst/>
                <a:uLnTx/>
                <a:uFillTx/>
                <a:latin typeface="Calibri"/>
                <a:ea typeface="+mn-ea"/>
                <a:cs typeface="Calibri"/>
              </a:rPr>
              <a:t>ENISA</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pic>
        <p:nvPicPr>
          <p:cNvPr id="5"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760" y="210084"/>
            <a:ext cx="1181100" cy="714375"/>
          </a:xfrm>
          <a:prstGeom prst="rect">
            <a:avLst/>
          </a:prstGeom>
        </p:spPr>
      </p:pic>
    </p:spTree>
    <p:extLst>
      <p:ext uri="{BB962C8B-B14F-4D97-AF65-F5344CB8AC3E}">
        <p14:creationId xmlns:p14="http://schemas.microsoft.com/office/powerpoint/2010/main" val="1253986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60855" y="124975"/>
            <a:ext cx="6461378" cy="1364316"/>
          </a:xfrm>
          <a:prstGeom prst="rect">
            <a:avLst/>
          </a:prstGeom>
        </p:spPr>
        <p:txBody>
          <a:bodyPr vert="horz" wrap="square" lIns="0" tIns="10001" rIns="0" bIns="0" rtlCol="0" anchor="b">
            <a:spAutoFit/>
          </a:bodyPr>
          <a:lstStyle/>
          <a:p>
            <a:pPr marL="9525" algn="ctr">
              <a:lnSpc>
                <a:spcPct val="100000"/>
              </a:lnSpc>
              <a:spcBef>
                <a:spcPts val="79"/>
              </a:spcBef>
            </a:pPr>
            <a:r>
              <a:rPr b="1" spc="-23" dirty="0">
                <a:solidFill>
                  <a:schemeClr val="accent2"/>
                </a:solidFill>
              </a:rPr>
              <a:t>Διαχείριση </a:t>
            </a:r>
            <a:r>
              <a:rPr b="1" spc="-26" dirty="0">
                <a:solidFill>
                  <a:schemeClr val="accent2"/>
                </a:solidFill>
              </a:rPr>
              <a:t>κινδύνων </a:t>
            </a:r>
            <a:r>
              <a:rPr b="1" spc="-19" dirty="0">
                <a:solidFill>
                  <a:schemeClr val="accent2"/>
                </a:solidFill>
              </a:rPr>
              <a:t>στην</a:t>
            </a:r>
            <a:r>
              <a:rPr b="1" spc="-180" dirty="0">
                <a:solidFill>
                  <a:schemeClr val="accent2"/>
                </a:solidFill>
              </a:rPr>
              <a:t> </a:t>
            </a:r>
            <a:r>
              <a:rPr b="1" spc="-26" dirty="0">
                <a:solidFill>
                  <a:schemeClr val="accent2"/>
                </a:solidFill>
              </a:rPr>
              <a:t>προστασία</a:t>
            </a:r>
            <a:r>
              <a:rPr lang="el-GR" b="1" spc="-26" dirty="0">
                <a:solidFill>
                  <a:schemeClr val="accent2"/>
                </a:solidFill>
              </a:rPr>
              <a:t> ΠΔ</a:t>
            </a:r>
            <a:endParaRPr b="1" spc="-26" dirty="0">
              <a:solidFill>
                <a:schemeClr val="accent2"/>
              </a:solidFill>
            </a:endParaRPr>
          </a:p>
        </p:txBody>
      </p:sp>
      <p:sp>
        <p:nvSpPr>
          <p:cNvPr id="4" name="object 4"/>
          <p:cNvSpPr/>
          <p:nvPr/>
        </p:nvSpPr>
        <p:spPr>
          <a:xfrm>
            <a:off x="3053333" y="3089529"/>
            <a:ext cx="685800" cy="421958"/>
          </a:xfrm>
          <a:custGeom>
            <a:avLst/>
            <a:gdLst/>
            <a:ahLst/>
            <a:cxnLst/>
            <a:rect l="l" t="t" r="r" b="b"/>
            <a:pathLst>
              <a:path w="914400" h="562610">
                <a:moveTo>
                  <a:pt x="914400" y="281177"/>
                </a:moveTo>
                <a:lnTo>
                  <a:pt x="0" y="281177"/>
                </a:lnTo>
                <a:lnTo>
                  <a:pt x="457200" y="562355"/>
                </a:lnTo>
                <a:lnTo>
                  <a:pt x="914400" y="281177"/>
                </a:lnTo>
                <a:close/>
              </a:path>
              <a:path w="914400" h="562610">
                <a:moveTo>
                  <a:pt x="685800" y="0"/>
                </a:moveTo>
                <a:lnTo>
                  <a:pt x="228600" y="0"/>
                </a:lnTo>
                <a:lnTo>
                  <a:pt x="228600" y="281177"/>
                </a:lnTo>
                <a:lnTo>
                  <a:pt x="685800" y="281177"/>
                </a:lnTo>
                <a:lnTo>
                  <a:pt x="685800" y="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5"/>
          <p:cNvSpPr/>
          <p:nvPr/>
        </p:nvSpPr>
        <p:spPr>
          <a:xfrm>
            <a:off x="3053333" y="3089529"/>
            <a:ext cx="685800" cy="421958"/>
          </a:xfrm>
          <a:custGeom>
            <a:avLst/>
            <a:gdLst/>
            <a:ahLst/>
            <a:cxnLst/>
            <a:rect l="l" t="t" r="r" b="b"/>
            <a:pathLst>
              <a:path w="914400" h="562610">
                <a:moveTo>
                  <a:pt x="0" y="281177"/>
                </a:moveTo>
                <a:lnTo>
                  <a:pt x="228600" y="281177"/>
                </a:lnTo>
                <a:lnTo>
                  <a:pt x="228600" y="0"/>
                </a:lnTo>
                <a:lnTo>
                  <a:pt x="685800" y="0"/>
                </a:lnTo>
                <a:lnTo>
                  <a:pt x="685800" y="281177"/>
                </a:lnTo>
                <a:lnTo>
                  <a:pt x="914400" y="281177"/>
                </a:lnTo>
                <a:lnTo>
                  <a:pt x="457200" y="562355"/>
                </a:lnTo>
                <a:lnTo>
                  <a:pt x="0" y="281177"/>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6"/>
          <p:cNvSpPr/>
          <p:nvPr/>
        </p:nvSpPr>
        <p:spPr>
          <a:xfrm>
            <a:off x="3015615" y="4632578"/>
            <a:ext cx="685800" cy="422910"/>
          </a:xfrm>
          <a:custGeom>
            <a:avLst/>
            <a:gdLst/>
            <a:ahLst/>
            <a:cxnLst/>
            <a:rect l="l" t="t" r="r" b="b"/>
            <a:pathLst>
              <a:path w="914400" h="563879">
                <a:moveTo>
                  <a:pt x="914400" y="281939"/>
                </a:moveTo>
                <a:lnTo>
                  <a:pt x="0" y="281939"/>
                </a:lnTo>
                <a:lnTo>
                  <a:pt x="457200" y="563879"/>
                </a:lnTo>
                <a:lnTo>
                  <a:pt x="914400" y="281939"/>
                </a:lnTo>
                <a:close/>
              </a:path>
              <a:path w="914400" h="563879">
                <a:moveTo>
                  <a:pt x="685800" y="0"/>
                </a:moveTo>
                <a:lnTo>
                  <a:pt x="228600" y="0"/>
                </a:lnTo>
                <a:lnTo>
                  <a:pt x="228600" y="281939"/>
                </a:lnTo>
                <a:lnTo>
                  <a:pt x="685800" y="281939"/>
                </a:lnTo>
                <a:lnTo>
                  <a:pt x="685800" y="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p:nvPr/>
        </p:nvSpPr>
        <p:spPr>
          <a:xfrm>
            <a:off x="3015615" y="4632578"/>
            <a:ext cx="685800" cy="422910"/>
          </a:xfrm>
          <a:custGeom>
            <a:avLst/>
            <a:gdLst/>
            <a:ahLst/>
            <a:cxnLst/>
            <a:rect l="l" t="t" r="r" b="b"/>
            <a:pathLst>
              <a:path w="914400" h="563879">
                <a:moveTo>
                  <a:pt x="0" y="281939"/>
                </a:moveTo>
                <a:lnTo>
                  <a:pt x="228600" y="281939"/>
                </a:lnTo>
                <a:lnTo>
                  <a:pt x="228600" y="0"/>
                </a:lnTo>
                <a:lnTo>
                  <a:pt x="685800" y="0"/>
                </a:lnTo>
                <a:lnTo>
                  <a:pt x="685800" y="281939"/>
                </a:lnTo>
                <a:lnTo>
                  <a:pt x="914400" y="281939"/>
                </a:lnTo>
                <a:lnTo>
                  <a:pt x="457200" y="563879"/>
                </a:lnTo>
                <a:lnTo>
                  <a:pt x="0" y="281939"/>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8"/>
          <p:cNvSpPr/>
          <p:nvPr/>
        </p:nvSpPr>
        <p:spPr>
          <a:xfrm>
            <a:off x="4557523" y="3591307"/>
            <a:ext cx="1524953" cy="348615"/>
          </a:xfrm>
          <a:custGeom>
            <a:avLst/>
            <a:gdLst/>
            <a:ahLst/>
            <a:cxnLst/>
            <a:rect l="l" t="t" r="r" b="b"/>
            <a:pathLst>
              <a:path w="2033270" h="464820">
                <a:moveTo>
                  <a:pt x="1955545" y="0"/>
                </a:moveTo>
                <a:lnTo>
                  <a:pt x="77469" y="0"/>
                </a:lnTo>
                <a:lnTo>
                  <a:pt x="47309" y="6086"/>
                </a:lnTo>
                <a:lnTo>
                  <a:pt x="22685" y="22685"/>
                </a:lnTo>
                <a:lnTo>
                  <a:pt x="6086" y="47309"/>
                </a:lnTo>
                <a:lnTo>
                  <a:pt x="0" y="77470"/>
                </a:lnTo>
                <a:lnTo>
                  <a:pt x="0" y="387350"/>
                </a:lnTo>
                <a:lnTo>
                  <a:pt x="6086" y="417510"/>
                </a:lnTo>
                <a:lnTo>
                  <a:pt x="22685" y="442134"/>
                </a:lnTo>
                <a:lnTo>
                  <a:pt x="47309" y="458733"/>
                </a:lnTo>
                <a:lnTo>
                  <a:pt x="77469" y="464820"/>
                </a:lnTo>
                <a:lnTo>
                  <a:pt x="1955545" y="464820"/>
                </a:lnTo>
                <a:lnTo>
                  <a:pt x="1985706" y="458733"/>
                </a:lnTo>
                <a:lnTo>
                  <a:pt x="2010330" y="442134"/>
                </a:lnTo>
                <a:lnTo>
                  <a:pt x="2026929" y="417510"/>
                </a:lnTo>
                <a:lnTo>
                  <a:pt x="2033015" y="387350"/>
                </a:lnTo>
                <a:lnTo>
                  <a:pt x="2033015" y="77470"/>
                </a:lnTo>
                <a:lnTo>
                  <a:pt x="2026929" y="47309"/>
                </a:lnTo>
                <a:lnTo>
                  <a:pt x="2010330" y="22685"/>
                </a:lnTo>
                <a:lnTo>
                  <a:pt x="1985706" y="6086"/>
                </a:lnTo>
                <a:lnTo>
                  <a:pt x="1955545"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9"/>
          <p:cNvSpPr/>
          <p:nvPr/>
        </p:nvSpPr>
        <p:spPr>
          <a:xfrm>
            <a:off x="4557523" y="3591307"/>
            <a:ext cx="1524953" cy="348615"/>
          </a:xfrm>
          <a:custGeom>
            <a:avLst/>
            <a:gdLst/>
            <a:ahLst/>
            <a:cxnLst/>
            <a:rect l="l" t="t" r="r" b="b"/>
            <a:pathLst>
              <a:path w="2033270" h="464820">
                <a:moveTo>
                  <a:pt x="0" y="77470"/>
                </a:moveTo>
                <a:lnTo>
                  <a:pt x="6086" y="47309"/>
                </a:lnTo>
                <a:lnTo>
                  <a:pt x="22685" y="22685"/>
                </a:lnTo>
                <a:lnTo>
                  <a:pt x="47309" y="6086"/>
                </a:lnTo>
                <a:lnTo>
                  <a:pt x="77469" y="0"/>
                </a:lnTo>
                <a:lnTo>
                  <a:pt x="1955545" y="0"/>
                </a:lnTo>
                <a:lnTo>
                  <a:pt x="1985706" y="6086"/>
                </a:lnTo>
                <a:lnTo>
                  <a:pt x="2010330" y="22685"/>
                </a:lnTo>
                <a:lnTo>
                  <a:pt x="2026929" y="47309"/>
                </a:lnTo>
                <a:lnTo>
                  <a:pt x="2033015" y="77470"/>
                </a:lnTo>
                <a:lnTo>
                  <a:pt x="2033015" y="387350"/>
                </a:lnTo>
                <a:lnTo>
                  <a:pt x="2026929" y="417510"/>
                </a:lnTo>
                <a:lnTo>
                  <a:pt x="2010330" y="442134"/>
                </a:lnTo>
                <a:lnTo>
                  <a:pt x="1985706" y="458733"/>
                </a:lnTo>
                <a:lnTo>
                  <a:pt x="1955545" y="464820"/>
                </a:lnTo>
                <a:lnTo>
                  <a:pt x="77469" y="464820"/>
                </a:lnTo>
                <a:lnTo>
                  <a:pt x="47309" y="458733"/>
                </a:lnTo>
                <a:lnTo>
                  <a:pt x="22685" y="442134"/>
                </a:lnTo>
                <a:lnTo>
                  <a:pt x="6086" y="417510"/>
                </a:lnTo>
                <a:lnTo>
                  <a:pt x="0" y="387350"/>
                </a:lnTo>
                <a:lnTo>
                  <a:pt x="0" y="77470"/>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10"/>
          <p:cNvSpPr txBox="1"/>
          <p:nvPr/>
        </p:nvSpPr>
        <p:spPr>
          <a:xfrm>
            <a:off x="4668203" y="3604833"/>
            <a:ext cx="1303020" cy="286617"/>
          </a:xfrm>
          <a:prstGeom prst="rect">
            <a:avLst/>
          </a:prstGeom>
        </p:spPr>
        <p:txBody>
          <a:bodyPr vert="horz" wrap="square" lIns="0" tIns="9525" rIns="0" bIns="0" rtlCol="0">
            <a:spAutoFit/>
          </a:bodyPr>
          <a:lstStyle/>
          <a:p>
            <a:pPr marL="9525" marR="0" lvl="0" indent="0" algn="l" defTabSz="914400" rtl="0" eaLnBrk="1" fontAlgn="auto" latinLnBrk="0" hangingPunct="1">
              <a:lnSpc>
                <a:spcPct val="100000"/>
              </a:lnSpc>
              <a:spcBef>
                <a:spcPts val="75"/>
              </a:spcBef>
              <a:spcAft>
                <a:spcPts val="0"/>
              </a:spcAft>
              <a:buClrTx/>
              <a:buSzTx/>
              <a:buFontTx/>
              <a:buNone/>
              <a:tabLst/>
              <a:defRPr/>
            </a:pPr>
            <a:r>
              <a:rPr kumimoji="0" sz="1800" b="0" i="0" u="none" strike="noStrike" kern="1200" cap="none" spc="0" normalizeH="0" baseline="0" noProof="0" dirty="0">
                <a:ln>
                  <a:noFill/>
                </a:ln>
                <a:solidFill>
                  <a:srgbClr val="FFFFFF"/>
                </a:solidFill>
                <a:effectLst/>
                <a:uLnTx/>
                <a:uFillTx/>
                <a:latin typeface="Calibri"/>
                <a:ea typeface="+mn-ea"/>
                <a:cs typeface="Calibri"/>
              </a:rPr>
              <a:t>Λήψη</a:t>
            </a:r>
            <a:r>
              <a:rPr kumimoji="0" sz="1800" b="0" i="0" u="none" strike="noStrike" kern="1200" cap="none" spc="-53" normalizeH="0" baseline="0" noProof="0" dirty="0">
                <a:ln>
                  <a:noFill/>
                </a:ln>
                <a:solidFill>
                  <a:srgbClr val="FFFFFF"/>
                </a:solidFill>
                <a:effectLst/>
                <a:uLnTx/>
                <a:uFillTx/>
                <a:latin typeface="Calibri"/>
                <a:ea typeface="+mn-ea"/>
                <a:cs typeface="Calibri"/>
              </a:rPr>
              <a:t> </a:t>
            </a:r>
            <a:r>
              <a:rPr kumimoji="0" sz="1800" b="0" i="0" u="none" strike="noStrike" kern="1200" cap="none" spc="-8" normalizeH="0" baseline="0" noProof="0" dirty="0">
                <a:ln>
                  <a:noFill/>
                </a:ln>
                <a:solidFill>
                  <a:srgbClr val="FFFFFF"/>
                </a:solidFill>
                <a:effectLst/>
                <a:uLnTx/>
                <a:uFillTx/>
                <a:latin typeface="Calibri"/>
                <a:ea typeface="+mn-ea"/>
                <a:cs typeface="Calibri"/>
              </a:rPr>
              <a:t>μέτρων</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11" name="object 11"/>
          <p:cNvSpPr/>
          <p:nvPr/>
        </p:nvSpPr>
        <p:spPr>
          <a:xfrm>
            <a:off x="4532376" y="3975353"/>
            <a:ext cx="2771775" cy="411480"/>
          </a:xfrm>
          <a:custGeom>
            <a:avLst/>
            <a:gdLst/>
            <a:ahLst/>
            <a:cxnLst/>
            <a:rect l="l" t="t" r="r" b="b"/>
            <a:pathLst>
              <a:path w="3695700" h="548639">
                <a:moveTo>
                  <a:pt x="3604260" y="0"/>
                </a:moveTo>
                <a:lnTo>
                  <a:pt x="91440" y="0"/>
                </a:lnTo>
                <a:lnTo>
                  <a:pt x="55828" y="7179"/>
                </a:lnTo>
                <a:lnTo>
                  <a:pt x="26765" y="26765"/>
                </a:lnTo>
                <a:lnTo>
                  <a:pt x="7179" y="55828"/>
                </a:lnTo>
                <a:lnTo>
                  <a:pt x="0" y="91439"/>
                </a:lnTo>
                <a:lnTo>
                  <a:pt x="0" y="457200"/>
                </a:lnTo>
                <a:lnTo>
                  <a:pt x="7179" y="492811"/>
                </a:lnTo>
                <a:lnTo>
                  <a:pt x="26765" y="521874"/>
                </a:lnTo>
                <a:lnTo>
                  <a:pt x="55828" y="541460"/>
                </a:lnTo>
                <a:lnTo>
                  <a:pt x="91440" y="548639"/>
                </a:lnTo>
                <a:lnTo>
                  <a:pt x="3604260" y="548639"/>
                </a:lnTo>
                <a:lnTo>
                  <a:pt x="3639871" y="541460"/>
                </a:lnTo>
                <a:lnTo>
                  <a:pt x="3668934" y="521874"/>
                </a:lnTo>
                <a:lnTo>
                  <a:pt x="3688520" y="492811"/>
                </a:lnTo>
                <a:lnTo>
                  <a:pt x="3695700" y="457200"/>
                </a:lnTo>
                <a:lnTo>
                  <a:pt x="3695700" y="91439"/>
                </a:lnTo>
                <a:lnTo>
                  <a:pt x="3688520" y="55828"/>
                </a:lnTo>
                <a:lnTo>
                  <a:pt x="3668934" y="26765"/>
                </a:lnTo>
                <a:lnTo>
                  <a:pt x="3639871" y="7179"/>
                </a:lnTo>
                <a:lnTo>
                  <a:pt x="3604260" y="0"/>
                </a:lnTo>
                <a:close/>
              </a:path>
            </a:pathLst>
          </a:custGeom>
          <a:solidFill>
            <a:srgbClr val="1F4E7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object 12"/>
          <p:cNvSpPr/>
          <p:nvPr/>
        </p:nvSpPr>
        <p:spPr>
          <a:xfrm>
            <a:off x="4532376" y="3975353"/>
            <a:ext cx="2771775" cy="411480"/>
          </a:xfrm>
          <a:custGeom>
            <a:avLst/>
            <a:gdLst/>
            <a:ahLst/>
            <a:cxnLst/>
            <a:rect l="l" t="t" r="r" b="b"/>
            <a:pathLst>
              <a:path w="3695700" h="548639">
                <a:moveTo>
                  <a:pt x="0" y="91439"/>
                </a:moveTo>
                <a:lnTo>
                  <a:pt x="7179" y="55828"/>
                </a:lnTo>
                <a:lnTo>
                  <a:pt x="26765" y="26765"/>
                </a:lnTo>
                <a:lnTo>
                  <a:pt x="55828" y="7179"/>
                </a:lnTo>
                <a:lnTo>
                  <a:pt x="91440" y="0"/>
                </a:lnTo>
                <a:lnTo>
                  <a:pt x="3604260" y="0"/>
                </a:lnTo>
                <a:lnTo>
                  <a:pt x="3639871" y="7179"/>
                </a:lnTo>
                <a:lnTo>
                  <a:pt x="3668934" y="26765"/>
                </a:lnTo>
                <a:lnTo>
                  <a:pt x="3688520" y="55828"/>
                </a:lnTo>
                <a:lnTo>
                  <a:pt x="3695700" y="91439"/>
                </a:lnTo>
                <a:lnTo>
                  <a:pt x="3695700" y="457200"/>
                </a:lnTo>
                <a:lnTo>
                  <a:pt x="3688520" y="492811"/>
                </a:lnTo>
                <a:lnTo>
                  <a:pt x="3668934" y="521874"/>
                </a:lnTo>
                <a:lnTo>
                  <a:pt x="3639871" y="541460"/>
                </a:lnTo>
                <a:lnTo>
                  <a:pt x="3604260" y="548639"/>
                </a:lnTo>
                <a:lnTo>
                  <a:pt x="91440" y="548639"/>
                </a:lnTo>
                <a:lnTo>
                  <a:pt x="55828" y="541460"/>
                </a:lnTo>
                <a:lnTo>
                  <a:pt x="26765" y="521874"/>
                </a:lnTo>
                <a:lnTo>
                  <a:pt x="7179" y="492811"/>
                </a:lnTo>
                <a:lnTo>
                  <a:pt x="0" y="457200"/>
                </a:lnTo>
                <a:lnTo>
                  <a:pt x="0" y="91439"/>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bject 13"/>
          <p:cNvSpPr txBox="1"/>
          <p:nvPr/>
        </p:nvSpPr>
        <p:spPr>
          <a:xfrm>
            <a:off x="4612482" y="4020275"/>
            <a:ext cx="2577465" cy="286617"/>
          </a:xfrm>
          <a:prstGeom prst="rect">
            <a:avLst/>
          </a:prstGeom>
        </p:spPr>
        <p:txBody>
          <a:bodyPr vert="horz" wrap="square" lIns="0" tIns="9525" rIns="0" bIns="0" rtlCol="0">
            <a:spAutoFit/>
          </a:bodyPr>
          <a:lstStyle/>
          <a:p>
            <a:pPr marL="9525" marR="0" lvl="0" indent="0" algn="l" defTabSz="914400" rtl="0" eaLnBrk="1" fontAlgn="auto" latinLnBrk="0" hangingPunct="1">
              <a:lnSpc>
                <a:spcPct val="100000"/>
              </a:lnSpc>
              <a:spcBef>
                <a:spcPts val="75"/>
              </a:spcBef>
              <a:spcAft>
                <a:spcPts val="0"/>
              </a:spcAft>
              <a:buClrTx/>
              <a:buSzTx/>
              <a:buFontTx/>
              <a:buNone/>
              <a:tabLst/>
              <a:defRPr/>
            </a:pPr>
            <a:r>
              <a:rPr kumimoji="0" sz="1800" b="0" i="0" u="none" strike="noStrike" kern="1200" cap="none" spc="-4" normalizeH="0" baseline="0" noProof="0" dirty="0">
                <a:ln>
                  <a:noFill/>
                </a:ln>
                <a:solidFill>
                  <a:srgbClr val="FFFFFF"/>
                </a:solidFill>
                <a:effectLst/>
                <a:uLnTx/>
                <a:uFillTx/>
                <a:latin typeface="Calibri"/>
                <a:ea typeface="+mn-ea"/>
                <a:cs typeface="Calibri"/>
              </a:rPr>
              <a:t>Αναθεώρηση</a:t>
            </a:r>
            <a:r>
              <a:rPr kumimoji="0" sz="1800" b="0" i="0" u="none" strike="noStrike" kern="1200" cap="none" spc="-26" normalizeH="0" baseline="0" noProof="0" dirty="0">
                <a:ln>
                  <a:noFill/>
                </a:ln>
                <a:solidFill>
                  <a:srgbClr val="FFFFFF"/>
                </a:solidFill>
                <a:effectLst/>
                <a:uLnTx/>
                <a:uFillTx/>
                <a:latin typeface="Calibri"/>
                <a:ea typeface="+mn-ea"/>
                <a:cs typeface="Calibri"/>
              </a:rPr>
              <a:t> </a:t>
            </a:r>
            <a:r>
              <a:rPr kumimoji="0" sz="1800" b="0" i="0" u="none" strike="noStrike" kern="1200" cap="none" spc="-8" normalizeH="0" baseline="0" noProof="0" dirty="0">
                <a:ln>
                  <a:noFill/>
                </a:ln>
                <a:solidFill>
                  <a:srgbClr val="FFFFFF"/>
                </a:solidFill>
                <a:effectLst/>
                <a:uLnTx/>
                <a:uFillTx/>
                <a:latin typeface="Calibri"/>
                <a:ea typeface="+mn-ea"/>
                <a:cs typeface="Calibri"/>
              </a:rPr>
              <a:t>επεξεργασίας</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14" name="object 14"/>
          <p:cNvSpPr/>
          <p:nvPr/>
        </p:nvSpPr>
        <p:spPr>
          <a:xfrm>
            <a:off x="4532377" y="4434841"/>
            <a:ext cx="3156109" cy="507683"/>
          </a:xfrm>
          <a:custGeom>
            <a:avLst/>
            <a:gdLst/>
            <a:ahLst/>
            <a:cxnLst/>
            <a:rect l="l" t="t" r="r" b="b"/>
            <a:pathLst>
              <a:path w="4208145" h="676910">
                <a:moveTo>
                  <a:pt x="4094988" y="0"/>
                </a:moveTo>
                <a:lnTo>
                  <a:pt x="112776" y="0"/>
                </a:lnTo>
                <a:lnTo>
                  <a:pt x="68901" y="8870"/>
                </a:lnTo>
                <a:lnTo>
                  <a:pt x="33051" y="33051"/>
                </a:lnTo>
                <a:lnTo>
                  <a:pt x="8870" y="68901"/>
                </a:lnTo>
                <a:lnTo>
                  <a:pt x="0" y="112775"/>
                </a:lnTo>
                <a:lnTo>
                  <a:pt x="0" y="563879"/>
                </a:lnTo>
                <a:lnTo>
                  <a:pt x="8870" y="607754"/>
                </a:lnTo>
                <a:lnTo>
                  <a:pt x="33051" y="643604"/>
                </a:lnTo>
                <a:lnTo>
                  <a:pt x="68901" y="667785"/>
                </a:lnTo>
                <a:lnTo>
                  <a:pt x="112776" y="676655"/>
                </a:lnTo>
                <a:lnTo>
                  <a:pt x="4094988" y="676655"/>
                </a:lnTo>
                <a:lnTo>
                  <a:pt x="4138862" y="667785"/>
                </a:lnTo>
                <a:lnTo>
                  <a:pt x="4174712" y="643604"/>
                </a:lnTo>
                <a:lnTo>
                  <a:pt x="4198893" y="607754"/>
                </a:lnTo>
                <a:lnTo>
                  <a:pt x="4207764" y="563879"/>
                </a:lnTo>
                <a:lnTo>
                  <a:pt x="4207764" y="112775"/>
                </a:lnTo>
                <a:lnTo>
                  <a:pt x="4198893" y="68901"/>
                </a:lnTo>
                <a:lnTo>
                  <a:pt x="4174712" y="33051"/>
                </a:lnTo>
                <a:lnTo>
                  <a:pt x="4138862" y="8870"/>
                </a:lnTo>
                <a:lnTo>
                  <a:pt x="4094988" y="0"/>
                </a:lnTo>
                <a:close/>
              </a:path>
            </a:pathLst>
          </a:custGeom>
          <a:solidFill>
            <a:srgbClr val="0D0D0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object 15"/>
          <p:cNvSpPr/>
          <p:nvPr/>
        </p:nvSpPr>
        <p:spPr>
          <a:xfrm>
            <a:off x="4532377" y="4434841"/>
            <a:ext cx="3156109" cy="507683"/>
          </a:xfrm>
          <a:custGeom>
            <a:avLst/>
            <a:gdLst/>
            <a:ahLst/>
            <a:cxnLst/>
            <a:rect l="l" t="t" r="r" b="b"/>
            <a:pathLst>
              <a:path w="4208145" h="676910">
                <a:moveTo>
                  <a:pt x="0" y="112775"/>
                </a:moveTo>
                <a:lnTo>
                  <a:pt x="8870" y="68901"/>
                </a:lnTo>
                <a:lnTo>
                  <a:pt x="33051" y="33051"/>
                </a:lnTo>
                <a:lnTo>
                  <a:pt x="68901" y="8870"/>
                </a:lnTo>
                <a:lnTo>
                  <a:pt x="112776" y="0"/>
                </a:lnTo>
                <a:lnTo>
                  <a:pt x="4094988" y="0"/>
                </a:lnTo>
                <a:lnTo>
                  <a:pt x="4138862" y="8870"/>
                </a:lnTo>
                <a:lnTo>
                  <a:pt x="4174712" y="33051"/>
                </a:lnTo>
                <a:lnTo>
                  <a:pt x="4198893" y="68901"/>
                </a:lnTo>
                <a:lnTo>
                  <a:pt x="4207764" y="112775"/>
                </a:lnTo>
                <a:lnTo>
                  <a:pt x="4207764" y="563879"/>
                </a:lnTo>
                <a:lnTo>
                  <a:pt x="4198893" y="607754"/>
                </a:lnTo>
                <a:lnTo>
                  <a:pt x="4174712" y="643604"/>
                </a:lnTo>
                <a:lnTo>
                  <a:pt x="4138862" y="667785"/>
                </a:lnTo>
                <a:lnTo>
                  <a:pt x="4094988" y="676655"/>
                </a:lnTo>
                <a:lnTo>
                  <a:pt x="112776" y="676655"/>
                </a:lnTo>
                <a:lnTo>
                  <a:pt x="68901" y="667785"/>
                </a:lnTo>
                <a:lnTo>
                  <a:pt x="33051" y="643604"/>
                </a:lnTo>
                <a:lnTo>
                  <a:pt x="8870" y="607754"/>
                </a:lnTo>
                <a:lnTo>
                  <a:pt x="0" y="563879"/>
                </a:lnTo>
                <a:lnTo>
                  <a:pt x="0" y="112775"/>
                </a:lnTo>
                <a:close/>
              </a:path>
            </a:pathLst>
          </a:custGeom>
          <a:ln w="12191">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bject 16"/>
          <p:cNvSpPr txBox="1"/>
          <p:nvPr/>
        </p:nvSpPr>
        <p:spPr>
          <a:xfrm>
            <a:off x="4617053" y="4527291"/>
            <a:ext cx="2979420" cy="286617"/>
          </a:xfrm>
          <a:prstGeom prst="rect">
            <a:avLst/>
          </a:prstGeom>
        </p:spPr>
        <p:txBody>
          <a:bodyPr vert="horz" wrap="square" lIns="0" tIns="9525" rIns="0" bIns="0" rtlCol="0">
            <a:spAutoFit/>
          </a:bodyPr>
          <a:lstStyle/>
          <a:p>
            <a:pPr marL="9525" marR="0" lvl="0" indent="0" algn="l" defTabSz="914400" rtl="0" eaLnBrk="1" fontAlgn="auto" latinLnBrk="0" hangingPunct="1">
              <a:lnSpc>
                <a:spcPct val="100000"/>
              </a:lnSpc>
              <a:spcBef>
                <a:spcPts val="75"/>
              </a:spcBef>
              <a:spcAft>
                <a:spcPts val="0"/>
              </a:spcAft>
              <a:buClrTx/>
              <a:buSzTx/>
              <a:buFontTx/>
              <a:buNone/>
              <a:tabLst/>
              <a:defRPr/>
            </a:pPr>
            <a:r>
              <a:rPr kumimoji="0" sz="1800" b="0" i="0" u="none" strike="noStrike" kern="1200" cap="none" spc="-11" normalizeH="0" baseline="0" noProof="0" dirty="0">
                <a:ln>
                  <a:noFill/>
                </a:ln>
                <a:solidFill>
                  <a:srgbClr val="FFFFFF"/>
                </a:solidFill>
                <a:effectLst/>
                <a:uLnTx/>
                <a:uFillTx/>
                <a:latin typeface="Calibri"/>
                <a:ea typeface="+mn-ea"/>
                <a:cs typeface="Calibri"/>
              </a:rPr>
              <a:t>Διαβούλευση </a:t>
            </a:r>
            <a:r>
              <a:rPr kumimoji="0" sz="1800" b="0" i="0" u="none" strike="noStrike" kern="1200" cap="none" spc="0" normalizeH="0" baseline="0" noProof="0" dirty="0">
                <a:ln>
                  <a:noFill/>
                </a:ln>
                <a:solidFill>
                  <a:srgbClr val="FFFFFF"/>
                </a:solidFill>
                <a:effectLst/>
                <a:uLnTx/>
                <a:uFillTx/>
                <a:latin typeface="Calibri"/>
                <a:ea typeface="+mn-ea"/>
                <a:cs typeface="Calibri"/>
              </a:rPr>
              <a:t>με </a:t>
            </a:r>
            <a:r>
              <a:rPr kumimoji="0" sz="1800" b="0" i="0" u="none" strike="noStrike" kern="1200" cap="none" spc="-4" normalizeH="0" baseline="0" noProof="0" dirty="0">
                <a:ln>
                  <a:noFill/>
                </a:ln>
                <a:solidFill>
                  <a:srgbClr val="FFFFFF"/>
                </a:solidFill>
                <a:effectLst/>
                <a:uLnTx/>
                <a:uFillTx/>
                <a:latin typeface="Calibri"/>
                <a:ea typeface="+mn-ea"/>
                <a:cs typeface="Calibri"/>
              </a:rPr>
              <a:t>εποπτική</a:t>
            </a:r>
            <a:r>
              <a:rPr kumimoji="0" sz="1800" b="0" i="0" u="none" strike="noStrike" kern="1200" cap="none" spc="-15" normalizeH="0" baseline="0" noProof="0" dirty="0">
                <a:ln>
                  <a:noFill/>
                </a:ln>
                <a:solidFill>
                  <a:srgbClr val="FFFFFF"/>
                </a:solidFill>
                <a:effectLst/>
                <a:uLnTx/>
                <a:uFillTx/>
                <a:latin typeface="Calibri"/>
                <a:ea typeface="+mn-ea"/>
                <a:cs typeface="Calibri"/>
              </a:rPr>
              <a:t> </a:t>
            </a:r>
            <a:r>
              <a:rPr kumimoji="0" sz="1800" b="0" i="0" u="none" strike="noStrike" kern="1200" cap="none" spc="-8" normalizeH="0" baseline="0" noProof="0" dirty="0">
                <a:ln>
                  <a:noFill/>
                </a:ln>
                <a:solidFill>
                  <a:srgbClr val="FFFFFF"/>
                </a:solidFill>
                <a:effectLst/>
                <a:uLnTx/>
                <a:uFillTx/>
                <a:latin typeface="Calibri"/>
                <a:ea typeface="+mn-ea"/>
                <a:cs typeface="Calibri"/>
              </a:rPr>
              <a:t>αρχή</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17" name="object 17"/>
          <p:cNvSpPr/>
          <p:nvPr/>
        </p:nvSpPr>
        <p:spPr>
          <a:xfrm>
            <a:off x="2317242" y="5110352"/>
            <a:ext cx="2089785" cy="781050"/>
          </a:xfrm>
          <a:custGeom>
            <a:avLst/>
            <a:gdLst/>
            <a:ahLst/>
            <a:cxnLst/>
            <a:rect l="l" t="t" r="r" b="b"/>
            <a:pathLst>
              <a:path w="2786379" h="1041400">
                <a:moveTo>
                  <a:pt x="2612390" y="0"/>
                </a:moveTo>
                <a:lnTo>
                  <a:pt x="173481" y="0"/>
                </a:lnTo>
                <a:lnTo>
                  <a:pt x="127364" y="6197"/>
                </a:lnTo>
                <a:lnTo>
                  <a:pt x="85923" y="23685"/>
                </a:lnTo>
                <a:lnTo>
                  <a:pt x="50812" y="50812"/>
                </a:lnTo>
                <a:lnTo>
                  <a:pt x="23685" y="85923"/>
                </a:lnTo>
                <a:lnTo>
                  <a:pt x="6197" y="127364"/>
                </a:lnTo>
                <a:lnTo>
                  <a:pt x="0" y="173482"/>
                </a:lnTo>
                <a:lnTo>
                  <a:pt x="0" y="867410"/>
                </a:lnTo>
                <a:lnTo>
                  <a:pt x="6197" y="913527"/>
                </a:lnTo>
                <a:lnTo>
                  <a:pt x="23685" y="954968"/>
                </a:lnTo>
                <a:lnTo>
                  <a:pt x="50812" y="990079"/>
                </a:lnTo>
                <a:lnTo>
                  <a:pt x="85923" y="1017206"/>
                </a:lnTo>
                <a:lnTo>
                  <a:pt x="127364" y="1034694"/>
                </a:lnTo>
                <a:lnTo>
                  <a:pt x="173481" y="1040892"/>
                </a:lnTo>
                <a:lnTo>
                  <a:pt x="2612390" y="1040892"/>
                </a:lnTo>
                <a:lnTo>
                  <a:pt x="2658489" y="1034694"/>
                </a:lnTo>
                <a:lnTo>
                  <a:pt x="2699925" y="1017206"/>
                </a:lnTo>
                <a:lnTo>
                  <a:pt x="2735040" y="990079"/>
                </a:lnTo>
                <a:lnTo>
                  <a:pt x="2762174" y="954968"/>
                </a:lnTo>
                <a:lnTo>
                  <a:pt x="2779671" y="913527"/>
                </a:lnTo>
                <a:lnTo>
                  <a:pt x="2785872" y="867410"/>
                </a:lnTo>
                <a:lnTo>
                  <a:pt x="2785872" y="173482"/>
                </a:lnTo>
                <a:lnTo>
                  <a:pt x="2779671" y="127364"/>
                </a:lnTo>
                <a:lnTo>
                  <a:pt x="2762174" y="85923"/>
                </a:lnTo>
                <a:lnTo>
                  <a:pt x="2735040" y="50812"/>
                </a:lnTo>
                <a:lnTo>
                  <a:pt x="2699925" y="23685"/>
                </a:lnTo>
                <a:lnTo>
                  <a:pt x="2658489" y="6197"/>
                </a:lnTo>
                <a:lnTo>
                  <a:pt x="2612390" y="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8"/>
          <p:cNvSpPr/>
          <p:nvPr/>
        </p:nvSpPr>
        <p:spPr>
          <a:xfrm>
            <a:off x="2317242" y="5110352"/>
            <a:ext cx="2089785" cy="781050"/>
          </a:xfrm>
          <a:custGeom>
            <a:avLst/>
            <a:gdLst/>
            <a:ahLst/>
            <a:cxnLst/>
            <a:rect l="l" t="t" r="r" b="b"/>
            <a:pathLst>
              <a:path w="2786379" h="1041400">
                <a:moveTo>
                  <a:pt x="0" y="173482"/>
                </a:moveTo>
                <a:lnTo>
                  <a:pt x="6197" y="127364"/>
                </a:lnTo>
                <a:lnTo>
                  <a:pt x="23685" y="85923"/>
                </a:lnTo>
                <a:lnTo>
                  <a:pt x="50812" y="50812"/>
                </a:lnTo>
                <a:lnTo>
                  <a:pt x="85923" y="23685"/>
                </a:lnTo>
                <a:lnTo>
                  <a:pt x="127364" y="6197"/>
                </a:lnTo>
                <a:lnTo>
                  <a:pt x="173481" y="0"/>
                </a:lnTo>
                <a:lnTo>
                  <a:pt x="2612390" y="0"/>
                </a:lnTo>
                <a:lnTo>
                  <a:pt x="2658489" y="6197"/>
                </a:lnTo>
                <a:lnTo>
                  <a:pt x="2699925" y="23685"/>
                </a:lnTo>
                <a:lnTo>
                  <a:pt x="2735040" y="50812"/>
                </a:lnTo>
                <a:lnTo>
                  <a:pt x="2762174" y="85923"/>
                </a:lnTo>
                <a:lnTo>
                  <a:pt x="2779671" y="127364"/>
                </a:lnTo>
                <a:lnTo>
                  <a:pt x="2785872" y="173482"/>
                </a:lnTo>
                <a:lnTo>
                  <a:pt x="2785872" y="867410"/>
                </a:lnTo>
                <a:lnTo>
                  <a:pt x="2779671" y="913527"/>
                </a:lnTo>
                <a:lnTo>
                  <a:pt x="2762174" y="954968"/>
                </a:lnTo>
                <a:lnTo>
                  <a:pt x="2735040" y="990079"/>
                </a:lnTo>
                <a:lnTo>
                  <a:pt x="2699925" y="1017206"/>
                </a:lnTo>
                <a:lnTo>
                  <a:pt x="2658489" y="1034694"/>
                </a:lnTo>
                <a:lnTo>
                  <a:pt x="2612390" y="1040892"/>
                </a:lnTo>
                <a:lnTo>
                  <a:pt x="173481" y="1040892"/>
                </a:lnTo>
                <a:lnTo>
                  <a:pt x="127364" y="1034694"/>
                </a:lnTo>
                <a:lnTo>
                  <a:pt x="85923" y="1017206"/>
                </a:lnTo>
                <a:lnTo>
                  <a:pt x="50812" y="990079"/>
                </a:lnTo>
                <a:lnTo>
                  <a:pt x="23685" y="954968"/>
                </a:lnTo>
                <a:lnTo>
                  <a:pt x="6197" y="913527"/>
                </a:lnTo>
                <a:lnTo>
                  <a:pt x="0" y="867410"/>
                </a:lnTo>
                <a:lnTo>
                  <a:pt x="0" y="173482"/>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object 19"/>
          <p:cNvSpPr txBox="1"/>
          <p:nvPr/>
        </p:nvSpPr>
        <p:spPr>
          <a:xfrm>
            <a:off x="2786444" y="5339717"/>
            <a:ext cx="1151573" cy="286617"/>
          </a:xfrm>
          <a:prstGeom prst="rect">
            <a:avLst/>
          </a:prstGeom>
        </p:spPr>
        <p:txBody>
          <a:bodyPr vert="horz" wrap="square" lIns="0" tIns="9525" rIns="0" bIns="0" rtlCol="0">
            <a:spAutoFit/>
          </a:bodyPr>
          <a:lstStyle/>
          <a:p>
            <a:pPr marL="9525" marR="0" lvl="0" indent="0" algn="l" defTabSz="914400" rtl="0" eaLnBrk="1" fontAlgn="auto" latinLnBrk="0" hangingPunct="1">
              <a:lnSpc>
                <a:spcPct val="100000"/>
              </a:lnSpc>
              <a:spcBef>
                <a:spcPts val="75"/>
              </a:spcBef>
              <a:spcAft>
                <a:spcPts val="0"/>
              </a:spcAft>
              <a:buClrTx/>
              <a:buSzTx/>
              <a:buFontTx/>
              <a:buNone/>
              <a:tabLst/>
              <a:defRPr/>
            </a:pPr>
            <a:r>
              <a:rPr kumimoji="0" sz="1800" b="0" i="0" u="none" strike="noStrike" kern="1200" cap="none" spc="-4" normalizeH="0" baseline="0" noProof="0" dirty="0">
                <a:ln>
                  <a:noFill/>
                </a:ln>
                <a:solidFill>
                  <a:srgbClr val="FFFFFF"/>
                </a:solidFill>
                <a:effectLst/>
                <a:uLnTx/>
                <a:uFillTx/>
                <a:latin typeface="Calibri"/>
                <a:ea typeface="+mn-ea"/>
                <a:cs typeface="Calibri"/>
              </a:rPr>
              <a:t>Ε</a:t>
            </a:r>
            <a:r>
              <a:rPr kumimoji="0" sz="1800" b="0" i="0" u="none" strike="noStrike" kern="1200" cap="none" spc="0" normalizeH="0" baseline="0" noProof="0" dirty="0">
                <a:ln>
                  <a:noFill/>
                </a:ln>
                <a:solidFill>
                  <a:srgbClr val="FFFFFF"/>
                </a:solidFill>
                <a:effectLst/>
                <a:uLnTx/>
                <a:uFillTx/>
                <a:latin typeface="Calibri"/>
                <a:ea typeface="+mn-ea"/>
                <a:cs typeface="Calibri"/>
              </a:rPr>
              <a:t>π</a:t>
            </a:r>
            <a:r>
              <a:rPr kumimoji="0" sz="1800" b="0" i="0" u="none" strike="noStrike" kern="1200" cap="none" spc="-4" normalizeH="0" baseline="0" noProof="0" dirty="0">
                <a:ln>
                  <a:noFill/>
                </a:ln>
                <a:solidFill>
                  <a:srgbClr val="FFFFFF"/>
                </a:solidFill>
                <a:effectLst/>
                <a:uLnTx/>
                <a:uFillTx/>
                <a:latin typeface="Calibri"/>
                <a:ea typeface="+mn-ea"/>
                <a:cs typeface="Calibri"/>
              </a:rPr>
              <a:t>ι</a:t>
            </a:r>
            <a:r>
              <a:rPr kumimoji="0" sz="1800" b="0" i="0" u="none" strike="noStrike" kern="1200" cap="none" spc="-56" normalizeH="0" baseline="0" noProof="0" dirty="0">
                <a:ln>
                  <a:noFill/>
                </a:ln>
                <a:solidFill>
                  <a:srgbClr val="FFFFFF"/>
                </a:solidFill>
                <a:effectLst/>
                <a:uLnTx/>
                <a:uFillTx/>
                <a:latin typeface="Calibri"/>
                <a:ea typeface="+mn-ea"/>
                <a:cs typeface="Calibri"/>
              </a:rPr>
              <a:t>κ</a:t>
            </a:r>
            <a:r>
              <a:rPr kumimoji="0" sz="1800" b="0" i="0" u="none" strike="noStrike" kern="1200" cap="none" spc="-4" normalizeH="0" baseline="0" noProof="0" dirty="0">
                <a:ln>
                  <a:noFill/>
                </a:ln>
                <a:solidFill>
                  <a:srgbClr val="FFFFFF"/>
                </a:solidFill>
                <a:effectLst/>
                <a:uLnTx/>
                <a:uFillTx/>
                <a:latin typeface="Calibri"/>
                <a:ea typeface="+mn-ea"/>
                <a:cs typeface="Calibri"/>
              </a:rPr>
              <a:t>ο</a:t>
            </a:r>
            <a:r>
              <a:rPr kumimoji="0" sz="1800" b="0" i="0" u="none" strike="noStrike" kern="1200" cap="none" spc="-30" normalizeH="0" baseline="0" noProof="0" dirty="0">
                <a:ln>
                  <a:noFill/>
                </a:ln>
                <a:solidFill>
                  <a:srgbClr val="FFFFFF"/>
                </a:solidFill>
                <a:effectLst/>
                <a:uLnTx/>
                <a:uFillTx/>
                <a:latin typeface="Calibri"/>
                <a:ea typeface="+mn-ea"/>
                <a:cs typeface="Calibri"/>
              </a:rPr>
              <a:t>ι</a:t>
            </a:r>
            <a:r>
              <a:rPr kumimoji="0" sz="1800" b="0" i="0" u="none" strike="noStrike" kern="1200" cap="none" spc="-8" normalizeH="0" baseline="0" noProof="0" dirty="0">
                <a:ln>
                  <a:noFill/>
                </a:ln>
                <a:solidFill>
                  <a:srgbClr val="FFFFFF"/>
                </a:solidFill>
                <a:effectLst/>
                <a:uLnTx/>
                <a:uFillTx/>
                <a:latin typeface="Calibri"/>
                <a:ea typeface="+mn-ea"/>
                <a:cs typeface="Calibri"/>
              </a:rPr>
              <a:t>ν</a:t>
            </a:r>
            <a:r>
              <a:rPr kumimoji="0" sz="1800" b="0" i="0" u="none" strike="noStrike" kern="1200" cap="none" spc="-15" normalizeH="0" baseline="0" noProof="0" dirty="0">
                <a:ln>
                  <a:noFill/>
                </a:ln>
                <a:solidFill>
                  <a:srgbClr val="FFFFFF"/>
                </a:solidFill>
                <a:effectLst/>
                <a:uLnTx/>
                <a:uFillTx/>
                <a:latin typeface="Calibri"/>
                <a:ea typeface="+mn-ea"/>
                <a:cs typeface="Calibri"/>
              </a:rPr>
              <a:t>ω</a:t>
            </a:r>
            <a:r>
              <a:rPr kumimoji="0" sz="1800" b="0" i="0" u="none" strike="noStrike" kern="1200" cap="none" spc="0" normalizeH="0" baseline="0" noProof="0" dirty="0">
                <a:ln>
                  <a:noFill/>
                </a:ln>
                <a:solidFill>
                  <a:srgbClr val="FFFFFF"/>
                </a:solidFill>
                <a:effectLst/>
                <a:uLnTx/>
                <a:uFillTx/>
                <a:latin typeface="Calibri"/>
                <a:ea typeface="+mn-ea"/>
                <a:cs typeface="Calibri"/>
              </a:rPr>
              <a:t>νία</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20" name="object 20"/>
          <p:cNvSpPr/>
          <p:nvPr/>
        </p:nvSpPr>
        <p:spPr>
          <a:xfrm>
            <a:off x="2351532" y="2209419"/>
            <a:ext cx="2089785" cy="781050"/>
          </a:xfrm>
          <a:custGeom>
            <a:avLst/>
            <a:gdLst/>
            <a:ahLst/>
            <a:cxnLst/>
            <a:rect l="l" t="t" r="r" b="b"/>
            <a:pathLst>
              <a:path w="2786379" h="1041400">
                <a:moveTo>
                  <a:pt x="2612390" y="0"/>
                </a:moveTo>
                <a:lnTo>
                  <a:pt x="173482" y="0"/>
                </a:lnTo>
                <a:lnTo>
                  <a:pt x="127364" y="6200"/>
                </a:lnTo>
                <a:lnTo>
                  <a:pt x="85923" y="23697"/>
                </a:lnTo>
                <a:lnTo>
                  <a:pt x="50812" y="50831"/>
                </a:lnTo>
                <a:lnTo>
                  <a:pt x="23685" y="85946"/>
                </a:lnTo>
                <a:lnTo>
                  <a:pt x="6197" y="127382"/>
                </a:lnTo>
                <a:lnTo>
                  <a:pt x="0" y="173482"/>
                </a:lnTo>
                <a:lnTo>
                  <a:pt x="0" y="867410"/>
                </a:lnTo>
                <a:lnTo>
                  <a:pt x="6197" y="913509"/>
                </a:lnTo>
                <a:lnTo>
                  <a:pt x="23685" y="954945"/>
                </a:lnTo>
                <a:lnTo>
                  <a:pt x="50812" y="990060"/>
                </a:lnTo>
                <a:lnTo>
                  <a:pt x="85923" y="1017194"/>
                </a:lnTo>
                <a:lnTo>
                  <a:pt x="127364" y="1034691"/>
                </a:lnTo>
                <a:lnTo>
                  <a:pt x="173482" y="1040892"/>
                </a:lnTo>
                <a:lnTo>
                  <a:pt x="2612390" y="1040892"/>
                </a:lnTo>
                <a:lnTo>
                  <a:pt x="2658489" y="1034691"/>
                </a:lnTo>
                <a:lnTo>
                  <a:pt x="2699925" y="1017194"/>
                </a:lnTo>
                <a:lnTo>
                  <a:pt x="2735040" y="990060"/>
                </a:lnTo>
                <a:lnTo>
                  <a:pt x="2762174" y="954945"/>
                </a:lnTo>
                <a:lnTo>
                  <a:pt x="2779671" y="913509"/>
                </a:lnTo>
                <a:lnTo>
                  <a:pt x="2785872" y="867410"/>
                </a:lnTo>
                <a:lnTo>
                  <a:pt x="2785872" y="173482"/>
                </a:lnTo>
                <a:lnTo>
                  <a:pt x="2779671" y="127382"/>
                </a:lnTo>
                <a:lnTo>
                  <a:pt x="2762174" y="85946"/>
                </a:lnTo>
                <a:lnTo>
                  <a:pt x="2735040" y="50831"/>
                </a:lnTo>
                <a:lnTo>
                  <a:pt x="2699925" y="23697"/>
                </a:lnTo>
                <a:lnTo>
                  <a:pt x="2658489" y="6200"/>
                </a:lnTo>
                <a:lnTo>
                  <a:pt x="2612390" y="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object 21"/>
          <p:cNvSpPr/>
          <p:nvPr/>
        </p:nvSpPr>
        <p:spPr>
          <a:xfrm>
            <a:off x="2351532" y="2209419"/>
            <a:ext cx="2089785" cy="781050"/>
          </a:xfrm>
          <a:custGeom>
            <a:avLst/>
            <a:gdLst/>
            <a:ahLst/>
            <a:cxnLst/>
            <a:rect l="l" t="t" r="r" b="b"/>
            <a:pathLst>
              <a:path w="2786379" h="1041400">
                <a:moveTo>
                  <a:pt x="0" y="173482"/>
                </a:moveTo>
                <a:lnTo>
                  <a:pt x="6197" y="127382"/>
                </a:lnTo>
                <a:lnTo>
                  <a:pt x="23685" y="85946"/>
                </a:lnTo>
                <a:lnTo>
                  <a:pt x="50812" y="50831"/>
                </a:lnTo>
                <a:lnTo>
                  <a:pt x="85923" y="23697"/>
                </a:lnTo>
                <a:lnTo>
                  <a:pt x="127364" y="6200"/>
                </a:lnTo>
                <a:lnTo>
                  <a:pt x="173482" y="0"/>
                </a:lnTo>
                <a:lnTo>
                  <a:pt x="2612390" y="0"/>
                </a:lnTo>
                <a:lnTo>
                  <a:pt x="2658489" y="6200"/>
                </a:lnTo>
                <a:lnTo>
                  <a:pt x="2699925" y="23697"/>
                </a:lnTo>
                <a:lnTo>
                  <a:pt x="2735040" y="50831"/>
                </a:lnTo>
                <a:lnTo>
                  <a:pt x="2762174" y="85946"/>
                </a:lnTo>
                <a:lnTo>
                  <a:pt x="2779671" y="127382"/>
                </a:lnTo>
                <a:lnTo>
                  <a:pt x="2785872" y="173482"/>
                </a:lnTo>
                <a:lnTo>
                  <a:pt x="2785872" y="867410"/>
                </a:lnTo>
                <a:lnTo>
                  <a:pt x="2779671" y="913509"/>
                </a:lnTo>
                <a:lnTo>
                  <a:pt x="2762174" y="954945"/>
                </a:lnTo>
                <a:lnTo>
                  <a:pt x="2735040" y="990060"/>
                </a:lnTo>
                <a:lnTo>
                  <a:pt x="2699925" y="1017194"/>
                </a:lnTo>
                <a:lnTo>
                  <a:pt x="2658489" y="1034691"/>
                </a:lnTo>
                <a:lnTo>
                  <a:pt x="2612390" y="1040892"/>
                </a:lnTo>
                <a:lnTo>
                  <a:pt x="173482" y="1040892"/>
                </a:lnTo>
                <a:lnTo>
                  <a:pt x="127364" y="1034691"/>
                </a:lnTo>
                <a:lnTo>
                  <a:pt x="85923" y="1017194"/>
                </a:lnTo>
                <a:lnTo>
                  <a:pt x="50812" y="990060"/>
                </a:lnTo>
                <a:lnTo>
                  <a:pt x="23685" y="954945"/>
                </a:lnTo>
                <a:lnTo>
                  <a:pt x="6197" y="913509"/>
                </a:lnTo>
                <a:lnTo>
                  <a:pt x="0" y="867410"/>
                </a:lnTo>
                <a:lnTo>
                  <a:pt x="0" y="173482"/>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bject 22"/>
          <p:cNvSpPr txBox="1"/>
          <p:nvPr/>
        </p:nvSpPr>
        <p:spPr>
          <a:xfrm>
            <a:off x="2504312" y="2438554"/>
            <a:ext cx="1786890" cy="286617"/>
          </a:xfrm>
          <a:prstGeom prst="rect">
            <a:avLst/>
          </a:prstGeom>
        </p:spPr>
        <p:txBody>
          <a:bodyPr vert="horz" wrap="square" lIns="0" tIns="9525" rIns="0" bIns="0" rtlCol="0">
            <a:spAutoFit/>
          </a:bodyPr>
          <a:lstStyle/>
          <a:p>
            <a:pPr marL="9525" marR="0" lvl="0" indent="0" algn="l" defTabSz="914400" rtl="0" eaLnBrk="1" fontAlgn="auto" latinLnBrk="0" hangingPunct="1">
              <a:lnSpc>
                <a:spcPct val="100000"/>
              </a:lnSpc>
              <a:spcBef>
                <a:spcPts val="75"/>
              </a:spcBef>
              <a:spcAft>
                <a:spcPts val="0"/>
              </a:spcAft>
              <a:buClrTx/>
              <a:buSzTx/>
              <a:buFontTx/>
              <a:buNone/>
              <a:tabLst/>
              <a:defRPr/>
            </a:pPr>
            <a:r>
              <a:rPr kumimoji="0" sz="1800" b="0" i="0" u="none" strike="noStrike" kern="1200" cap="none" spc="-4" normalizeH="0" baseline="0" noProof="0" dirty="0">
                <a:ln>
                  <a:noFill/>
                </a:ln>
                <a:solidFill>
                  <a:srgbClr val="FFFFFF"/>
                </a:solidFill>
                <a:effectLst/>
                <a:uLnTx/>
                <a:uFillTx/>
                <a:latin typeface="Calibri"/>
                <a:ea typeface="+mn-ea"/>
                <a:cs typeface="Calibri"/>
              </a:rPr>
              <a:t>Εκτίμηση</a:t>
            </a:r>
            <a:r>
              <a:rPr kumimoji="0" sz="1800" b="0" i="0" u="none" strike="noStrike" kern="1200" cap="none" spc="-38" normalizeH="0" baseline="0" noProof="0" dirty="0">
                <a:ln>
                  <a:noFill/>
                </a:ln>
                <a:solidFill>
                  <a:srgbClr val="FFFFFF"/>
                </a:solidFill>
                <a:effectLst/>
                <a:uLnTx/>
                <a:uFillTx/>
                <a:latin typeface="Calibri"/>
                <a:ea typeface="+mn-ea"/>
                <a:cs typeface="Calibri"/>
              </a:rPr>
              <a:t> </a:t>
            </a:r>
            <a:r>
              <a:rPr kumimoji="0" sz="1800" b="0" i="0" u="none" strike="noStrike" kern="1200" cap="none" spc="-8" normalizeH="0" baseline="0" noProof="0" dirty="0">
                <a:ln>
                  <a:noFill/>
                </a:ln>
                <a:solidFill>
                  <a:srgbClr val="FFFFFF"/>
                </a:solidFill>
                <a:effectLst/>
                <a:uLnTx/>
                <a:uFillTx/>
                <a:latin typeface="Calibri"/>
                <a:ea typeface="+mn-ea"/>
                <a:cs typeface="Calibri"/>
              </a:rPr>
              <a:t>κινδύνου</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23" name="object 23"/>
          <p:cNvSpPr/>
          <p:nvPr/>
        </p:nvSpPr>
        <p:spPr>
          <a:xfrm>
            <a:off x="1711453" y="3458717"/>
            <a:ext cx="8140065" cy="0"/>
          </a:xfrm>
          <a:custGeom>
            <a:avLst/>
            <a:gdLst/>
            <a:ahLst/>
            <a:cxnLst/>
            <a:rect l="l" t="t" r="r" b="b"/>
            <a:pathLst>
              <a:path w="10853420">
                <a:moveTo>
                  <a:pt x="0" y="0"/>
                </a:moveTo>
                <a:lnTo>
                  <a:pt x="10853039" y="0"/>
                </a:lnTo>
              </a:path>
            </a:pathLst>
          </a:custGeom>
          <a:ln w="6096">
            <a:solidFill>
              <a:srgbClr val="5B9BD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object 24"/>
          <p:cNvSpPr/>
          <p:nvPr/>
        </p:nvSpPr>
        <p:spPr>
          <a:xfrm>
            <a:off x="2351532" y="3654171"/>
            <a:ext cx="2089785" cy="781050"/>
          </a:xfrm>
          <a:custGeom>
            <a:avLst/>
            <a:gdLst/>
            <a:ahLst/>
            <a:cxnLst/>
            <a:rect l="l" t="t" r="r" b="b"/>
            <a:pathLst>
              <a:path w="2786379" h="1041400">
                <a:moveTo>
                  <a:pt x="2612390" y="0"/>
                </a:moveTo>
                <a:lnTo>
                  <a:pt x="173482" y="0"/>
                </a:lnTo>
                <a:lnTo>
                  <a:pt x="127364" y="6200"/>
                </a:lnTo>
                <a:lnTo>
                  <a:pt x="85923" y="23697"/>
                </a:lnTo>
                <a:lnTo>
                  <a:pt x="50812" y="50831"/>
                </a:lnTo>
                <a:lnTo>
                  <a:pt x="23685" y="85946"/>
                </a:lnTo>
                <a:lnTo>
                  <a:pt x="6197" y="127382"/>
                </a:lnTo>
                <a:lnTo>
                  <a:pt x="0" y="173482"/>
                </a:lnTo>
                <a:lnTo>
                  <a:pt x="0" y="867410"/>
                </a:lnTo>
                <a:lnTo>
                  <a:pt x="6197" y="913509"/>
                </a:lnTo>
                <a:lnTo>
                  <a:pt x="23685" y="954945"/>
                </a:lnTo>
                <a:lnTo>
                  <a:pt x="50812" y="990060"/>
                </a:lnTo>
                <a:lnTo>
                  <a:pt x="85923" y="1017194"/>
                </a:lnTo>
                <a:lnTo>
                  <a:pt x="127364" y="1034691"/>
                </a:lnTo>
                <a:lnTo>
                  <a:pt x="173482" y="1040892"/>
                </a:lnTo>
                <a:lnTo>
                  <a:pt x="2612390" y="1040892"/>
                </a:lnTo>
                <a:lnTo>
                  <a:pt x="2658489" y="1034691"/>
                </a:lnTo>
                <a:lnTo>
                  <a:pt x="2699925" y="1017194"/>
                </a:lnTo>
                <a:lnTo>
                  <a:pt x="2735040" y="990060"/>
                </a:lnTo>
                <a:lnTo>
                  <a:pt x="2762174" y="954945"/>
                </a:lnTo>
                <a:lnTo>
                  <a:pt x="2779671" y="913509"/>
                </a:lnTo>
                <a:lnTo>
                  <a:pt x="2785872" y="867410"/>
                </a:lnTo>
                <a:lnTo>
                  <a:pt x="2785872" y="173482"/>
                </a:lnTo>
                <a:lnTo>
                  <a:pt x="2779671" y="127382"/>
                </a:lnTo>
                <a:lnTo>
                  <a:pt x="2762174" y="85946"/>
                </a:lnTo>
                <a:lnTo>
                  <a:pt x="2735040" y="50831"/>
                </a:lnTo>
                <a:lnTo>
                  <a:pt x="2699925" y="23697"/>
                </a:lnTo>
                <a:lnTo>
                  <a:pt x="2658489" y="6200"/>
                </a:lnTo>
                <a:lnTo>
                  <a:pt x="2612390" y="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object 25"/>
          <p:cNvSpPr/>
          <p:nvPr/>
        </p:nvSpPr>
        <p:spPr>
          <a:xfrm>
            <a:off x="2351532" y="3654171"/>
            <a:ext cx="2089785" cy="781050"/>
          </a:xfrm>
          <a:custGeom>
            <a:avLst/>
            <a:gdLst/>
            <a:ahLst/>
            <a:cxnLst/>
            <a:rect l="l" t="t" r="r" b="b"/>
            <a:pathLst>
              <a:path w="2786379" h="1041400">
                <a:moveTo>
                  <a:pt x="0" y="173482"/>
                </a:moveTo>
                <a:lnTo>
                  <a:pt x="6197" y="127382"/>
                </a:lnTo>
                <a:lnTo>
                  <a:pt x="23685" y="85946"/>
                </a:lnTo>
                <a:lnTo>
                  <a:pt x="50812" y="50831"/>
                </a:lnTo>
                <a:lnTo>
                  <a:pt x="85923" y="23697"/>
                </a:lnTo>
                <a:lnTo>
                  <a:pt x="127364" y="6200"/>
                </a:lnTo>
                <a:lnTo>
                  <a:pt x="173482" y="0"/>
                </a:lnTo>
                <a:lnTo>
                  <a:pt x="2612390" y="0"/>
                </a:lnTo>
                <a:lnTo>
                  <a:pt x="2658489" y="6200"/>
                </a:lnTo>
                <a:lnTo>
                  <a:pt x="2699925" y="23697"/>
                </a:lnTo>
                <a:lnTo>
                  <a:pt x="2735040" y="50831"/>
                </a:lnTo>
                <a:lnTo>
                  <a:pt x="2762174" y="85946"/>
                </a:lnTo>
                <a:lnTo>
                  <a:pt x="2779671" y="127382"/>
                </a:lnTo>
                <a:lnTo>
                  <a:pt x="2785872" y="173482"/>
                </a:lnTo>
                <a:lnTo>
                  <a:pt x="2785872" y="867410"/>
                </a:lnTo>
                <a:lnTo>
                  <a:pt x="2779671" y="913509"/>
                </a:lnTo>
                <a:lnTo>
                  <a:pt x="2762174" y="954945"/>
                </a:lnTo>
                <a:lnTo>
                  <a:pt x="2735040" y="990060"/>
                </a:lnTo>
                <a:lnTo>
                  <a:pt x="2699925" y="1017194"/>
                </a:lnTo>
                <a:lnTo>
                  <a:pt x="2658489" y="1034691"/>
                </a:lnTo>
                <a:lnTo>
                  <a:pt x="2612390" y="1040892"/>
                </a:lnTo>
                <a:lnTo>
                  <a:pt x="173482" y="1040892"/>
                </a:lnTo>
                <a:lnTo>
                  <a:pt x="127364" y="1034691"/>
                </a:lnTo>
                <a:lnTo>
                  <a:pt x="85923" y="1017194"/>
                </a:lnTo>
                <a:lnTo>
                  <a:pt x="50812" y="990060"/>
                </a:lnTo>
                <a:lnTo>
                  <a:pt x="23685" y="954945"/>
                </a:lnTo>
                <a:lnTo>
                  <a:pt x="6197" y="913509"/>
                </a:lnTo>
                <a:lnTo>
                  <a:pt x="0" y="867410"/>
                </a:lnTo>
                <a:lnTo>
                  <a:pt x="0" y="173482"/>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object 26"/>
          <p:cNvSpPr txBox="1"/>
          <p:nvPr/>
        </p:nvSpPr>
        <p:spPr>
          <a:xfrm>
            <a:off x="2738819" y="3745897"/>
            <a:ext cx="1314926" cy="563616"/>
          </a:xfrm>
          <a:prstGeom prst="rect">
            <a:avLst/>
          </a:prstGeom>
        </p:spPr>
        <p:txBody>
          <a:bodyPr vert="horz" wrap="square" lIns="0" tIns="9525" rIns="0" bIns="0" rtlCol="0">
            <a:spAutoFit/>
          </a:bodyPr>
          <a:lstStyle/>
          <a:p>
            <a:pPr marL="230981" marR="3810" lvl="0" indent="-221933" algn="l" defTabSz="914400" rtl="0" eaLnBrk="1" fontAlgn="auto" latinLnBrk="0" hangingPunct="1">
              <a:lnSpc>
                <a:spcPct val="100000"/>
              </a:lnSpc>
              <a:spcBef>
                <a:spcPts val="75"/>
              </a:spcBef>
              <a:spcAft>
                <a:spcPts val="0"/>
              </a:spcAft>
              <a:buClrTx/>
              <a:buSzTx/>
              <a:buFontTx/>
              <a:buNone/>
              <a:tabLst/>
              <a:defRPr/>
            </a:pPr>
            <a:r>
              <a:rPr kumimoji="0" sz="1800" b="0" i="0" u="none" strike="noStrike" kern="1200" cap="none" spc="0" normalizeH="0" baseline="0" noProof="0" dirty="0">
                <a:ln>
                  <a:noFill/>
                </a:ln>
                <a:solidFill>
                  <a:srgbClr val="FFFFFF"/>
                </a:solidFill>
                <a:effectLst/>
                <a:uLnTx/>
                <a:uFillTx/>
                <a:latin typeface="Calibri"/>
                <a:ea typeface="+mn-ea"/>
                <a:cs typeface="Calibri"/>
              </a:rPr>
              <a:t>Α</a:t>
            </a:r>
            <a:r>
              <a:rPr kumimoji="0" sz="1800" b="0" i="0" u="none" strike="noStrike" kern="1200" cap="none" spc="8" normalizeH="0" baseline="0" noProof="0" dirty="0">
                <a:ln>
                  <a:noFill/>
                </a:ln>
                <a:solidFill>
                  <a:srgbClr val="FFFFFF"/>
                </a:solidFill>
                <a:effectLst/>
                <a:uLnTx/>
                <a:uFillTx/>
                <a:latin typeface="Calibri"/>
                <a:ea typeface="+mn-ea"/>
                <a:cs typeface="Calibri"/>
              </a:rPr>
              <a:t>ν</a:t>
            </a:r>
            <a:r>
              <a:rPr kumimoji="0" sz="1800" b="0" i="0" u="none" strike="noStrike" kern="1200" cap="none" spc="-4" normalizeH="0" baseline="0" noProof="0" dirty="0">
                <a:ln>
                  <a:noFill/>
                </a:ln>
                <a:solidFill>
                  <a:srgbClr val="FFFFFF"/>
                </a:solidFill>
                <a:effectLst/>
                <a:uLnTx/>
                <a:uFillTx/>
                <a:latin typeface="Calibri"/>
                <a:ea typeface="+mn-ea"/>
                <a:cs typeface="Calibri"/>
              </a:rPr>
              <a:t>τιμε</a:t>
            </a:r>
            <a:r>
              <a:rPr kumimoji="0" sz="1800" b="0" i="0" u="none" strike="noStrike" kern="1200" cap="none" spc="-19" normalizeH="0" baseline="0" noProof="0" dirty="0">
                <a:ln>
                  <a:noFill/>
                </a:ln>
                <a:solidFill>
                  <a:srgbClr val="FFFFFF"/>
                </a:solidFill>
                <a:effectLst/>
                <a:uLnTx/>
                <a:uFillTx/>
                <a:latin typeface="Calibri"/>
                <a:ea typeface="+mn-ea"/>
                <a:cs typeface="Calibri"/>
              </a:rPr>
              <a:t>τ</a:t>
            </a:r>
            <a:r>
              <a:rPr kumimoji="0" sz="1800" b="0" i="0" u="none" strike="noStrike" kern="1200" cap="none" spc="-4" normalizeH="0" baseline="0" noProof="0" dirty="0">
                <a:ln>
                  <a:noFill/>
                </a:ln>
                <a:solidFill>
                  <a:srgbClr val="FFFFFF"/>
                </a:solidFill>
                <a:effectLst/>
                <a:uLnTx/>
                <a:uFillTx/>
                <a:latin typeface="Calibri"/>
                <a:ea typeface="+mn-ea"/>
                <a:cs typeface="Calibri"/>
              </a:rPr>
              <a:t>ώπιση  </a:t>
            </a:r>
            <a:r>
              <a:rPr kumimoji="0" sz="1800" b="0" i="0" u="none" strike="noStrike" kern="1200" cap="none" spc="-8" normalizeH="0" baseline="0" noProof="0" dirty="0">
                <a:ln>
                  <a:noFill/>
                </a:ln>
                <a:solidFill>
                  <a:srgbClr val="FFFFFF"/>
                </a:solidFill>
                <a:effectLst/>
                <a:uLnTx/>
                <a:uFillTx/>
                <a:latin typeface="Calibri"/>
                <a:ea typeface="+mn-ea"/>
                <a:cs typeface="Calibri"/>
              </a:rPr>
              <a:t>κινδύνου</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27" name="object 27"/>
          <p:cNvSpPr/>
          <p:nvPr/>
        </p:nvSpPr>
        <p:spPr>
          <a:xfrm>
            <a:off x="1776604" y="5037200"/>
            <a:ext cx="8189119" cy="0"/>
          </a:xfrm>
          <a:custGeom>
            <a:avLst/>
            <a:gdLst/>
            <a:ahLst/>
            <a:cxnLst/>
            <a:rect l="l" t="t" r="r" b="b"/>
            <a:pathLst>
              <a:path w="10918825">
                <a:moveTo>
                  <a:pt x="0" y="0"/>
                </a:moveTo>
                <a:lnTo>
                  <a:pt x="10918317" y="0"/>
                </a:lnTo>
              </a:path>
            </a:pathLst>
          </a:custGeom>
          <a:ln w="6096">
            <a:solidFill>
              <a:srgbClr val="5B9BD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object 28"/>
          <p:cNvSpPr/>
          <p:nvPr/>
        </p:nvSpPr>
        <p:spPr>
          <a:xfrm>
            <a:off x="5097018" y="2202562"/>
            <a:ext cx="1903095" cy="796766"/>
          </a:xfrm>
          <a:custGeom>
            <a:avLst/>
            <a:gdLst/>
            <a:ahLst/>
            <a:cxnLst/>
            <a:rect l="l" t="t" r="r" b="b"/>
            <a:pathLst>
              <a:path w="2537459" h="1062355">
                <a:moveTo>
                  <a:pt x="2360422" y="0"/>
                </a:moveTo>
                <a:lnTo>
                  <a:pt x="177037" y="0"/>
                </a:lnTo>
                <a:lnTo>
                  <a:pt x="129969" y="6322"/>
                </a:lnTo>
                <a:lnTo>
                  <a:pt x="87677" y="24167"/>
                </a:lnTo>
                <a:lnTo>
                  <a:pt x="51847" y="51847"/>
                </a:lnTo>
                <a:lnTo>
                  <a:pt x="24167" y="87677"/>
                </a:lnTo>
                <a:lnTo>
                  <a:pt x="6322" y="129969"/>
                </a:lnTo>
                <a:lnTo>
                  <a:pt x="0" y="177037"/>
                </a:lnTo>
                <a:lnTo>
                  <a:pt x="0" y="885189"/>
                </a:lnTo>
                <a:lnTo>
                  <a:pt x="6322" y="932258"/>
                </a:lnTo>
                <a:lnTo>
                  <a:pt x="24167" y="974550"/>
                </a:lnTo>
                <a:lnTo>
                  <a:pt x="51847" y="1010380"/>
                </a:lnTo>
                <a:lnTo>
                  <a:pt x="87677" y="1038060"/>
                </a:lnTo>
                <a:lnTo>
                  <a:pt x="129969" y="1055905"/>
                </a:lnTo>
                <a:lnTo>
                  <a:pt x="177037" y="1062227"/>
                </a:lnTo>
                <a:lnTo>
                  <a:pt x="2360422" y="1062227"/>
                </a:lnTo>
                <a:lnTo>
                  <a:pt x="2407490" y="1055905"/>
                </a:lnTo>
                <a:lnTo>
                  <a:pt x="2449782" y="1038060"/>
                </a:lnTo>
                <a:lnTo>
                  <a:pt x="2485612" y="1010380"/>
                </a:lnTo>
                <a:lnTo>
                  <a:pt x="2513292" y="974550"/>
                </a:lnTo>
                <a:lnTo>
                  <a:pt x="2531137" y="932258"/>
                </a:lnTo>
                <a:lnTo>
                  <a:pt x="2537459" y="885189"/>
                </a:lnTo>
                <a:lnTo>
                  <a:pt x="2537459" y="177037"/>
                </a:lnTo>
                <a:lnTo>
                  <a:pt x="2531137" y="129969"/>
                </a:lnTo>
                <a:lnTo>
                  <a:pt x="2513292" y="87677"/>
                </a:lnTo>
                <a:lnTo>
                  <a:pt x="2485612" y="51847"/>
                </a:lnTo>
                <a:lnTo>
                  <a:pt x="2449782" y="24167"/>
                </a:lnTo>
                <a:lnTo>
                  <a:pt x="2407490" y="6322"/>
                </a:lnTo>
                <a:lnTo>
                  <a:pt x="2360422"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object 29"/>
          <p:cNvSpPr/>
          <p:nvPr/>
        </p:nvSpPr>
        <p:spPr>
          <a:xfrm>
            <a:off x="5097018" y="2202562"/>
            <a:ext cx="1903095" cy="796766"/>
          </a:xfrm>
          <a:custGeom>
            <a:avLst/>
            <a:gdLst/>
            <a:ahLst/>
            <a:cxnLst/>
            <a:rect l="l" t="t" r="r" b="b"/>
            <a:pathLst>
              <a:path w="2537459" h="1062355">
                <a:moveTo>
                  <a:pt x="0" y="177037"/>
                </a:moveTo>
                <a:lnTo>
                  <a:pt x="6322" y="129969"/>
                </a:lnTo>
                <a:lnTo>
                  <a:pt x="24167" y="87677"/>
                </a:lnTo>
                <a:lnTo>
                  <a:pt x="51847" y="51847"/>
                </a:lnTo>
                <a:lnTo>
                  <a:pt x="87677" y="24167"/>
                </a:lnTo>
                <a:lnTo>
                  <a:pt x="129969" y="6322"/>
                </a:lnTo>
                <a:lnTo>
                  <a:pt x="177037" y="0"/>
                </a:lnTo>
                <a:lnTo>
                  <a:pt x="2360422" y="0"/>
                </a:lnTo>
                <a:lnTo>
                  <a:pt x="2407490" y="6322"/>
                </a:lnTo>
                <a:lnTo>
                  <a:pt x="2449782" y="24167"/>
                </a:lnTo>
                <a:lnTo>
                  <a:pt x="2485612" y="51847"/>
                </a:lnTo>
                <a:lnTo>
                  <a:pt x="2513292" y="87677"/>
                </a:lnTo>
                <a:lnTo>
                  <a:pt x="2531137" y="129969"/>
                </a:lnTo>
                <a:lnTo>
                  <a:pt x="2537459" y="177037"/>
                </a:lnTo>
                <a:lnTo>
                  <a:pt x="2537459" y="885189"/>
                </a:lnTo>
                <a:lnTo>
                  <a:pt x="2531137" y="932258"/>
                </a:lnTo>
                <a:lnTo>
                  <a:pt x="2513292" y="974550"/>
                </a:lnTo>
                <a:lnTo>
                  <a:pt x="2485612" y="1010380"/>
                </a:lnTo>
                <a:lnTo>
                  <a:pt x="2449782" y="1038060"/>
                </a:lnTo>
                <a:lnTo>
                  <a:pt x="2407490" y="1055905"/>
                </a:lnTo>
                <a:lnTo>
                  <a:pt x="2360422" y="1062227"/>
                </a:lnTo>
                <a:lnTo>
                  <a:pt x="177037" y="1062227"/>
                </a:lnTo>
                <a:lnTo>
                  <a:pt x="129969" y="1055905"/>
                </a:lnTo>
                <a:lnTo>
                  <a:pt x="87677" y="1038060"/>
                </a:lnTo>
                <a:lnTo>
                  <a:pt x="51847" y="1010380"/>
                </a:lnTo>
                <a:lnTo>
                  <a:pt x="24167" y="974550"/>
                </a:lnTo>
                <a:lnTo>
                  <a:pt x="6322" y="932258"/>
                </a:lnTo>
                <a:lnTo>
                  <a:pt x="0" y="885189"/>
                </a:lnTo>
                <a:lnTo>
                  <a:pt x="0" y="177037"/>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object 30"/>
          <p:cNvSpPr txBox="1"/>
          <p:nvPr/>
        </p:nvSpPr>
        <p:spPr>
          <a:xfrm>
            <a:off x="5282756" y="2374354"/>
            <a:ext cx="1529715" cy="425116"/>
          </a:xfrm>
          <a:prstGeom prst="rect">
            <a:avLst/>
          </a:prstGeom>
        </p:spPr>
        <p:txBody>
          <a:bodyPr vert="horz" wrap="square" lIns="0" tIns="9525" rIns="0" bIns="0" rtlCol="0">
            <a:spAutoFit/>
          </a:bodyPr>
          <a:lstStyle/>
          <a:p>
            <a:pPr marL="0" marR="0" lvl="0" indent="0" algn="ctr" defTabSz="914400" rtl="0" eaLnBrk="1" fontAlgn="auto" latinLnBrk="0" hangingPunct="1">
              <a:lnSpc>
                <a:spcPct val="100000"/>
              </a:lnSpc>
              <a:spcBef>
                <a:spcPts val="75"/>
              </a:spcBef>
              <a:spcAft>
                <a:spcPts val="0"/>
              </a:spcAft>
              <a:buClrTx/>
              <a:buSzTx/>
              <a:buFontTx/>
              <a:buNone/>
              <a:tabLst/>
              <a:defRPr/>
            </a:pPr>
            <a:r>
              <a:rPr kumimoji="0" sz="1350" b="0" i="0" u="none" strike="noStrike" kern="1200" cap="none" spc="-8" normalizeH="0" baseline="0" noProof="0" dirty="0">
                <a:ln>
                  <a:noFill/>
                </a:ln>
                <a:solidFill>
                  <a:srgbClr val="FFFFFF"/>
                </a:solidFill>
                <a:effectLst/>
                <a:uLnTx/>
                <a:uFillTx/>
                <a:latin typeface="Calibri"/>
                <a:ea typeface="+mn-ea"/>
                <a:cs typeface="Calibri"/>
              </a:rPr>
              <a:t>Πλαίσιο </a:t>
            </a:r>
            <a:r>
              <a:rPr kumimoji="0" sz="1350" b="0" i="0" u="none" strike="noStrike" kern="1200" cap="none" spc="-19" normalizeH="0" baseline="0" noProof="0" dirty="0">
                <a:ln>
                  <a:noFill/>
                </a:ln>
                <a:solidFill>
                  <a:srgbClr val="FFFFFF"/>
                </a:solidFill>
                <a:effectLst/>
                <a:uLnTx/>
                <a:uFillTx/>
                <a:latin typeface="Calibri"/>
                <a:ea typeface="+mn-ea"/>
                <a:cs typeface="Calibri"/>
              </a:rPr>
              <a:t>και </a:t>
            </a:r>
            <a:r>
              <a:rPr kumimoji="0" sz="1350" b="0" i="0" u="none" strike="noStrike" kern="1200" cap="none" spc="-4" normalizeH="0" baseline="0" noProof="0" dirty="0">
                <a:ln>
                  <a:noFill/>
                </a:ln>
                <a:solidFill>
                  <a:srgbClr val="FFFFFF"/>
                </a:solidFill>
                <a:effectLst/>
                <a:uLnTx/>
                <a:uFillTx/>
                <a:latin typeface="Calibri"/>
                <a:ea typeface="+mn-ea"/>
                <a:cs typeface="Calibri"/>
              </a:rPr>
              <a:t>φύση</a:t>
            </a:r>
            <a:r>
              <a:rPr kumimoji="0" sz="1350" b="0" i="0" u="none" strike="noStrike" kern="1200" cap="none" spc="8" normalizeH="0" baseline="0" noProof="0" dirty="0">
                <a:ln>
                  <a:noFill/>
                </a:ln>
                <a:solidFill>
                  <a:srgbClr val="FFFFFF"/>
                </a:solidFill>
                <a:effectLst/>
                <a:uLnTx/>
                <a:uFillTx/>
                <a:latin typeface="Calibri"/>
                <a:ea typeface="+mn-ea"/>
                <a:cs typeface="Calibri"/>
              </a:rPr>
              <a:t> </a:t>
            </a:r>
            <a:r>
              <a:rPr kumimoji="0" sz="1350" b="0" i="0" u="none" strike="noStrike" kern="1200" cap="none" spc="-4" normalizeH="0" baseline="0" noProof="0" dirty="0">
                <a:ln>
                  <a:noFill/>
                </a:ln>
                <a:solidFill>
                  <a:srgbClr val="FFFFFF"/>
                </a:solidFill>
                <a:effectLst/>
                <a:uLnTx/>
                <a:uFillTx/>
                <a:latin typeface="Calibri"/>
                <a:ea typeface="+mn-ea"/>
                <a:cs typeface="Calibri"/>
              </a:rPr>
              <a:t>της</a:t>
            </a:r>
            <a:endParaRPr kumimoji="0" sz="1350" b="0" i="0" u="none" strike="noStrike" kern="1200" cap="none" spc="0" normalizeH="0" baseline="0" noProof="0">
              <a:ln>
                <a:noFill/>
              </a:ln>
              <a:solidFill>
                <a:prstClr val="black"/>
              </a:solidFill>
              <a:effectLst/>
              <a:uLnTx/>
              <a:uFillTx/>
              <a:latin typeface="Calibri"/>
              <a:ea typeface="+mn-ea"/>
              <a:cs typeface="Calibri"/>
            </a:endParaRPr>
          </a:p>
          <a:p>
            <a:pPr marL="2858" marR="0" lvl="0" indent="0" algn="ctr" defTabSz="914400" rtl="0" eaLnBrk="1" fontAlgn="auto" latinLnBrk="0" hangingPunct="1">
              <a:lnSpc>
                <a:spcPct val="100000"/>
              </a:lnSpc>
              <a:spcBef>
                <a:spcPts val="4"/>
              </a:spcBef>
              <a:spcAft>
                <a:spcPts val="0"/>
              </a:spcAft>
              <a:buClrTx/>
              <a:buSzTx/>
              <a:buFontTx/>
              <a:buNone/>
              <a:tabLst/>
              <a:defRPr/>
            </a:pPr>
            <a:r>
              <a:rPr kumimoji="0" sz="1350" b="0" i="0" u="none" strike="noStrike" kern="1200" cap="none" spc="-8" normalizeH="0" baseline="0" noProof="0" dirty="0">
                <a:ln>
                  <a:noFill/>
                </a:ln>
                <a:solidFill>
                  <a:srgbClr val="FFFFFF"/>
                </a:solidFill>
                <a:effectLst/>
                <a:uLnTx/>
                <a:uFillTx/>
                <a:latin typeface="Calibri"/>
                <a:ea typeface="+mn-ea"/>
                <a:cs typeface="Calibri"/>
              </a:rPr>
              <a:t>επεξεργασίας</a:t>
            </a:r>
            <a:endParaRPr kumimoji="0" sz="1350" b="0" i="0" u="none" strike="noStrike" kern="1200" cap="none" spc="0" normalizeH="0" baseline="0" noProof="0">
              <a:ln>
                <a:noFill/>
              </a:ln>
              <a:solidFill>
                <a:prstClr val="black"/>
              </a:solidFill>
              <a:effectLst/>
              <a:uLnTx/>
              <a:uFillTx/>
              <a:latin typeface="Calibri"/>
              <a:ea typeface="+mn-ea"/>
              <a:cs typeface="Calibri"/>
            </a:endParaRPr>
          </a:p>
        </p:txBody>
      </p:sp>
      <p:sp>
        <p:nvSpPr>
          <p:cNvPr id="31" name="object 31"/>
          <p:cNvSpPr/>
          <p:nvPr/>
        </p:nvSpPr>
        <p:spPr>
          <a:xfrm>
            <a:off x="4565523" y="2426589"/>
            <a:ext cx="407194" cy="360044"/>
          </a:xfrm>
          <a:custGeom>
            <a:avLst/>
            <a:gdLst/>
            <a:ahLst/>
            <a:cxnLst/>
            <a:rect l="l" t="t" r="r" b="b"/>
            <a:pathLst>
              <a:path w="542925" h="480060">
                <a:moveTo>
                  <a:pt x="302513" y="0"/>
                </a:moveTo>
                <a:lnTo>
                  <a:pt x="302513" y="120014"/>
                </a:lnTo>
                <a:lnTo>
                  <a:pt x="0" y="120014"/>
                </a:lnTo>
                <a:lnTo>
                  <a:pt x="0" y="360045"/>
                </a:lnTo>
                <a:lnTo>
                  <a:pt x="302513" y="360045"/>
                </a:lnTo>
                <a:lnTo>
                  <a:pt x="302513" y="480060"/>
                </a:lnTo>
                <a:lnTo>
                  <a:pt x="542544" y="240030"/>
                </a:lnTo>
                <a:lnTo>
                  <a:pt x="302513" y="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object 32"/>
          <p:cNvSpPr/>
          <p:nvPr/>
        </p:nvSpPr>
        <p:spPr>
          <a:xfrm>
            <a:off x="4565523" y="2426589"/>
            <a:ext cx="407194" cy="360044"/>
          </a:xfrm>
          <a:custGeom>
            <a:avLst/>
            <a:gdLst/>
            <a:ahLst/>
            <a:cxnLst/>
            <a:rect l="l" t="t" r="r" b="b"/>
            <a:pathLst>
              <a:path w="542925" h="480060">
                <a:moveTo>
                  <a:pt x="0" y="120014"/>
                </a:moveTo>
                <a:lnTo>
                  <a:pt x="302513" y="120014"/>
                </a:lnTo>
                <a:lnTo>
                  <a:pt x="302513" y="0"/>
                </a:lnTo>
                <a:lnTo>
                  <a:pt x="542544" y="240030"/>
                </a:lnTo>
                <a:lnTo>
                  <a:pt x="302513" y="480060"/>
                </a:lnTo>
                <a:lnTo>
                  <a:pt x="302513" y="360045"/>
                </a:lnTo>
                <a:lnTo>
                  <a:pt x="0" y="360045"/>
                </a:lnTo>
                <a:lnTo>
                  <a:pt x="0" y="120014"/>
                </a:lnTo>
                <a:close/>
              </a:path>
            </a:pathLst>
          </a:custGeom>
          <a:ln w="12191">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object 33"/>
          <p:cNvSpPr/>
          <p:nvPr/>
        </p:nvSpPr>
        <p:spPr>
          <a:xfrm>
            <a:off x="8317992" y="3830194"/>
            <a:ext cx="1770698" cy="1030129"/>
          </a:xfrm>
          <a:custGeom>
            <a:avLst/>
            <a:gdLst/>
            <a:ahLst/>
            <a:cxnLst/>
            <a:rect l="l" t="t" r="r" b="b"/>
            <a:pathLst>
              <a:path w="2360929" h="1373504">
                <a:moveTo>
                  <a:pt x="0" y="1373123"/>
                </a:moveTo>
                <a:lnTo>
                  <a:pt x="2360676" y="1373123"/>
                </a:lnTo>
                <a:lnTo>
                  <a:pt x="2360676" y="0"/>
                </a:lnTo>
                <a:lnTo>
                  <a:pt x="0" y="0"/>
                </a:lnTo>
                <a:lnTo>
                  <a:pt x="0" y="1373123"/>
                </a:lnTo>
                <a:close/>
              </a:path>
            </a:pathLst>
          </a:custGeom>
          <a:solidFill>
            <a:srgbClr val="D5DCE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object 34"/>
          <p:cNvSpPr/>
          <p:nvPr/>
        </p:nvSpPr>
        <p:spPr>
          <a:xfrm>
            <a:off x="8317992" y="3830194"/>
            <a:ext cx="1770698" cy="1030129"/>
          </a:xfrm>
          <a:custGeom>
            <a:avLst/>
            <a:gdLst/>
            <a:ahLst/>
            <a:cxnLst/>
            <a:rect l="l" t="t" r="r" b="b"/>
            <a:pathLst>
              <a:path w="2360929" h="1373504">
                <a:moveTo>
                  <a:pt x="0" y="1373123"/>
                </a:moveTo>
                <a:lnTo>
                  <a:pt x="2360676" y="1373123"/>
                </a:lnTo>
                <a:lnTo>
                  <a:pt x="2360676" y="0"/>
                </a:lnTo>
                <a:lnTo>
                  <a:pt x="0" y="0"/>
                </a:lnTo>
                <a:lnTo>
                  <a:pt x="0" y="1373123"/>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object 35"/>
          <p:cNvSpPr txBox="1"/>
          <p:nvPr/>
        </p:nvSpPr>
        <p:spPr>
          <a:xfrm>
            <a:off x="8500682" y="4016597"/>
            <a:ext cx="1406366" cy="632866"/>
          </a:xfrm>
          <a:prstGeom prst="rect">
            <a:avLst/>
          </a:prstGeom>
        </p:spPr>
        <p:txBody>
          <a:bodyPr vert="horz" wrap="square" lIns="0" tIns="9525" rIns="0" bIns="0" rtlCol="0">
            <a:spAutoFit/>
          </a:bodyPr>
          <a:lstStyle/>
          <a:p>
            <a:pPr marL="9525" marR="3810" lvl="0" indent="163353" algn="l" defTabSz="914400" rtl="0" eaLnBrk="1" fontAlgn="auto" latinLnBrk="0" hangingPunct="1">
              <a:lnSpc>
                <a:spcPct val="100000"/>
              </a:lnSpc>
              <a:spcBef>
                <a:spcPts val="75"/>
              </a:spcBef>
              <a:spcAft>
                <a:spcPts val="0"/>
              </a:spcAft>
              <a:buClrTx/>
              <a:buSzTx/>
              <a:buFontTx/>
              <a:buNone/>
              <a:tabLst/>
              <a:defRPr/>
            </a:pPr>
            <a:r>
              <a:rPr kumimoji="0" sz="1350" b="0" i="0" u="none" strike="noStrike" kern="1200" cap="none" spc="0" normalizeH="0" baseline="0" noProof="0" dirty="0">
                <a:ln>
                  <a:noFill/>
                </a:ln>
                <a:solidFill>
                  <a:prstClr val="black"/>
                </a:solidFill>
                <a:effectLst/>
                <a:uLnTx/>
                <a:uFillTx/>
                <a:latin typeface="Calibri"/>
                <a:ea typeface="+mn-ea"/>
                <a:cs typeface="Calibri"/>
              </a:rPr>
              <a:t>Η </a:t>
            </a:r>
            <a:r>
              <a:rPr kumimoji="0" sz="1350" b="0" i="0" u="none" strike="noStrike" kern="1200" cap="none" spc="-4" normalizeH="0" baseline="0" noProof="0" dirty="0">
                <a:ln>
                  <a:noFill/>
                </a:ln>
                <a:solidFill>
                  <a:prstClr val="black"/>
                </a:solidFill>
                <a:effectLst/>
                <a:uLnTx/>
                <a:uFillTx/>
                <a:latin typeface="Calibri"/>
                <a:ea typeface="+mn-ea"/>
                <a:cs typeface="Calibri"/>
              </a:rPr>
              <a:t>αποδοχή </a:t>
            </a:r>
            <a:r>
              <a:rPr kumimoji="0" sz="1350" b="0" i="0" u="none" strike="noStrike" kern="1200" cap="none" spc="-8" normalizeH="0" baseline="0" noProof="0" dirty="0">
                <a:ln>
                  <a:noFill/>
                </a:ln>
                <a:solidFill>
                  <a:prstClr val="black"/>
                </a:solidFill>
                <a:effectLst/>
                <a:uLnTx/>
                <a:uFillTx/>
                <a:latin typeface="Calibri"/>
                <a:ea typeface="+mn-ea"/>
                <a:cs typeface="Calibri"/>
              </a:rPr>
              <a:t>του  κινδύνου </a:t>
            </a:r>
            <a:r>
              <a:rPr kumimoji="0" sz="1350" b="0" i="0" u="none" strike="noStrike" kern="1200" cap="none" spc="-4" normalizeH="0" baseline="0" noProof="0" dirty="0">
                <a:ln>
                  <a:noFill/>
                </a:ln>
                <a:solidFill>
                  <a:prstClr val="black"/>
                </a:solidFill>
                <a:effectLst/>
                <a:uLnTx/>
                <a:uFillTx/>
                <a:latin typeface="Calibri"/>
                <a:ea typeface="+mn-ea"/>
                <a:cs typeface="Calibri"/>
              </a:rPr>
              <a:t>μπορεί </a:t>
            </a:r>
            <a:r>
              <a:rPr kumimoji="0" sz="1350" b="0" i="0" u="none" strike="noStrike" kern="1200" cap="none" spc="0" normalizeH="0" baseline="0" noProof="0" dirty="0">
                <a:ln>
                  <a:noFill/>
                </a:ln>
                <a:solidFill>
                  <a:prstClr val="black"/>
                </a:solidFill>
                <a:effectLst/>
                <a:uLnTx/>
                <a:uFillTx/>
                <a:latin typeface="Calibri"/>
                <a:ea typeface="+mn-ea"/>
                <a:cs typeface="Calibri"/>
              </a:rPr>
              <a:t>να  </a:t>
            </a:r>
            <a:r>
              <a:rPr kumimoji="0" sz="1350" b="0" i="0" u="none" strike="noStrike" kern="1200" cap="none" spc="-11" normalizeH="0" baseline="0" noProof="0" dirty="0">
                <a:ln>
                  <a:noFill/>
                </a:ln>
                <a:solidFill>
                  <a:prstClr val="black"/>
                </a:solidFill>
                <a:effectLst/>
                <a:uLnTx/>
                <a:uFillTx/>
                <a:latin typeface="Calibri"/>
                <a:ea typeface="+mn-ea"/>
                <a:cs typeface="Calibri"/>
              </a:rPr>
              <a:t>μην </a:t>
            </a:r>
            <a:r>
              <a:rPr kumimoji="0" sz="1350" b="0" i="0" u="none" strike="noStrike" kern="1200" cap="none" spc="-8" normalizeH="0" baseline="0" noProof="0" dirty="0">
                <a:ln>
                  <a:noFill/>
                </a:ln>
                <a:solidFill>
                  <a:prstClr val="black"/>
                </a:solidFill>
                <a:effectLst/>
                <a:uLnTx/>
                <a:uFillTx/>
                <a:latin typeface="Calibri"/>
                <a:ea typeface="+mn-ea"/>
                <a:cs typeface="Calibri"/>
              </a:rPr>
              <a:t>είναι</a:t>
            </a:r>
            <a:r>
              <a:rPr kumimoji="0" sz="1350" b="0" i="0" u="none" strike="noStrike" kern="1200" cap="none" spc="19" normalizeH="0" baseline="0" noProof="0" dirty="0">
                <a:ln>
                  <a:noFill/>
                </a:ln>
                <a:solidFill>
                  <a:prstClr val="black"/>
                </a:solidFill>
                <a:effectLst/>
                <a:uLnTx/>
                <a:uFillTx/>
                <a:latin typeface="Calibri"/>
                <a:ea typeface="+mn-ea"/>
                <a:cs typeface="Calibri"/>
              </a:rPr>
              <a:t> </a:t>
            </a:r>
            <a:r>
              <a:rPr kumimoji="0" sz="1350" b="0" i="0" u="none" strike="noStrike" kern="1200" cap="none" spc="-4" normalizeH="0" baseline="0" noProof="0" dirty="0">
                <a:ln>
                  <a:noFill/>
                </a:ln>
                <a:solidFill>
                  <a:prstClr val="black"/>
                </a:solidFill>
                <a:effectLst/>
                <a:uLnTx/>
                <a:uFillTx/>
                <a:latin typeface="Calibri"/>
                <a:ea typeface="+mn-ea"/>
                <a:cs typeface="Calibri"/>
              </a:rPr>
              <a:t>δυνατή</a:t>
            </a:r>
            <a:endParaRPr kumimoji="0" sz="1350" b="0" i="0" u="none" strike="noStrike" kern="1200" cap="none" spc="0" normalizeH="0" baseline="0" noProof="0">
              <a:ln>
                <a:noFill/>
              </a:ln>
              <a:solidFill>
                <a:prstClr val="black"/>
              </a:solidFill>
              <a:effectLst/>
              <a:uLnTx/>
              <a:uFillTx/>
              <a:latin typeface="Calibri"/>
              <a:ea typeface="+mn-ea"/>
              <a:cs typeface="Calibri"/>
            </a:endParaRPr>
          </a:p>
        </p:txBody>
      </p:sp>
      <p:sp>
        <p:nvSpPr>
          <p:cNvPr id="36" name="object 36"/>
          <p:cNvSpPr/>
          <p:nvPr/>
        </p:nvSpPr>
        <p:spPr>
          <a:xfrm>
            <a:off x="8031100" y="3591307"/>
            <a:ext cx="573881" cy="478155"/>
          </a:xfrm>
          <a:custGeom>
            <a:avLst/>
            <a:gdLst/>
            <a:ahLst/>
            <a:cxnLst/>
            <a:rect l="l" t="t" r="r" b="b"/>
            <a:pathLst>
              <a:path w="765175" h="637539">
                <a:moveTo>
                  <a:pt x="382524" y="0"/>
                </a:moveTo>
                <a:lnTo>
                  <a:pt x="0" y="637032"/>
                </a:lnTo>
                <a:lnTo>
                  <a:pt x="765048" y="637032"/>
                </a:lnTo>
                <a:lnTo>
                  <a:pt x="382524" y="0"/>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object 37"/>
          <p:cNvSpPr/>
          <p:nvPr/>
        </p:nvSpPr>
        <p:spPr>
          <a:xfrm>
            <a:off x="8031100" y="3591307"/>
            <a:ext cx="573881" cy="478155"/>
          </a:xfrm>
          <a:custGeom>
            <a:avLst/>
            <a:gdLst/>
            <a:ahLst/>
            <a:cxnLst/>
            <a:rect l="l" t="t" r="r" b="b"/>
            <a:pathLst>
              <a:path w="765175" h="637539">
                <a:moveTo>
                  <a:pt x="0" y="637032"/>
                </a:moveTo>
                <a:lnTo>
                  <a:pt x="382524" y="0"/>
                </a:lnTo>
                <a:lnTo>
                  <a:pt x="765048" y="637032"/>
                </a:lnTo>
                <a:lnTo>
                  <a:pt x="0" y="637032"/>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object 38"/>
          <p:cNvSpPr txBox="1"/>
          <p:nvPr/>
        </p:nvSpPr>
        <p:spPr>
          <a:xfrm>
            <a:off x="8271701" y="3788913"/>
            <a:ext cx="93821" cy="286617"/>
          </a:xfrm>
          <a:prstGeom prst="rect">
            <a:avLst/>
          </a:prstGeom>
        </p:spPr>
        <p:txBody>
          <a:bodyPr vert="horz" wrap="square" lIns="0" tIns="9525" rIns="0" bIns="0" rtlCol="0">
            <a:spAutoFit/>
          </a:bodyPr>
          <a:lstStyle/>
          <a:p>
            <a:pPr marL="9525" marR="0" lvl="0" indent="0" algn="l" defTabSz="914400" rtl="0" eaLnBrk="1" fontAlgn="auto" latinLnBrk="0" hangingPunct="1">
              <a:lnSpc>
                <a:spcPct val="100000"/>
              </a:lnSpc>
              <a:spcBef>
                <a:spcPts val="75"/>
              </a:spcBef>
              <a:spcAft>
                <a:spcPts val="0"/>
              </a:spcAft>
              <a:buClrTx/>
              <a:buSzTx/>
              <a:buFontTx/>
              <a:buNone/>
              <a:tabLst/>
              <a:defRPr/>
            </a:pPr>
            <a:r>
              <a:rPr kumimoji="0" sz="1800" b="1" i="0" u="none" strike="noStrike" kern="1200" cap="none" spc="0" normalizeH="0" baseline="0" noProof="0" dirty="0">
                <a:ln>
                  <a:noFill/>
                </a:ln>
                <a:solidFill>
                  <a:prstClr val="black"/>
                </a:solidFill>
                <a:effectLst/>
                <a:uLnTx/>
                <a:uFillTx/>
                <a:latin typeface="Calibri"/>
                <a:ea typeface="+mn-ea"/>
                <a:cs typeface="Calibri"/>
              </a:rPr>
              <a:t>!</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39" name="object 39"/>
          <p:cNvSpPr/>
          <p:nvPr/>
        </p:nvSpPr>
        <p:spPr>
          <a:xfrm>
            <a:off x="4532375" y="5287517"/>
            <a:ext cx="2387918" cy="400050"/>
          </a:xfrm>
          <a:custGeom>
            <a:avLst/>
            <a:gdLst/>
            <a:ahLst/>
            <a:cxnLst/>
            <a:rect l="l" t="t" r="r" b="b"/>
            <a:pathLst>
              <a:path w="3183890" h="533400">
                <a:moveTo>
                  <a:pt x="3094736" y="0"/>
                </a:moveTo>
                <a:lnTo>
                  <a:pt x="88900" y="0"/>
                </a:lnTo>
                <a:lnTo>
                  <a:pt x="54274" y="6986"/>
                </a:lnTo>
                <a:lnTo>
                  <a:pt x="26019" y="26038"/>
                </a:lnTo>
                <a:lnTo>
                  <a:pt x="6979" y="54296"/>
                </a:lnTo>
                <a:lnTo>
                  <a:pt x="0" y="88900"/>
                </a:lnTo>
                <a:lnTo>
                  <a:pt x="0" y="444499"/>
                </a:lnTo>
                <a:lnTo>
                  <a:pt x="6979" y="479103"/>
                </a:lnTo>
                <a:lnTo>
                  <a:pt x="26019" y="507361"/>
                </a:lnTo>
                <a:lnTo>
                  <a:pt x="54274" y="526413"/>
                </a:lnTo>
                <a:lnTo>
                  <a:pt x="88900" y="533399"/>
                </a:lnTo>
                <a:lnTo>
                  <a:pt x="3094736" y="533399"/>
                </a:lnTo>
                <a:lnTo>
                  <a:pt x="3129361" y="526413"/>
                </a:lnTo>
                <a:lnTo>
                  <a:pt x="3157616" y="507361"/>
                </a:lnTo>
                <a:lnTo>
                  <a:pt x="3176656" y="479103"/>
                </a:lnTo>
                <a:lnTo>
                  <a:pt x="3183636" y="444499"/>
                </a:lnTo>
                <a:lnTo>
                  <a:pt x="3183636" y="88900"/>
                </a:lnTo>
                <a:lnTo>
                  <a:pt x="3176656" y="54296"/>
                </a:lnTo>
                <a:lnTo>
                  <a:pt x="3157616" y="26038"/>
                </a:lnTo>
                <a:lnTo>
                  <a:pt x="3129361" y="6986"/>
                </a:lnTo>
                <a:lnTo>
                  <a:pt x="3094736"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object 40"/>
          <p:cNvSpPr/>
          <p:nvPr/>
        </p:nvSpPr>
        <p:spPr>
          <a:xfrm>
            <a:off x="4532375" y="5287517"/>
            <a:ext cx="2387918" cy="400050"/>
          </a:xfrm>
          <a:custGeom>
            <a:avLst/>
            <a:gdLst/>
            <a:ahLst/>
            <a:cxnLst/>
            <a:rect l="l" t="t" r="r" b="b"/>
            <a:pathLst>
              <a:path w="3183890" h="533400">
                <a:moveTo>
                  <a:pt x="0" y="88900"/>
                </a:moveTo>
                <a:lnTo>
                  <a:pt x="6979" y="54296"/>
                </a:lnTo>
                <a:lnTo>
                  <a:pt x="26019" y="26038"/>
                </a:lnTo>
                <a:lnTo>
                  <a:pt x="54274" y="6986"/>
                </a:lnTo>
                <a:lnTo>
                  <a:pt x="88900" y="0"/>
                </a:lnTo>
                <a:lnTo>
                  <a:pt x="3094736" y="0"/>
                </a:lnTo>
                <a:lnTo>
                  <a:pt x="3129361" y="6986"/>
                </a:lnTo>
                <a:lnTo>
                  <a:pt x="3157616" y="26038"/>
                </a:lnTo>
                <a:lnTo>
                  <a:pt x="3176656" y="54296"/>
                </a:lnTo>
                <a:lnTo>
                  <a:pt x="3183636" y="88900"/>
                </a:lnTo>
                <a:lnTo>
                  <a:pt x="3183636" y="444499"/>
                </a:lnTo>
                <a:lnTo>
                  <a:pt x="3176656" y="479103"/>
                </a:lnTo>
                <a:lnTo>
                  <a:pt x="3157616" y="507361"/>
                </a:lnTo>
                <a:lnTo>
                  <a:pt x="3129361" y="526413"/>
                </a:lnTo>
                <a:lnTo>
                  <a:pt x="3094736" y="533399"/>
                </a:lnTo>
                <a:lnTo>
                  <a:pt x="88900" y="533399"/>
                </a:lnTo>
                <a:lnTo>
                  <a:pt x="54274" y="526413"/>
                </a:lnTo>
                <a:lnTo>
                  <a:pt x="26019" y="507361"/>
                </a:lnTo>
                <a:lnTo>
                  <a:pt x="6979" y="479103"/>
                </a:lnTo>
                <a:lnTo>
                  <a:pt x="0" y="444499"/>
                </a:lnTo>
                <a:lnTo>
                  <a:pt x="0" y="88900"/>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object 41"/>
          <p:cNvSpPr txBox="1"/>
          <p:nvPr/>
        </p:nvSpPr>
        <p:spPr>
          <a:xfrm>
            <a:off x="4611814" y="5352288"/>
            <a:ext cx="2179796" cy="240450"/>
          </a:xfrm>
          <a:prstGeom prst="rect">
            <a:avLst/>
          </a:prstGeom>
        </p:spPr>
        <p:txBody>
          <a:bodyPr vert="horz" wrap="square" lIns="0" tIns="9525" rIns="0" bIns="0" rtlCol="0">
            <a:spAutoFit/>
          </a:bodyPr>
          <a:lstStyle/>
          <a:p>
            <a:pPr marL="9525" marR="0" lvl="0" indent="0" algn="l" defTabSz="914400" rtl="0" eaLnBrk="1" fontAlgn="auto" latinLnBrk="0" hangingPunct="1">
              <a:lnSpc>
                <a:spcPct val="100000"/>
              </a:lnSpc>
              <a:spcBef>
                <a:spcPts val="75"/>
              </a:spcBef>
              <a:spcAft>
                <a:spcPts val="0"/>
              </a:spcAft>
              <a:buClrTx/>
              <a:buSzTx/>
              <a:buFontTx/>
              <a:buNone/>
              <a:tabLst/>
              <a:defRPr/>
            </a:pPr>
            <a:r>
              <a:rPr kumimoji="0" sz="1500" b="0" i="0" u="none" strike="noStrike" kern="1200" cap="none" spc="-4" normalizeH="0" baseline="0" noProof="0" dirty="0">
                <a:ln>
                  <a:noFill/>
                </a:ln>
                <a:solidFill>
                  <a:srgbClr val="FFFFFF"/>
                </a:solidFill>
                <a:effectLst/>
                <a:uLnTx/>
                <a:uFillTx/>
                <a:latin typeface="Calibri"/>
                <a:ea typeface="+mn-ea"/>
                <a:cs typeface="Calibri"/>
              </a:rPr>
              <a:t>Υποκείμενα </a:t>
            </a:r>
            <a:r>
              <a:rPr kumimoji="0" sz="1500" b="0" i="0" u="none" strike="noStrike" kern="1200" cap="none" spc="-8" normalizeH="0" baseline="0" noProof="0" dirty="0">
                <a:ln>
                  <a:noFill/>
                </a:ln>
                <a:solidFill>
                  <a:srgbClr val="FFFFFF"/>
                </a:solidFill>
                <a:effectLst/>
                <a:uLnTx/>
                <a:uFillTx/>
                <a:latin typeface="Calibri"/>
                <a:ea typeface="+mn-ea"/>
                <a:cs typeface="Calibri"/>
              </a:rPr>
              <a:t>των</a:t>
            </a:r>
            <a:r>
              <a:rPr kumimoji="0" sz="1500" b="0" i="0" u="none" strike="noStrike" kern="1200" cap="none" spc="-49" normalizeH="0" baseline="0" noProof="0" dirty="0">
                <a:ln>
                  <a:noFill/>
                </a:ln>
                <a:solidFill>
                  <a:srgbClr val="FFFFFF"/>
                </a:solidFill>
                <a:effectLst/>
                <a:uLnTx/>
                <a:uFillTx/>
                <a:latin typeface="Calibri"/>
                <a:ea typeface="+mn-ea"/>
                <a:cs typeface="Calibri"/>
              </a:rPr>
              <a:t> </a:t>
            </a:r>
            <a:r>
              <a:rPr kumimoji="0" sz="1500" b="0" i="0" u="none" strike="noStrike" kern="1200" cap="none" spc="-8" normalizeH="0" baseline="0" noProof="0" dirty="0">
                <a:ln>
                  <a:noFill/>
                </a:ln>
                <a:solidFill>
                  <a:srgbClr val="FFFFFF"/>
                </a:solidFill>
                <a:effectLst/>
                <a:uLnTx/>
                <a:uFillTx/>
                <a:latin typeface="Calibri"/>
                <a:ea typeface="+mn-ea"/>
                <a:cs typeface="Calibri"/>
              </a:rPr>
              <a:t>δεδομένων</a:t>
            </a:r>
            <a:endParaRPr kumimoji="0" sz="1500" b="0" i="0" u="none" strike="noStrike" kern="1200" cap="none" spc="0" normalizeH="0" baseline="0" noProof="0">
              <a:ln>
                <a:noFill/>
              </a:ln>
              <a:solidFill>
                <a:prstClr val="black"/>
              </a:solidFill>
              <a:effectLst/>
              <a:uLnTx/>
              <a:uFillTx/>
              <a:latin typeface="Calibri"/>
              <a:ea typeface="+mn-ea"/>
              <a:cs typeface="Calibri"/>
            </a:endParaRPr>
          </a:p>
        </p:txBody>
      </p:sp>
      <p:sp>
        <p:nvSpPr>
          <p:cNvPr id="42" name="object 42"/>
          <p:cNvSpPr/>
          <p:nvPr/>
        </p:nvSpPr>
        <p:spPr>
          <a:xfrm>
            <a:off x="7148705" y="1890523"/>
            <a:ext cx="604361" cy="383857"/>
          </a:xfrm>
          <a:custGeom>
            <a:avLst/>
            <a:gdLst/>
            <a:ahLst/>
            <a:cxnLst/>
            <a:rect l="l" t="t" r="r" b="b"/>
            <a:pathLst>
              <a:path w="805815" h="511810">
                <a:moveTo>
                  <a:pt x="0" y="511682"/>
                </a:moveTo>
                <a:lnTo>
                  <a:pt x="805561" y="0"/>
                </a:lnTo>
              </a:path>
            </a:pathLst>
          </a:custGeom>
          <a:ln w="6096">
            <a:solidFill>
              <a:srgbClr val="5B9BD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object 43"/>
          <p:cNvSpPr/>
          <p:nvPr/>
        </p:nvSpPr>
        <p:spPr>
          <a:xfrm>
            <a:off x="7148704" y="2438021"/>
            <a:ext cx="539115" cy="21431"/>
          </a:xfrm>
          <a:custGeom>
            <a:avLst/>
            <a:gdLst/>
            <a:ahLst/>
            <a:cxnLst/>
            <a:rect l="l" t="t" r="r" b="b"/>
            <a:pathLst>
              <a:path w="718820" h="28575">
                <a:moveTo>
                  <a:pt x="0" y="28321"/>
                </a:moveTo>
                <a:lnTo>
                  <a:pt x="718439" y="0"/>
                </a:lnTo>
              </a:path>
            </a:pathLst>
          </a:custGeom>
          <a:ln w="6096">
            <a:solidFill>
              <a:srgbClr val="5B9BD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object 44"/>
          <p:cNvSpPr/>
          <p:nvPr/>
        </p:nvSpPr>
        <p:spPr>
          <a:xfrm>
            <a:off x="7222999" y="2751202"/>
            <a:ext cx="465773" cy="302419"/>
          </a:xfrm>
          <a:custGeom>
            <a:avLst/>
            <a:gdLst/>
            <a:ahLst/>
            <a:cxnLst/>
            <a:rect l="l" t="t" r="r" b="b"/>
            <a:pathLst>
              <a:path w="621029" h="403225">
                <a:moveTo>
                  <a:pt x="0" y="0"/>
                </a:moveTo>
                <a:lnTo>
                  <a:pt x="620521" y="402717"/>
                </a:lnTo>
              </a:path>
            </a:pathLst>
          </a:custGeom>
          <a:ln w="6096">
            <a:solidFill>
              <a:srgbClr val="5B9BD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object 45"/>
          <p:cNvSpPr/>
          <p:nvPr/>
        </p:nvSpPr>
        <p:spPr>
          <a:xfrm>
            <a:off x="7824217" y="1541908"/>
            <a:ext cx="987743" cy="471011"/>
          </a:xfrm>
          <a:custGeom>
            <a:avLst/>
            <a:gdLst/>
            <a:ahLst/>
            <a:cxnLst/>
            <a:rect l="l" t="t" r="r" b="b"/>
            <a:pathLst>
              <a:path w="1316990" h="628015">
                <a:moveTo>
                  <a:pt x="1212087" y="0"/>
                </a:moveTo>
                <a:lnTo>
                  <a:pt x="104647" y="0"/>
                </a:lnTo>
                <a:lnTo>
                  <a:pt x="63918" y="8225"/>
                </a:lnTo>
                <a:lnTo>
                  <a:pt x="30654" y="30654"/>
                </a:lnTo>
                <a:lnTo>
                  <a:pt x="8225" y="63918"/>
                </a:lnTo>
                <a:lnTo>
                  <a:pt x="0" y="104648"/>
                </a:lnTo>
                <a:lnTo>
                  <a:pt x="0" y="523239"/>
                </a:lnTo>
                <a:lnTo>
                  <a:pt x="8225" y="563969"/>
                </a:lnTo>
                <a:lnTo>
                  <a:pt x="30654" y="597233"/>
                </a:lnTo>
                <a:lnTo>
                  <a:pt x="63918" y="619662"/>
                </a:lnTo>
                <a:lnTo>
                  <a:pt x="104647" y="627888"/>
                </a:lnTo>
                <a:lnTo>
                  <a:pt x="1212087" y="627888"/>
                </a:lnTo>
                <a:lnTo>
                  <a:pt x="1252817" y="619662"/>
                </a:lnTo>
                <a:lnTo>
                  <a:pt x="1286081" y="597233"/>
                </a:lnTo>
                <a:lnTo>
                  <a:pt x="1308510" y="563969"/>
                </a:lnTo>
                <a:lnTo>
                  <a:pt x="1316735" y="523239"/>
                </a:lnTo>
                <a:lnTo>
                  <a:pt x="1316735" y="104648"/>
                </a:lnTo>
                <a:lnTo>
                  <a:pt x="1308510" y="63918"/>
                </a:lnTo>
                <a:lnTo>
                  <a:pt x="1286081" y="30654"/>
                </a:lnTo>
                <a:lnTo>
                  <a:pt x="1252817" y="8225"/>
                </a:lnTo>
                <a:lnTo>
                  <a:pt x="1212087" y="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object 46"/>
          <p:cNvSpPr/>
          <p:nvPr/>
        </p:nvSpPr>
        <p:spPr>
          <a:xfrm>
            <a:off x="7824217" y="1541908"/>
            <a:ext cx="987743" cy="471011"/>
          </a:xfrm>
          <a:custGeom>
            <a:avLst/>
            <a:gdLst/>
            <a:ahLst/>
            <a:cxnLst/>
            <a:rect l="l" t="t" r="r" b="b"/>
            <a:pathLst>
              <a:path w="1316990" h="628015">
                <a:moveTo>
                  <a:pt x="0" y="104648"/>
                </a:moveTo>
                <a:lnTo>
                  <a:pt x="8225" y="63918"/>
                </a:lnTo>
                <a:lnTo>
                  <a:pt x="30654" y="30654"/>
                </a:lnTo>
                <a:lnTo>
                  <a:pt x="63918" y="8225"/>
                </a:lnTo>
                <a:lnTo>
                  <a:pt x="104647" y="0"/>
                </a:lnTo>
                <a:lnTo>
                  <a:pt x="1212087" y="0"/>
                </a:lnTo>
                <a:lnTo>
                  <a:pt x="1252817" y="8225"/>
                </a:lnTo>
                <a:lnTo>
                  <a:pt x="1286081" y="30654"/>
                </a:lnTo>
                <a:lnTo>
                  <a:pt x="1308510" y="63918"/>
                </a:lnTo>
                <a:lnTo>
                  <a:pt x="1316735" y="104648"/>
                </a:lnTo>
                <a:lnTo>
                  <a:pt x="1316735" y="523239"/>
                </a:lnTo>
                <a:lnTo>
                  <a:pt x="1308510" y="563969"/>
                </a:lnTo>
                <a:lnTo>
                  <a:pt x="1286081" y="597233"/>
                </a:lnTo>
                <a:lnTo>
                  <a:pt x="1252817" y="619662"/>
                </a:lnTo>
                <a:lnTo>
                  <a:pt x="1212087" y="627888"/>
                </a:lnTo>
                <a:lnTo>
                  <a:pt x="104647" y="627888"/>
                </a:lnTo>
                <a:lnTo>
                  <a:pt x="63918" y="619662"/>
                </a:lnTo>
                <a:lnTo>
                  <a:pt x="30654" y="597233"/>
                </a:lnTo>
                <a:lnTo>
                  <a:pt x="8225" y="563969"/>
                </a:lnTo>
                <a:lnTo>
                  <a:pt x="0" y="523239"/>
                </a:lnTo>
                <a:lnTo>
                  <a:pt x="0" y="104648"/>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object 47"/>
          <p:cNvSpPr txBox="1"/>
          <p:nvPr/>
        </p:nvSpPr>
        <p:spPr>
          <a:xfrm>
            <a:off x="7915465" y="1549965"/>
            <a:ext cx="806768" cy="425116"/>
          </a:xfrm>
          <a:prstGeom prst="rect">
            <a:avLst/>
          </a:prstGeom>
        </p:spPr>
        <p:txBody>
          <a:bodyPr vert="horz" wrap="square" lIns="0" tIns="9525" rIns="0" bIns="0" rtlCol="0">
            <a:spAutoFit/>
          </a:bodyPr>
          <a:lstStyle/>
          <a:p>
            <a:pPr marL="0" marR="0" lvl="0" indent="0" algn="ctr" defTabSz="914400" rtl="0" eaLnBrk="1" fontAlgn="auto" latinLnBrk="0" hangingPunct="1">
              <a:lnSpc>
                <a:spcPct val="100000"/>
              </a:lnSpc>
              <a:spcBef>
                <a:spcPts val="75"/>
              </a:spcBef>
              <a:spcAft>
                <a:spcPts val="0"/>
              </a:spcAft>
              <a:buClrTx/>
              <a:buSzTx/>
              <a:buFontTx/>
              <a:buNone/>
              <a:tabLst/>
              <a:defRPr/>
            </a:pPr>
            <a:r>
              <a:rPr kumimoji="0" sz="1350" b="0" i="0" u="none" strike="noStrike" kern="1200" cap="none" spc="-8" normalizeH="0" baseline="0" noProof="0" dirty="0">
                <a:ln>
                  <a:noFill/>
                </a:ln>
                <a:solidFill>
                  <a:srgbClr val="FFFFFF"/>
                </a:solidFill>
                <a:effectLst/>
                <a:uLnTx/>
                <a:uFillTx/>
                <a:latin typeface="Calibri"/>
                <a:ea typeface="+mn-ea"/>
                <a:cs typeface="Calibri"/>
              </a:rPr>
              <a:t>Είδος</a:t>
            </a:r>
            <a:endParaRPr kumimoji="0" sz="1350" b="0" i="0" u="none" strike="noStrike" kern="1200" cap="none" spc="0" normalizeH="0" baseline="0" noProof="0">
              <a:ln>
                <a:noFill/>
              </a:ln>
              <a:solidFill>
                <a:prstClr val="black"/>
              </a:solidFill>
              <a:effectLst/>
              <a:uLnTx/>
              <a:uFillTx/>
              <a:latin typeface="Calibri"/>
              <a:ea typeface="+mn-ea"/>
              <a:cs typeface="Calibri"/>
            </a:endParaRPr>
          </a:p>
          <a:p>
            <a:pPr marL="0" marR="0" lvl="0" indent="0" algn="ctr" defTabSz="914400" rtl="0" eaLnBrk="1" fontAlgn="auto" latinLnBrk="0" hangingPunct="1">
              <a:lnSpc>
                <a:spcPct val="100000"/>
              </a:lnSpc>
              <a:spcBef>
                <a:spcPts val="4"/>
              </a:spcBef>
              <a:spcAft>
                <a:spcPts val="0"/>
              </a:spcAft>
              <a:buClrTx/>
              <a:buSzTx/>
              <a:buFontTx/>
              <a:buNone/>
              <a:tabLst/>
              <a:defRPr/>
            </a:pPr>
            <a:r>
              <a:rPr kumimoji="0" sz="1350" b="0" i="0" u="none" strike="noStrike" kern="1200" cap="none" spc="0" normalizeH="0" baseline="0" noProof="0" dirty="0">
                <a:ln>
                  <a:noFill/>
                </a:ln>
                <a:solidFill>
                  <a:srgbClr val="FFFFFF"/>
                </a:solidFill>
                <a:effectLst/>
                <a:uLnTx/>
                <a:uFillTx/>
                <a:latin typeface="Calibri"/>
                <a:ea typeface="+mn-ea"/>
                <a:cs typeface="Calibri"/>
              </a:rPr>
              <a:t>δ</a:t>
            </a:r>
            <a:r>
              <a:rPr kumimoji="0" sz="1350" b="0" i="0" u="none" strike="noStrike" kern="1200" cap="none" spc="-23" normalizeH="0" baseline="0" noProof="0" dirty="0">
                <a:ln>
                  <a:noFill/>
                </a:ln>
                <a:solidFill>
                  <a:srgbClr val="FFFFFF"/>
                </a:solidFill>
                <a:effectLst/>
                <a:uLnTx/>
                <a:uFillTx/>
                <a:latin typeface="Calibri"/>
                <a:ea typeface="+mn-ea"/>
                <a:cs typeface="Calibri"/>
              </a:rPr>
              <a:t>ε</a:t>
            </a:r>
            <a:r>
              <a:rPr kumimoji="0" sz="1350" b="0" i="0" u="none" strike="noStrike" kern="1200" cap="none" spc="0" normalizeH="0" baseline="0" noProof="0" dirty="0">
                <a:ln>
                  <a:noFill/>
                </a:ln>
                <a:solidFill>
                  <a:srgbClr val="FFFFFF"/>
                </a:solidFill>
                <a:effectLst/>
                <a:uLnTx/>
                <a:uFillTx/>
                <a:latin typeface="Calibri"/>
                <a:ea typeface="+mn-ea"/>
                <a:cs typeface="Calibri"/>
              </a:rPr>
              <a:t>δ</a:t>
            </a:r>
            <a:r>
              <a:rPr kumimoji="0" sz="1350" b="0" i="0" u="none" strike="noStrike" kern="1200" cap="none" spc="-4" normalizeH="0" baseline="0" noProof="0" dirty="0">
                <a:ln>
                  <a:noFill/>
                </a:ln>
                <a:solidFill>
                  <a:srgbClr val="FFFFFF"/>
                </a:solidFill>
                <a:effectLst/>
                <a:uLnTx/>
                <a:uFillTx/>
                <a:latin typeface="Calibri"/>
                <a:ea typeface="+mn-ea"/>
                <a:cs typeface="Calibri"/>
              </a:rPr>
              <a:t>ο</a:t>
            </a:r>
            <a:r>
              <a:rPr kumimoji="0" sz="1350" b="0" i="0" u="none" strike="noStrike" kern="1200" cap="none" spc="-8" normalizeH="0" baseline="0" noProof="0" dirty="0">
                <a:ln>
                  <a:noFill/>
                </a:ln>
                <a:solidFill>
                  <a:srgbClr val="FFFFFF"/>
                </a:solidFill>
                <a:effectLst/>
                <a:uLnTx/>
                <a:uFillTx/>
                <a:latin typeface="Calibri"/>
                <a:ea typeface="+mn-ea"/>
                <a:cs typeface="Calibri"/>
              </a:rPr>
              <a:t>μ</a:t>
            </a:r>
            <a:r>
              <a:rPr kumimoji="0" sz="1350" b="0" i="0" u="none" strike="noStrike" kern="1200" cap="none" spc="0" normalizeH="0" baseline="0" noProof="0" dirty="0">
                <a:ln>
                  <a:noFill/>
                </a:ln>
                <a:solidFill>
                  <a:srgbClr val="FFFFFF"/>
                </a:solidFill>
                <a:effectLst/>
                <a:uLnTx/>
                <a:uFillTx/>
                <a:latin typeface="Calibri"/>
                <a:ea typeface="+mn-ea"/>
                <a:cs typeface="Calibri"/>
              </a:rPr>
              <a:t>έ</a:t>
            </a:r>
            <a:r>
              <a:rPr kumimoji="0" sz="1350" b="0" i="0" u="none" strike="noStrike" kern="1200" cap="none" spc="-19" normalizeH="0" baseline="0" noProof="0" dirty="0">
                <a:ln>
                  <a:noFill/>
                </a:ln>
                <a:solidFill>
                  <a:srgbClr val="FFFFFF"/>
                </a:solidFill>
                <a:effectLst/>
                <a:uLnTx/>
                <a:uFillTx/>
                <a:latin typeface="Calibri"/>
                <a:ea typeface="+mn-ea"/>
                <a:cs typeface="Calibri"/>
              </a:rPr>
              <a:t>ν</a:t>
            </a:r>
            <a:r>
              <a:rPr kumimoji="0" sz="1350" b="0" i="0" u="none" strike="noStrike" kern="1200" cap="none" spc="-15" normalizeH="0" baseline="0" noProof="0" dirty="0">
                <a:ln>
                  <a:noFill/>
                </a:ln>
                <a:solidFill>
                  <a:srgbClr val="FFFFFF"/>
                </a:solidFill>
                <a:effectLst/>
                <a:uLnTx/>
                <a:uFillTx/>
                <a:latin typeface="Calibri"/>
                <a:ea typeface="+mn-ea"/>
                <a:cs typeface="Calibri"/>
              </a:rPr>
              <a:t>ω</a:t>
            </a:r>
            <a:r>
              <a:rPr kumimoji="0" sz="1350" b="0" i="0" u="none" strike="noStrike" kern="1200" cap="none" spc="0" normalizeH="0" baseline="0" noProof="0" dirty="0">
                <a:ln>
                  <a:noFill/>
                </a:ln>
                <a:solidFill>
                  <a:srgbClr val="FFFFFF"/>
                </a:solidFill>
                <a:effectLst/>
                <a:uLnTx/>
                <a:uFillTx/>
                <a:latin typeface="Calibri"/>
                <a:ea typeface="+mn-ea"/>
                <a:cs typeface="Calibri"/>
              </a:rPr>
              <a:t>ν</a:t>
            </a:r>
            <a:endParaRPr kumimoji="0" sz="1350" b="0" i="0" u="none" strike="noStrike" kern="1200" cap="none" spc="0" normalizeH="0" baseline="0" noProof="0">
              <a:ln>
                <a:noFill/>
              </a:ln>
              <a:solidFill>
                <a:prstClr val="black"/>
              </a:solidFill>
              <a:effectLst/>
              <a:uLnTx/>
              <a:uFillTx/>
              <a:latin typeface="Calibri"/>
              <a:ea typeface="+mn-ea"/>
              <a:cs typeface="Calibri"/>
            </a:endParaRPr>
          </a:p>
        </p:txBody>
      </p:sp>
      <p:sp>
        <p:nvSpPr>
          <p:cNvPr id="48" name="object 48"/>
          <p:cNvSpPr/>
          <p:nvPr/>
        </p:nvSpPr>
        <p:spPr>
          <a:xfrm>
            <a:off x="7769352" y="2098549"/>
            <a:ext cx="2213134" cy="626745"/>
          </a:xfrm>
          <a:custGeom>
            <a:avLst/>
            <a:gdLst/>
            <a:ahLst/>
            <a:cxnLst/>
            <a:rect l="l" t="t" r="r" b="b"/>
            <a:pathLst>
              <a:path w="2950845" h="835660">
                <a:moveTo>
                  <a:pt x="2811272" y="0"/>
                </a:moveTo>
                <a:lnTo>
                  <a:pt x="139192" y="0"/>
                </a:lnTo>
                <a:lnTo>
                  <a:pt x="95211" y="7099"/>
                </a:lnTo>
                <a:lnTo>
                  <a:pt x="57003" y="26867"/>
                </a:lnTo>
                <a:lnTo>
                  <a:pt x="26867" y="57003"/>
                </a:lnTo>
                <a:lnTo>
                  <a:pt x="7099" y="95211"/>
                </a:lnTo>
                <a:lnTo>
                  <a:pt x="0" y="139191"/>
                </a:lnTo>
                <a:lnTo>
                  <a:pt x="0" y="695960"/>
                </a:lnTo>
                <a:lnTo>
                  <a:pt x="7099" y="739940"/>
                </a:lnTo>
                <a:lnTo>
                  <a:pt x="26867" y="778148"/>
                </a:lnTo>
                <a:lnTo>
                  <a:pt x="57003" y="808284"/>
                </a:lnTo>
                <a:lnTo>
                  <a:pt x="95211" y="828052"/>
                </a:lnTo>
                <a:lnTo>
                  <a:pt x="139192" y="835151"/>
                </a:lnTo>
                <a:lnTo>
                  <a:pt x="2811272" y="835151"/>
                </a:lnTo>
                <a:lnTo>
                  <a:pt x="2855252" y="828052"/>
                </a:lnTo>
                <a:lnTo>
                  <a:pt x="2893460" y="808284"/>
                </a:lnTo>
                <a:lnTo>
                  <a:pt x="2923596" y="778148"/>
                </a:lnTo>
                <a:lnTo>
                  <a:pt x="2943364" y="739940"/>
                </a:lnTo>
                <a:lnTo>
                  <a:pt x="2950464" y="695960"/>
                </a:lnTo>
                <a:lnTo>
                  <a:pt x="2950464" y="139191"/>
                </a:lnTo>
                <a:lnTo>
                  <a:pt x="2943364" y="95211"/>
                </a:lnTo>
                <a:lnTo>
                  <a:pt x="2923596" y="57003"/>
                </a:lnTo>
                <a:lnTo>
                  <a:pt x="2893460" y="26867"/>
                </a:lnTo>
                <a:lnTo>
                  <a:pt x="2855252" y="7099"/>
                </a:lnTo>
                <a:lnTo>
                  <a:pt x="2811272" y="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object 49"/>
          <p:cNvSpPr/>
          <p:nvPr/>
        </p:nvSpPr>
        <p:spPr>
          <a:xfrm>
            <a:off x="7769352" y="2098549"/>
            <a:ext cx="2213134" cy="626745"/>
          </a:xfrm>
          <a:custGeom>
            <a:avLst/>
            <a:gdLst/>
            <a:ahLst/>
            <a:cxnLst/>
            <a:rect l="l" t="t" r="r" b="b"/>
            <a:pathLst>
              <a:path w="2950845" h="835660">
                <a:moveTo>
                  <a:pt x="0" y="139191"/>
                </a:moveTo>
                <a:lnTo>
                  <a:pt x="7099" y="95211"/>
                </a:lnTo>
                <a:lnTo>
                  <a:pt x="26867" y="57003"/>
                </a:lnTo>
                <a:lnTo>
                  <a:pt x="57003" y="26867"/>
                </a:lnTo>
                <a:lnTo>
                  <a:pt x="95211" y="7099"/>
                </a:lnTo>
                <a:lnTo>
                  <a:pt x="139192" y="0"/>
                </a:lnTo>
                <a:lnTo>
                  <a:pt x="2811272" y="0"/>
                </a:lnTo>
                <a:lnTo>
                  <a:pt x="2855252" y="7099"/>
                </a:lnTo>
                <a:lnTo>
                  <a:pt x="2893460" y="26867"/>
                </a:lnTo>
                <a:lnTo>
                  <a:pt x="2923596" y="57003"/>
                </a:lnTo>
                <a:lnTo>
                  <a:pt x="2943364" y="95211"/>
                </a:lnTo>
                <a:lnTo>
                  <a:pt x="2950464" y="139191"/>
                </a:lnTo>
                <a:lnTo>
                  <a:pt x="2950464" y="695960"/>
                </a:lnTo>
                <a:lnTo>
                  <a:pt x="2943364" y="739940"/>
                </a:lnTo>
                <a:lnTo>
                  <a:pt x="2923596" y="778148"/>
                </a:lnTo>
                <a:lnTo>
                  <a:pt x="2893460" y="808284"/>
                </a:lnTo>
                <a:lnTo>
                  <a:pt x="2855252" y="828052"/>
                </a:lnTo>
                <a:lnTo>
                  <a:pt x="2811272" y="835151"/>
                </a:lnTo>
                <a:lnTo>
                  <a:pt x="139192" y="835151"/>
                </a:lnTo>
                <a:lnTo>
                  <a:pt x="95211" y="828052"/>
                </a:lnTo>
                <a:lnTo>
                  <a:pt x="57003" y="808284"/>
                </a:lnTo>
                <a:lnTo>
                  <a:pt x="26867" y="778148"/>
                </a:lnTo>
                <a:lnTo>
                  <a:pt x="7099" y="739940"/>
                </a:lnTo>
                <a:lnTo>
                  <a:pt x="0" y="695960"/>
                </a:lnTo>
                <a:lnTo>
                  <a:pt x="0" y="139191"/>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object 50"/>
          <p:cNvSpPr txBox="1"/>
          <p:nvPr/>
        </p:nvSpPr>
        <p:spPr>
          <a:xfrm>
            <a:off x="7912036" y="2185225"/>
            <a:ext cx="1927860" cy="425116"/>
          </a:xfrm>
          <a:prstGeom prst="rect">
            <a:avLst/>
          </a:prstGeom>
        </p:spPr>
        <p:txBody>
          <a:bodyPr vert="horz" wrap="square" lIns="0" tIns="9525" rIns="0" bIns="0" rtlCol="0">
            <a:spAutoFit/>
          </a:bodyPr>
          <a:lstStyle/>
          <a:p>
            <a:pPr marL="570548" marR="3810" lvl="0" indent="-561499" algn="l" defTabSz="914400" rtl="0" eaLnBrk="1" fontAlgn="auto" latinLnBrk="0" hangingPunct="1">
              <a:lnSpc>
                <a:spcPct val="100000"/>
              </a:lnSpc>
              <a:spcBef>
                <a:spcPts val="75"/>
              </a:spcBef>
              <a:spcAft>
                <a:spcPts val="0"/>
              </a:spcAft>
              <a:buClrTx/>
              <a:buSzTx/>
              <a:buFontTx/>
              <a:buNone/>
              <a:tabLst/>
              <a:defRPr/>
            </a:pPr>
            <a:r>
              <a:rPr kumimoji="0" sz="1350" b="0" i="0" u="none" strike="noStrike" kern="1200" cap="none" spc="-8" normalizeH="0" baseline="0" noProof="0" dirty="0">
                <a:ln>
                  <a:noFill/>
                </a:ln>
                <a:solidFill>
                  <a:srgbClr val="FFFFFF"/>
                </a:solidFill>
                <a:effectLst/>
                <a:uLnTx/>
                <a:uFillTx/>
                <a:latin typeface="Calibri"/>
                <a:ea typeface="+mn-ea"/>
                <a:cs typeface="Calibri"/>
              </a:rPr>
              <a:t>Υποκείμενα </a:t>
            </a:r>
            <a:r>
              <a:rPr kumimoji="0" sz="1350" b="0" i="0" u="none" strike="noStrike" kern="1200" cap="none" spc="0" normalizeH="0" baseline="0" noProof="0" dirty="0">
                <a:ln>
                  <a:noFill/>
                </a:ln>
                <a:solidFill>
                  <a:srgbClr val="FFFFFF"/>
                </a:solidFill>
                <a:effectLst/>
                <a:uLnTx/>
                <a:uFillTx/>
                <a:latin typeface="Calibri"/>
                <a:ea typeface="+mn-ea"/>
                <a:cs typeface="Calibri"/>
              </a:rPr>
              <a:t>&amp; </a:t>
            </a:r>
            <a:r>
              <a:rPr kumimoji="0" sz="1350" b="0" i="0" u="none" strike="noStrike" kern="1200" cap="none" spc="-4" normalizeH="0" baseline="0" noProof="0" dirty="0">
                <a:ln>
                  <a:noFill/>
                </a:ln>
                <a:solidFill>
                  <a:srgbClr val="FFFFFF"/>
                </a:solidFill>
                <a:effectLst/>
                <a:uLnTx/>
                <a:uFillTx/>
                <a:latin typeface="Calibri"/>
                <a:ea typeface="+mn-ea"/>
                <a:cs typeface="Calibri"/>
              </a:rPr>
              <a:t>παραλήπτες  </a:t>
            </a:r>
            <a:r>
              <a:rPr kumimoji="0" sz="1350" b="0" i="0" u="none" strike="noStrike" kern="1200" cap="none" spc="-8" normalizeH="0" baseline="0" noProof="0" dirty="0">
                <a:ln>
                  <a:noFill/>
                </a:ln>
                <a:solidFill>
                  <a:srgbClr val="FFFFFF"/>
                </a:solidFill>
                <a:effectLst/>
                <a:uLnTx/>
                <a:uFillTx/>
                <a:latin typeface="Calibri"/>
                <a:ea typeface="+mn-ea"/>
                <a:cs typeface="Calibri"/>
              </a:rPr>
              <a:t>δεδομένων</a:t>
            </a:r>
            <a:endParaRPr kumimoji="0" sz="1350" b="0" i="0" u="none" strike="noStrike" kern="1200" cap="none" spc="0" normalizeH="0" baseline="0" noProof="0">
              <a:ln>
                <a:noFill/>
              </a:ln>
              <a:solidFill>
                <a:prstClr val="black"/>
              </a:solidFill>
              <a:effectLst/>
              <a:uLnTx/>
              <a:uFillTx/>
              <a:latin typeface="Calibri"/>
              <a:ea typeface="+mn-ea"/>
              <a:cs typeface="Calibri"/>
            </a:endParaRPr>
          </a:p>
        </p:txBody>
      </p:sp>
      <p:sp>
        <p:nvSpPr>
          <p:cNvPr id="51" name="object 51"/>
          <p:cNvSpPr/>
          <p:nvPr/>
        </p:nvSpPr>
        <p:spPr>
          <a:xfrm>
            <a:off x="7753350" y="2779776"/>
            <a:ext cx="2098834" cy="590074"/>
          </a:xfrm>
          <a:custGeom>
            <a:avLst/>
            <a:gdLst/>
            <a:ahLst/>
            <a:cxnLst/>
            <a:rect l="l" t="t" r="r" b="b"/>
            <a:pathLst>
              <a:path w="2798445" h="786764">
                <a:moveTo>
                  <a:pt x="2667000" y="0"/>
                </a:moveTo>
                <a:lnTo>
                  <a:pt x="131064" y="0"/>
                </a:lnTo>
                <a:lnTo>
                  <a:pt x="80045" y="10298"/>
                </a:lnTo>
                <a:lnTo>
                  <a:pt x="38385" y="38385"/>
                </a:lnTo>
                <a:lnTo>
                  <a:pt x="10298" y="80045"/>
                </a:lnTo>
                <a:lnTo>
                  <a:pt x="0" y="131064"/>
                </a:lnTo>
                <a:lnTo>
                  <a:pt x="0" y="655320"/>
                </a:lnTo>
                <a:lnTo>
                  <a:pt x="10298" y="706338"/>
                </a:lnTo>
                <a:lnTo>
                  <a:pt x="38385" y="747998"/>
                </a:lnTo>
                <a:lnTo>
                  <a:pt x="80045" y="776085"/>
                </a:lnTo>
                <a:lnTo>
                  <a:pt x="131064" y="786384"/>
                </a:lnTo>
                <a:lnTo>
                  <a:pt x="2667000" y="786384"/>
                </a:lnTo>
                <a:lnTo>
                  <a:pt x="2718018" y="776085"/>
                </a:lnTo>
                <a:lnTo>
                  <a:pt x="2759678" y="747998"/>
                </a:lnTo>
                <a:lnTo>
                  <a:pt x="2787765" y="706338"/>
                </a:lnTo>
                <a:lnTo>
                  <a:pt x="2798064" y="655320"/>
                </a:lnTo>
                <a:lnTo>
                  <a:pt x="2798064" y="131064"/>
                </a:lnTo>
                <a:lnTo>
                  <a:pt x="2787765" y="80045"/>
                </a:lnTo>
                <a:lnTo>
                  <a:pt x="2759678" y="38385"/>
                </a:lnTo>
                <a:lnTo>
                  <a:pt x="2718018" y="10298"/>
                </a:lnTo>
                <a:lnTo>
                  <a:pt x="2667000" y="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object 52"/>
          <p:cNvSpPr/>
          <p:nvPr/>
        </p:nvSpPr>
        <p:spPr>
          <a:xfrm>
            <a:off x="7753350" y="2779776"/>
            <a:ext cx="2098834" cy="590074"/>
          </a:xfrm>
          <a:custGeom>
            <a:avLst/>
            <a:gdLst/>
            <a:ahLst/>
            <a:cxnLst/>
            <a:rect l="l" t="t" r="r" b="b"/>
            <a:pathLst>
              <a:path w="2798445" h="786764">
                <a:moveTo>
                  <a:pt x="0" y="131064"/>
                </a:moveTo>
                <a:lnTo>
                  <a:pt x="10298" y="80045"/>
                </a:lnTo>
                <a:lnTo>
                  <a:pt x="38385" y="38385"/>
                </a:lnTo>
                <a:lnTo>
                  <a:pt x="80045" y="10298"/>
                </a:lnTo>
                <a:lnTo>
                  <a:pt x="131064" y="0"/>
                </a:lnTo>
                <a:lnTo>
                  <a:pt x="2667000" y="0"/>
                </a:lnTo>
                <a:lnTo>
                  <a:pt x="2718018" y="10298"/>
                </a:lnTo>
                <a:lnTo>
                  <a:pt x="2759678" y="38385"/>
                </a:lnTo>
                <a:lnTo>
                  <a:pt x="2787765" y="80045"/>
                </a:lnTo>
                <a:lnTo>
                  <a:pt x="2798064" y="131064"/>
                </a:lnTo>
                <a:lnTo>
                  <a:pt x="2798064" y="655320"/>
                </a:lnTo>
                <a:lnTo>
                  <a:pt x="2787765" y="706338"/>
                </a:lnTo>
                <a:lnTo>
                  <a:pt x="2759678" y="747998"/>
                </a:lnTo>
                <a:lnTo>
                  <a:pt x="2718018" y="776085"/>
                </a:lnTo>
                <a:lnTo>
                  <a:pt x="2667000" y="786384"/>
                </a:lnTo>
                <a:lnTo>
                  <a:pt x="131064" y="786384"/>
                </a:lnTo>
                <a:lnTo>
                  <a:pt x="80045" y="776085"/>
                </a:lnTo>
                <a:lnTo>
                  <a:pt x="38385" y="747998"/>
                </a:lnTo>
                <a:lnTo>
                  <a:pt x="10298" y="706338"/>
                </a:lnTo>
                <a:lnTo>
                  <a:pt x="0" y="655320"/>
                </a:lnTo>
                <a:lnTo>
                  <a:pt x="0" y="131064"/>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object 53"/>
          <p:cNvSpPr txBox="1"/>
          <p:nvPr/>
        </p:nvSpPr>
        <p:spPr>
          <a:xfrm>
            <a:off x="8030050" y="2848642"/>
            <a:ext cx="1545908" cy="425116"/>
          </a:xfrm>
          <a:prstGeom prst="rect">
            <a:avLst/>
          </a:prstGeom>
        </p:spPr>
        <p:txBody>
          <a:bodyPr vert="horz" wrap="square" lIns="0" tIns="9525" rIns="0" bIns="0" rtlCol="0">
            <a:spAutoFit/>
          </a:bodyPr>
          <a:lstStyle/>
          <a:p>
            <a:pPr marL="295275" marR="3810" lvl="0" indent="-285750" algn="l" defTabSz="914400" rtl="0" eaLnBrk="1" fontAlgn="auto" latinLnBrk="0" hangingPunct="1">
              <a:lnSpc>
                <a:spcPct val="100000"/>
              </a:lnSpc>
              <a:spcBef>
                <a:spcPts val="75"/>
              </a:spcBef>
              <a:spcAft>
                <a:spcPts val="0"/>
              </a:spcAft>
              <a:buClrTx/>
              <a:buSzTx/>
              <a:buFontTx/>
              <a:buNone/>
              <a:tabLst/>
              <a:defRPr/>
            </a:pPr>
            <a:r>
              <a:rPr kumimoji="0" sz="1350" b="0" i="0" u="none" strike="noStrike" kern="1200" cap="none" spc="-8" normalizeH="0" baseline="0" noProof="0" dirty="0">
                <a:ln>
                  <a:noFill/>
                </a:ln>
                <a:solidFill>
                  <a:srgbClr val="FFFFFF"/>
                </a:solidFill>
                <a:effectLst/>
                <a:uLnTx/>
                <a:uFillTx/>
                <a:latin typeface="Calibri"/>
                <a:ea typeface="+mn-ea"/>
                <a:cs typeface="Calibri"/>
              </a:rPr>
              <a:t>Μέσα </a:t>
            </a:r>
            <a:r>
              <a:rPr kumimoji="0" sz="1350" b="0" i="0" u="none" strike="noStrike" kern="1200" cap="none" spc="-19" normalizeH="0" baseline="0" noProof="0" dirty="0">
                <a:ln>
                  <a:noFill/>
                </a:ln>
                <a:solidFill>
                  <a:srgbClr val="FFFFFF"/>
                </a:solidFill>
                <a:effectLst/>
                <a:uLnTx/>
                <a:uFillTx/>
                <a:latin typeface="Calibri"/>
                <a:ea typeface="+mn-ea"/>
                <a:cs typeface="Calibri"/>
              </a:rPr>
              <a:t>και </a:t>
            </a:r>
            <a:r>
              <a:rPr kumimoji="0" sz="1350" b="0" i="0" u="none" strike="noStrike" kern="1200" cap="none" spc="-8" normalizeH="0" baseline="0" noProof="0" dirty="0">
                <a:ln>
                  <a:noFill/>
                </a:ln>
                <a:solidFill>
                  <a:srgbClr val="FFFFFF"/>
                </a:solidFill>
                <a:effectLst/>
                <a:uLnTx/>
                <a:uFillTx/>
                <a:latin typeface="Calibri"/>
                <a:ea typeface="+mn-ea"/>
                <a:cs typeface="Calibri"/>
              </a:rPr>
              <a:t>περιβάλλον  επεξεργασίας</a:t>
            </a:r>
            <a:endParaRPr kumimoji="0" sz="1350" b="0" i="0" u="none" strike="noStrike" kern="1200" cap="none" spc="0" normalizeH="0" baseline="0" noProof="0">
              <a:ln>
                <a:noFill/>
              </a:ln>
              <a:solidFill>
                <a:prstClr val="black"/>
              </a:solidFill>
              <a:effectLst/>
              <a:uLnTx/>
              <a:uFillTx/>
              <a:latin typeface="Calibri"/>
              <a:ea typeface="+mn-ea"/>
              <a:cs typeface="Calibri"/>
            </a:endParaRPr>
          </a:p>
        </p:txBody>
      </p:sp>
      <p:sp>
        <p:nvSpPr>
          <p:cNvPr id="54" name="object 54"/>
          <p:cNvSpPr/>
          <p:nvPr/>
        </p:nvSpPr>
        <p:spPr>
          <a:xfrm>
            <a:off x="8903208" y="1541908"/>
            <a:ext cx="987743" cy="471011"/>
          </a:xfrm>
          <a:custGeom>
            <a:avLst/>
            <a:gdLst/>
            <a:ahLst/>
            <a:cxnLst/>
            <a:rect l="l" t="t" r="r" b="b"/>
            <a:pathLst>
              <a:path w="1316990" h="628015">
                <a:moveTo>
                  <a:pt x="1212087" y="0"/>
                </a:moveTo>
                <a:lnTo>
                  <a:pt x="104648" y="0"/>
                </a:lnTo>
                <a:lnTo>
                  <a:pt x="63918" y="8225"/>
                </a:lnTo>
                <a:lnTo>
                  <a:pt x="30654" y="30654"/>
                </a:lnTo>
                <a:lnTo>
                  <a:pt x="8225" y="63918"/>
                </a:lnTo>
                <a:lnTo>
                  <a:pt x="0" y="104648"/>
                </a:lnTo>
                <a:lnTo>
                  <a:pt x="0" y="523239"/>
                </a:lnTo>
                <a:lnTo>
                  <a:pt x="8225" y="563969"/>
                </a:lnTo>
                <a:lnTo>
                  <a:pt x="30654" y="597233"/>
                </a:lnTo>
                <a:lnTo>
                  <a:pt x="63918" y="619662"/>
                </a:lnTo>
                <a:lnTo>
                  <a:pt x="104648" y="627888"/>
                </a:lnTo>
                <a:lnTo>
                  <a:pt x="1212087" y="627888"/>
                </a:lnTo>
                <a:lnTo>
                  <a:pt x="1252817" y="619662"/>
                </a:lnTo>
                <a:lnTo>
                  <a:pt x="1286081" y="597233"/>
                </a:lnTo>
                <a:lnTo>
                  <a:pt x="1308510" y="563969"/>
                </a:lnTo>
                <a:lnTo>
                  <a:pt x="1316735" y="523239"/>
                </a:lnTo>
                <a:lnTo>
                  <a:pt x="1316735" y="104648"/>
                </a:lnTo>
                <a:lnTo>
                  <a:pt x="1308510" y="63918"/>
                </a:lnTo>
                <a:lnTo>
                  <a:pt x="1286081" y="30654"/>
                </a:lnTo>
                <a:lnTo>
                  <a:pt x="1252817" y="8225"/>
                </a:lnTo>
                <a:lnTo>
                  <a:pt x="1212087" y="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object 55"/>
          <p:cNvSpPr/>
          <p:nvPr/>
        </p:nvSpPr>
        <p:spPr>
          <a:xfrm>
            <a:off x="8903208" y="1541908"/>
            <a:ext cx="987743" cy="471011"/>
          </a:xfrm>
          <a:custGeom>
            <a:avLst/>
            <a:gdLst/>
            <a:ahLst/>
            <a:cxnLst/>
            <a:rect l="l" t="t" r="r" b="b"/>
            <a:pathLst>
              <a:path w="1316990" h="628015">
                <a:moveTo>
                  <a:pt x="0" y="104648"/>
                </a:moveTo>
                <a:lnTo>
                  <a:pt x="8225" y="63918"/>
                </a:lnTo>
                <a:lnTo>
                  <a:pt x="30654" y="30654"/>
                </a:lnTo>
                <a:lnTo>
                  <a:pt x="63918" y="8225"/>
                </a:lnTo>
                <a:lnTo>
                  <a:pt x="104648" y="0"/>
                </a:lnTo>
                <a:lnTo>
                  <a:pt x="1212087" y="0"/>
                </a:lnTo>
                <a:lnTo>
                  <a:pt x="1252817" y="8225"/>
                </a:lnTo>
                <a:lnTo>
                  <a:pt x="1286081" y="30654"/>
                </a:lnTo>
                <a:lnTo>
                  <a:pt x="1308510" y="63918"/>
                </a:lnTo>
                <a:lnTo>
                  <a:pt x="1316735" y="104648"/>
                </a:lnTo>
                <a:lnTo>
                  <a:pt x="1316735" y="523239"/>
                </a:lnTo>
                <a:lnTo>
                  <a:pt x="1308510" y="563969"/>
                </a:lnTo>
                <a:lnTo>
                  <a:pt x="1286081" y="597233"/>
                </a:lnTo>
                <a:lnTo>
                  <a:pt x="1252817" y="619662"/>
                </a:lnTo>
                <a:lnTo>
                  <a:pt x="1212087" y="627888"/>
                </a:lnTo>
                <a:lnTo>
                  <a:pt x="104648" y="627888"/>
                </a:lnTo>
                <a:lnTo>
                  <a:pt x="63918" y="619662"/>
                </a:lnTo>
                <a:lnTo>
                  <a:pt x="30654" y="597233"/>
                </a:lnTo>
                <a:lnTo>
                  <a:pt x="8225" y="563969"/>
                </a:lnTo>
                <a:lnTo>
                  <a:pt x="0" y="523239"/>
                </a:lnTo>
                <a:lnTo>
                  <a:pt x="0" y="104648"/>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object 56"/>
          <p:cNvSpPr txBox="1"/>
          <p:nvPr/>
        </p:nvSpPr>
        <p:spPr>
          <a:xfrm>
            <a:off x="9139906" y="1653350"/>
            <a:ext cx="515779" cy="217367"/>
          </a:xfrm>
          <a:prstGeom prst="rect">
            <a:avLst/>
          </a:prstGeom>
        </p:spPr>
        <p:txBody>
          <a:bodyPr vert="horz" wrap="square" lIns="0" tIns="9525" rIns="0" bIns="0" rtlCol="0">
            <a:spAutoFit/>
          </a:bodyPr>
          <a:lstStyle/>
          <a:p>
            <a:pPr marL="9525" marR="0" lvl="0" indent="0" algn="l" defTabSz="914400" rtl="0" eaLnBrk="1" fontAlgn="auto" latinLnBrk="0" hangingPunct="1">
              <a:lnSpc>
                <a:spcPct val="100000"/>
              </a:lnSpc>
              <a:spcBef>
                <a:spcPts val="75"/>
              </a:spcBef>
              <a:spcAft>
                <a:spcPts val="0"/>
              </a:spcAft>
              <a:buClrTx/>
              <a:buSzTx/>
              <a:buFontTx/>
              <a:buNone/>
              <a:tabLst/>
              <a:defRPr/>
            </a:pPr>
            <a:r>
              <a:rPr kumimoji="0" sz="1350" b="0" i="0" u="none" strike="noStrike" kern="1200" cap="none" spc="0" normalizeH="0" baseline="0" noProof="0" dirty="0">
                <a:ln>
                  <a:noFill/>
                </a:ln>
                <a:solidFill>
                  <a:srgbClr val="FFFFFF"/>
                </a:solidFill>
                <a:effectLst/>
                <a:uLnTx/>
                <a:uFillTx/>
                <a:latin typeface="Calibri"/>
                <a:ea typeface="+mn-ea"/>
                <a:cs typeface="Calibri"/>
              </a:rPr>
              <a:t>Σ</a:t>
            </a:r>
            <a:r>
              <a:rPr kumimoji="0" sz="1350" b="0" i="0" u="none" strike="noStrike" kern="1200" cap="none" spc="-49" normalizeH="0" baseline="0" noProof="0" dirty="0">
                <a:ln>
                  <a:noFill/>
                </a:ln>
                <a:solidFill>
                  <a:srgbClr val="FFFFFF"/>
                </a:solidFill>
                <a:effectLst/>
                <a:uLnTx/>
                <a:uFillTx/>
                <a:latin typeface="Calibri"/>
                <a:ea typeface="+mn-ea"/>
                <a:cs typeface="Calibri"/>
              </a:rPr>
              <a:t>κ</a:t>
            </a:r>
            <a:r>
              <a:rPr kumimoji="0" sz="1350" b="0" i="0" u="none" strike="noStrike" kern="1200" cap="none" spc="-4" normalizeH="0" baseline="0" noProof="0" dirty="0">
                <a:ln>
                  <a:noFill/>
                </a:ln>
                <a:solidFill>
                  <a:srgbClr val="FFFFFF"/>
                </a:solidFill>
                <a:effectLst/>
                <a:uLnTx/>
                <a:uFillTx/>
                <a:latin typeface="Calibri"/>
                <a:ea typeface="+mn-ea"/>
                <a:cs typeface="Calibri"/>
              </a:rPr>
              <a:t>οπός</a:t>
            </a:r>
            <a:endParaRPr kumimoji="0" sz="1350" b="0" i="0" u="none" strike="noStrike" kern="1200" cap="none" spc="0" normalizeH="0" baseline="0" noProof="0">
              <a:ln>
                <a:noFill/>
              </a:ln>
              <a:solidFill>
                <a:prstClr val="black"/>
              </a:solidFill>
              <a:effectLst/>
              <a:uLnTx/>
              <a:uFillTx/>
              <a:latin typeface="Calibri"/>
              <a:ea typeface="+mn-ea"/>
              <a:cs typeface="Calibri"/>
            </a:endParaRPr>
          </a:p>
        </p:txBody>
      </p:sp>
      <p:pic>
        <p:nvPicPr>
          <p:cNvPr id="57"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760" y="210084"/>
            <a:ext cx="1181100" cy="714375"/>
          </a:xfrm>
          <a:prstGeom prst="rect">
            <a:avLst/>
          </a:prstGeom>
        </p:spPr>
      </p:pic>
    </p:spTree>
    <p:extLst>
      <p:ext uri="{BB962C8B-B14F-4D97-AF65-F5344CB8AC3E}">
        <p14:creationId xmlns:p14="http://schemas.microsoft.com/office/powerpoint/2010/main" val="1867970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17155" y="364874"/>
            <a:ext cx="7331894" cy="997132"/>
          </a:xfrm>
          <a:prstGeom prst="rect">
            <a:avLst/>
          </a:prstGeom>
        </p:spPr>
        <p:txBody>
          <a:bodyPr vert="horz" wrap="square" lIns="0" tIns="66675" rIns="0" bIns="0" rtlCol="0" anchor="b">
            <a:spAutoFit/>
          </a:bodyPr>
          <a:lstStyle/>
          <a:p>
            <a:pPr marL="9525" marR="3810" algn="ctr">
              <a:lnSpc>
                <a:spcPts val="3563"/>
              </a:lnSpc>
              <a:spcBef>
                <a:spcPts val="525"/>
              </a:spcBef>
            </a:pPr>
            <a:r>
              <a:rPr lang="el-GR" sz="3600" b="1" spc="-23" dirty="0">
                <a:solidFill>
                  <a:schemeClr val="accent2"/>
                </a:solidFill>
              </a:rPr>
              <a:t>Η ε</a:t>
            </a:r>
            <a:r>
              <a:rPr sz="3600" b="1" spc="-23" dirty="0" err="1">
                <a:solidFill>
                  <a:schemeClr val="accent2"/>
                </a:solidFill>
              </a:rPr>
              <a:t>κτίμηση</a:t>
            </a:r>
            <a:r>
              <a:rPr sz="3600" b="1" spc="-23" dirty="0">
                <a:solidFill>
                  <a:schemeClr val="accent2"/>
                </a:solidFill>
              </a:rPr>
              <a:t> κινδύνων </a:t>
            </a:r>
            <a:r>
              <a:rPr sz="3600" b="1" spc="-19" dirty="0">
                <a:solidFill>
                  <a:schemeClr val="accent2"/>
                </a:solidFill>
              </a:rPr>
              <a:t>στον </a:t>
            </a:r>
            <a:r>
              <a:rPr sz="3600" b="1" spc="-8" dirty="0">
                <a:solidFill>
                  <a:schemeClr val="accent2"/>
                </a:solidFill>
              </a:rPr>
              <a:t>Γ. </a:t>
            </a:r>
            <a:r>
              <a:rPr sz="3600" b="1" spc="-11" dirty="0">
                <a:solidFill>
                  <a:schemeClr val="accent2"/>
                </a:solidFill>
              </a:rPr>
              <a:t>Κ.</a:t>
            </a:r>
            <a:r>
              <a:rPr sz="3600" b="1" spc="-278" dirty="0">
                <a:solidFill>
                  <a:schemeClr val="accent2"/>
                </a:solidFill>
              </a:rPr>
              <a:t> </a:t>
            </a:r>
            <a:r>
              <a:rPr sz="3600" b="1" spc="-26" dirty="0" err="1">
                <a:solidFill>
                  <a:schemeClr val="accent2"/>
                </a:solidFill>
              </a:rPr>
              <a:t>Προστ</a:t>
            </a:r>
            <a:r>
              <a:rPr sz="3600" b="1" spc="-26" dirty="0">
                <a:solidFill>
                  <a:schemeClr val="accent2"/>
                </a:solidFill>
              </a:rPr>
              <a:t>ασίας Προσωπικών</a:t>
            </a:r>
            <a:r>
              <a:rPr sz="3600" b="1" spc="-79" dirty="0">
                <a:solidFill>
                  <a:schemeClr val="accent2"/>
                </a:solidFill>
              </a:rPr>
              <a:t> </a:t>
            </a:r>
            <a:r>
              <a:rPr sz="3600" b="1" spc="-26" dirty="0">
                <a:solidFill>
                  <a:schemeClr val="accent2"/>
                </a:solidFill>
              </a:rPr>
              <a:t>Δεδομένων</a:t>
            </a:r>
          </a:p>
        </p:txBody>
      </p:sp>
      <p:sp>
        <p:nvSpPr>
          <p:cNvPr id="3" name="object 3"/>
          <p:cNvSpPr txBox="1"/>
          <p:nvPr/>
        </p:nvSpPr>
        <p:spPr>
          <a:xfrm>
            <a:off x="2211705" y="2140946"/>
            <a:ext cx="7553325" cy="2322591"/>
          </a:xfrm>
          <a:prstGeom prst="rect">
            <a:avLst/>
          </a:prstGeom>
        </p:spPr>
        <p:txBody>
          <a:bodyPr vert="horz" wrap="square" lIns="0" tIns="77629" rIns="0" bIns="0" rtlCol="0">
            <a:spAutoFit/>
          </a:bodyPr>
          <a:lstStyle/>
          <a:p>
            <a:pPr marL="180975" marR="0" lvl="0" indent="-171450" algn="just" defTabSz="914400" rtl="0" eaLnBrk="1" fontAlgn="auto" latinLnBrk="0" hangingPunct="1">
              <a:lnSpc>
                <a:spcPct val="100000"/>
              </a:lnSpc>
              <a:spcBef>
                <a:spcPts val="611"/>
              </a:spcBef>
              <a:spcAft>
                <a:spcPts val="0"/>
              </a:spcAft>
              <a:buClrTx/>
              <a:buSzTx/>
              <a:buFont typeface="Arial"/>
              <a:buChar char="•"/>
              <a:tabLst>
                <a:tab pos="181451" algn="l"/>
              </a:tabLst>
              <a:defRPr/>
            </a:pPr>
            <a:r>
              <a:rPr kumimoji="0" sz="1800" b="0" i="0" u="none" strike="noStrike" kern="1200" cap="none" spc="-4" normalizeH="0" baseline="0" noProof="0" dirty="0">
                <a:ln>
                  <a:noFill/>
                </a:ln>
                <a:solidFill>
                  <a:srgbClr val="0070C0"/>
                </a:solidFill>
                <a:effectLst/>
                <a:uLnTx/>
                <a:uFillTx/>
                <a:latin typeface="Calibri"/>
                <a:ea typeface="+mn-ea"/>
                <a:cs typeface="Calibri"/>
              </a:rPr>
              <a:t>Ασφάλεια </a:t>
            </a:r>
            <a:r>
              <a:rPr kumimoji="0" sz="1800" b="0" i="0" u="none" strike="noStrike" kern="1200" cap="none" spc="-8" normalizeH="0" baseline="0" noProof="0" dirty="0">
                <a:ln>
                  <a:noFill/>
                </a:ln>
                <a:solidFill>
                  <a:srgbClr val="0070C0"/>
                </a:solidFill>
                <a:effectLst/>
                <a:uLnTx/>
                <a:uFillTx/>
                <a:latin typeface="Calibri"/>
                <a:ea typeface="+mn-ea"/>
                <a:cs typeface="Calibri"/>
              </a:rPr>
              <a:t>της επεξεργασίας (άρθρο</a:t>
            </a:r>
            <a:r>
              <a:rPr kumimoji="0" sz="1800" b="0" i="0" u="none" strike="noStrike" kern="1200" cap="none" spc="19" normalizeH="0" baseline="0" noProof="0" dirty="0">
                <a:ln>
                  <a:noFill/>
                </a:ln>
                <a:solidFill>
                  <a:srgbClr val="0070C0"/>
                </a:solidFill>
                <a:effectLst/>
                <a:uLnTx/>
                <a:uFillTx/>
                <a:latin typeface="Calibri"/>
                <a:ea typeface="+mn-ea"/>
                <a:cs typeface="Calibri"/>
              </a:rPr>
              <a:t> </a:t>
            </a:r>
            <a:r>
              <a:rPr kumimoji="0" sz="1800" b="0" i="0" u="none" strike="noStrike" kern="1200" cap="none" spc="-4" normalizeH="0" baseline="0" noProof="0" dirty="0">
                <a:ln>
                  <a:noFill/>
                </a:ln>
                <a:solidFill>
                  <a:srgbClr val="0070C0"/>
                </a:solidFill>
                <a:effectLst/>
                <a:uLnTx/>
                <a:uFillTx/>
                <a:latin typeface="Calibri"/>
                <a:ea typeface="+mn-ea"/>
                <a:cs typeface="Calibri"/>
              </a:rPr>
              <a:t>32).</a:t>
            </a:r>
            <a:endParaRPr kumimoji="0" sz="1800" b="0" i="0" u="none" strike="noStrike" kern="1200" cap="none" spc="0" normalizeH="0" baseline="0" noProof="0" dirty="0">
              <a:ln>
                <a:noFill/>
              </a:ln>
              <a:solidFill>
                <a:srgbClr val="0070C0"/>
              </a:solidFill>
              <a:effectLst/>
              <a:uLnTx/>
              <a:uFillTx/>
              <a:latin typeface="Calibri"/>
              <a:ea typeface="+mn-ea"/>
              <a:cs typeface="Calibri"/>
            </a:endParaRPr>
          </a:p>
          <a:p>
            <a:pPr marL="180975" marR="0" lvl="0" indent="-171450" algn="just" defTabSz="914400" rtl="0" eaLnBrk="1" fontAlgn="auto" latinLnBrk="0" hangingPunct="1">
              <a:lnSpc>
                <a:spcPts val="2055"/>
              </a:lnSpc>
              <a:spcBef>
                <a:spcPts val="540"/>
              </a:spcBef>
              <a:spcAft>
                <a:spcPts val="0"/>
              </a:spcAft>
              <a:buClrTx/>
              <a:buSzTx/>
              <a:buFont typeface="Arial"/>
              <a:buChar char="•"/>
              <a:tabLst>
                <a:tab pos="181451" algn="l"/>
              </a:tabLst>
              <a:defRPr/>
            </a:pPr>
            <a:r>
              <a:rPr kumimoji="0" sz="1800" b="0" i="0" u="none" strike="noStrike" kern="1200" cap="none" spc="-8" normalizeH="0" baseline="0" noProof="0" dirty="0">
                <a:ln>
                  <a:noFill/>
                </a:ln>
                <a:solidFill>
                  <a:srgbClr val="0070C0"/>
                </a:solidFill>
                <a:effectLst/>
                <a:uLnTx/>
                <a:uFillTx/>
                <a:latin typeface="Calibri"/>
                <a:ea typeface="+mn-ea"/>
                <a:cs typeface="Calibri"/>
              </a:rPr>
              <a:t>Γνωστοποίηση παραβίασης δεδομένων προσωπικού </a:t>
            </a:r>
            <a:r>
              <a:rPr kumimoji="0" sz="1800" b="0" i="0" u="none" strike="noStrike" kern="1200" cap="none" spc="-11" normalizeH="0" baseline="0" noProof="0" dirty="0">
                <a:ln>
                  <a:noFill/>
                </a:ln>
                <a:solidFill>
                  <a:srgbClr val="0070C0"/>
                </a:solidFill>
                <a:effectLst/>
                <a:uLnTx/>
                <a:uFillTx/>
                <a:latin typeface="Calibri"/>
                <a:ea typeface="+mn-ea"/>
                <a:cs typeface="Calibri"/>
              </a:rPr>
              <a:t>χαρακτήρα στην</a:t>
            </a:r>
            <a:r>
              <a:rPr kumimoji="0" sz="1800" b="0" i="0" u="none" strike="noStrike" kern="1200" cap="none" spc="79" normalizeH="0" baseline="0" noProof="0" dirty="0">
                <a:ln>
                  <a:noFill/>
                </a:ln>
                <a:solidFill>
                  <a:srgbClr val="0070C0"/>
                </a:solidFill>
                <a:effectLst/>
                <a:uLnTx/>
                <a:uFillTx/>
                <a:latin typeface="Calibri"/>
                <a:ea typeface="+mn-ea"/>
                <a:cs typeface="Calibri"/>
              </a:rPr>
              <a:t> </a:t>
            </a:r>
            <a:r>
              <a:rPr kumimoji="0" sz="1800" b="0" i="0" u="none" strike="noStrike" kern="1200" cap="none" spc="-4" normalizeH="0" baseline="0" noProof="0" dirty="0">
                <a:ln>
                  <a:noFill/>
                </a:ln>
                <a:solidFill>
                  <a:srgbClr val="0070C0"/>
                </a:solidFill>
                <a:effectLst/>
                <a:uLnTx/>
                <a:uFillTx/>
                <a:latin typeface="Calibri"/>
                <a:ea typeface="+mn-ea"/>
                <a:cs typeface="Calibri"/>
              </a:rPr>
              <a:t>εποπτική</a:t>
            </a:r>
            <a:endParaRPr kumimoji="0" sz="1800" b="0" i="0" u="none" strike="noStrike" kern="1200" cap="none" spc="0" normalizeH="0" baseline="0" noProof="0" dirty="0">
              <a:ln>
                <a:noFill/>
              </a:ln>
              <a:solidFill>
                <a:srgbClr val="0070C0"/>
              </a:solidFill>
              <a:effectLst/>
              <a:uLnTx/>
              <a:uFillTx/>
              <a:latin typeface="Calibri"/>
              <a:ea typeface="+mn-ea"/>
              <a:cs typeface="Calibri"/>
            </a:endParaRPr>
          </a:p>
          <a:p>
            <a:pPr marL="180975" marR="0" lvl="0" indent="0" algn="just" defTabSz="914400" rtl="0" eaLnBrk="1" fontAlgn="auto" latinLnBrk="0" hangingPunct="1">
              <a:lnSpc>
                <a:spcPts val="2055"/>
              </a:lnSpc>
              <a:spcBef>
                <a:spcPts val="0"/>
              </a:spcBef>
              <a:spcAft>
                <a:spcPts val="0"/>
              </a:spcAft>
              <a:buClrTx/>
              <a:buSzTx/>
              <a:buFontTx/>
              <a:buNone/>
              <a:tabLst/>
              <a:defRPr/>
            </a:pPr>
            <a:r>
              <a:rPr kumimoji="0" sz="1800" b="0" i="0" u="none" strike="noStrike" kern="1200" cap="none" spc="-8" normalizeH="0" baseline="0" noProof="0" dirty="0">
                <a:ln>
                  <a:noFill/>
                </a:ln>
                <a:solidFill>
                  <a:srgbClr val="0070C0"/>
                </a:solidFill>
                <a:effectLst/>
                <a:uLnTx/>
                <a:uFillTx/>
                <a:latin typeface="Calibri"/>
                <a:ea typeface="+mn-ea"/>
                <a:cs typeface="Calibri"/>
              </a:rPr>
              <a:t>αρχή </a:t>
            </a:r>
            <a:r>
              <a:rPr kumimoji="0" sz="1800" b="0" i="0" u="none" strike="noStrike" kern="1200" cap="none" spc="-23" normalizeH="0" baseline="0" noProof="0" dirty="0">
                <a:ln>
                  <a:noFill/>
                </a:ln>
                <a:solidFill>
                  <a:srgbClr val="0070C0"/>
                </a:solidFill>
                <a:effectLst/>
                <a:uLnTx/>
                <a:uFillTx/>
                <a:latin typeface="Calibri"/>
                <a:ea typeface="+mn-ea"/>
                <a:cs typeface="Calibri"/>
              </a:rPr>
              <a:t>και </a:t>
            </a:r>
            <a:r>
              <a:rPr kumimoji="0" sz="1800" b="0" i="0" u="none" strike="noStrike" kern="1200" cap="none" spc="-8" normalizeH="0" baseline="0" noProof="0" dirty="0">
                <a:ln>
                  <a:noFill/>
                </a:ln>
                <a:solidFill>
                  <a:srgbClr val="0070C0"/>
                </a:solidFill>
                <a:effectLst/>
                <a:uLnTx/>
                <a:uFillTx/>
                <a:latin typeface="Calibri"/>
                <a:ea typeface="+mn-ea"/>
                <a:cs typeface="Calibri"/>
              </a:rPr>
              <a:t>στο </a:t>
            </a:r>
            <a:r>
              <a:rPr kumimoji="0" sz="1800" b="0" i="0" u="none" strike="noStrike" kern="1200" cap="none" spc="-4" normalizeH="0" baseline="0" noProof="0" dirty="0">
                <a:ln>
                  <a:noFill/>
                </a:ln>
                <a:solidFill>
                  <a:srgbClr val="0070C0"/>
                </a:solidFill>
                <a:effectLst/>
                <a:uLnTx/>
                <a:uFillTx/>
                <a:latin typeface="Calibri"/>
                <a:ea typeface="+mn-ea"/>
                <a:cs typeface="Calibri"/>
              </a:rPr>
              <a:t>υποκείμενο </a:t>
            </a:r>
            <a:r>
              <a:rPr kumimoji="0" sz="1800" b="0" i="0" u="none" strike="noStrike" kern="1200" cap="none" spc="-11" normalizeH="0" baseline="0" noProof="0" dirty="0">
                <a:ln>
                  <a:noFill/>
                </a:ln>
                <a:solidFill>
                  <a:srgbClr val="0070C0"/>
                </a:solidFill>
                <a:effectLst/>
                <a:uLnTx/>
                <a:uFillTx/>
                <a:latin typeface="Calibri"/>
                <a:ea typeface="+mn-ea"/>
                <a:cs typeface="Calibri"/>
              </a:rPr>
              <a:t>των δεδομένων </a:t>
            </a:r>
            <a:r>
              <a:rPr kumimoji="0" sz="1800" b="0" i="0" u="none" strike="noStrike" kern="1200" cap="none" spc="-4" normalizeH="0" baseline="0" noProof="0" dirty="0">
                <a:ln>
                  <a:noFill/>
                </a:ln>
                <a:solidFill>
                  <a:srgbClr val="0070C0"/>
                </a:solidFill>
                <a:effectLst/>
                <a:uLnTx/>
                <a:uFillTx/>
                <a:latin typeface="Calibri"/>
                <a:ea typeface="+mn-ea"/>
                <a:cs typeface="Calibri"/>
              </a:rPr>
              <a:t>(άρθρα </a:t>
            </a:r>
            <a:r>
              <a:rPr kumimoji="0" sz="1800" b="0" i="0" u="none" strike="noStrike" kern="1200" cap="none" spc="0" normalizeH="0" baseline="0" noProof="0" dirty="0">
                <a:ln>
                  <a:noFill/>
                </a:ln>
                <a:solidFill>
                  <a:srgbClr val="0070C0"/>
                </a:solidFill>
                <a:effectLst/>
                <a:uLnTx/>
                <a:uFillTx/>
                <a:latin typeface="Calibri"/>
                <a:ea typeface="+mn-ea"/>
                <a:cs typeface="Calibri"/>
              </a:rPr>
              <a:t>33 &amp;</a:t>
            </a:r>
            <a:r>
              <a:rPr kumimoji="0" sz="1800" b="0" i="0" u="none" strike="noStrike" kern="1200" cap="none" spc="23" normalizeH="0" baseline="0" noProof="0" dirty="0">
                <a:ln>
                  <a:noFill/>
                </a:ln>
                <a:solidFill>
                  <a:srgbClr val="0070C0"/>
                </a:solidFill>
                <a:effectLst/>
                <a:uLnTx/>
                <a:uFillTx/>
                <a:latin typeface="Calibri"/>
                <a:ea typeface="+mn-ea"/>
                <a:cs typeface="Calibri"/>
              </a:rPr>
              <a:t> </a:t>
            </a:r>
            <a:r>
              <a:rPr kumimoji="0" sz="1800" b="0" i="0" u="none" strike="noStrike" kern="1200" cap="none" spc="0" normalizeH="0" baseline="0" noProof="0" dirty="0">
                <a:ln>
                  <a:noFill/>
                </a:ln>
                <a:solidFill>
                  <a:srgbClr val="0070C0"/>
                </a:solidFill>
                <a:effectLst/>
                <a:uLnTx/>
                <a:uFillTx/>
                <a:latin typeface="Calibri"/>
                <a:ea typeface="+mn-ea"/>
                <a:cs typeface="Calibri"/>
              </a:rPr>
              <a:t>34).</a:t>
            </a:r>
          </a:p>
          <a:p>
            <a:pPr marL="180975" marR="0" lvl="0" indent="-171450" algn="just" defTabSz="914400" rtl="0" eaLnBrk="1" fontAlgn="auto" latinLnBrk="0" hangingPunct="1">
              <a:lnSpc>
                <a:spcPct val="100000"/>
              </a:lnSpc>
              <a:spcBef>
                <a:spcPts val="533"/>
              </a:spcBef>
              <a:spcAft>
                <a:spcPts val="0"/>
              </a:spcAft>
              <a:buClrTx/>
              <a:buSzTx/>
              <a:buFont typeface="Arial"/>
              <a:buChar char="•"/>
              <a:tabLst>
                <a:tab pos="181451" algn="l"/>
              </a:tabLst>
              <a:defRPr/>
            </a:pPr>
            <a:r>
              <a:rPr kumimoji="0" sz="1800" b="0" i="0" u="none" strike="noStrike" kern="1200" cap="none" spc="-4" normalizeH="0" baseline="0" noProof="0" dirty="0">
                <a:ln>
                  <a:noFill/>
                </a:ln>
                <a:solidFill>
                  <a:srgbClr val="0070C0"/>
                </a:solidFill>
                <a:effectLst/>
                <a:uLnTx/>
                <a:uFillTx/>
                <a:latin typeface="Calibri"/>
                <a:ea typeface="+mn-ea"/>
                <a:cs typeface="Calibri"/>
              </a:rPr>
              <a:t>Εκτίμηση αντικτύπου </a:t>
            </a:r>
            <a:r>
              <a:rPr kumimoji="0" sz="1800" b="0" i="0" u="none" strike="noStrike" kern="1200" cap="none" spc="-11" normalizeH="0" baseline="0" noProof="0" dirty="0">
                <a:ln>
                  <a:noFill/>
                </a:ln>
                <a:solidFill>
                  <a:srgbClr val="0070C0"/>
                </a:solidFill>
                <a:effectLst/>
                <a:uLnTx/>
                <a:uFillTx/>
                <a:latin typeface="Calibri"/>
                <a:ea typeface="+mn-ea"/>
                <a:cs typeface="Calibri"/>
              </a:rPr>
              <a:t>σχετικά </a:t>
            </a:r>
            <a:r>
              <a:rPr kumimoji="0" sz="1800" b="0" i="0" u="none" strike="noStrike" kern="1200" cap="none" spc="0" normalizeH="0" baseline="0" noProof="0" dirty="0">
                <a:ln>
                  <a:noFill/>
                </a:ln>
                <a:solidFill>
                  <a:srgbClr val="0070C0"/>
                </a:solidFill>
                <a:effectLst/>
                <a:uLnTx/>
                <a:uFillTx/>
                <a:latin typeface="Calibri"/>
                <a:ea typeface="+mn-ea"/>
                <a:cs typeface="Calibri"/>
              </a:rPr>
              <a:t>με </a:t>
            </a:r>
            <a:r>
              <a:rPr kumimoji="0" sz="1800" b="0" i="0" u="none" strike="noStrike" kern="1200" cap="none" spc="-19" normalizeH="0" baseline="0" noProof="0" dirty="0">
                <a:ln>
                  <a:noFill/>
                </a:ln>
                <a:solidFill>
                  <a:srgbClr val="0070C0"/>
                </a:solidFill>
                <a:effectLst/>
                <a:uLnTx/>
                <a:uFillTx/>
                <a:latin typeface="Calibri"/>
                <a:ea typeface="+mn-ea"/>
                <a:cs typeface="Calibri"/>
              </a:rPr>
              <a:t>την </a:t>
            </a:r>
            <a:r>
              <a:rPr kumimoji="0" sz="1800" b="0" i="0" u="none" strike="noStrike" kern="1200" cap="none" spc="-8" normalizeH="0" baseline="0" noProof="0" dirty="0">
                <a:ln>
                  <a:noFill/>
                </a:ln>
                <a:solidFill>
                  <a:srgbClr val="0070C0"/>
                </a:solidFill>
                <a:effectLst/>
                <a:uLnTx/>
                <a:uFillTx/>
                <a:latin typeface="Calibri"/>
                <a:ea typeface="+mn-ea"/>
                <a:cs typeface="Calibri"/>
              </a:rPr>
              <a:t>προστασία </a:t>
            </a:r>
            <a:r>
              <a:rPr kumimoji="0" sz="1800" b="0" i="0" u="none" strike="noStrike" kern="1200" cap="none" spc="-11" normalizeH="0" baseline="0" noProof="0" dirty="0">
                <a:ln>
                  <a:noFill/>
                </a:ln>
                <a:solidFill>
                  <a:srgbClr val="0070C0"/>
                </a:solidFill>
                <a:effectLst/>
                <a:uLnTx/>
                <a:uFillTx/>
                <a:latin typeface="Calibri"/>
                <a:ea typeface="+mn-ea"/>
                <a:cs typeface="Calibri"/>
              </a:rPr>
              <a:t>δεδομένων </a:t>
            </a:r>
            <a:r>
              <a:rPr kumimoji="0" sz="1800" b="0" i="0" u="none" strike="noStrike" kern="1200" cap="none" spc="-4" normalizeH="0" baseline="0" noProof="0" dirty="0">
                <a:ln>
                  <a:noFill/>
                </a:ln>
                <a:solidFill>
                  <a:srgbClr val="0070C0"/>
                </a:solidFill>
                <a:effectLst/>
                <a:uLnTx/>
                <a:uFillTx/>
                <a:latin typeface="Calibri"/>
                <a:ea typeface="+mn-ea"/>
                <a:cs typeface="Calibri"/>
              </a:rPr>
              <a:t>(άρθρο</a:t>
            </a:r>
            <a:r>
              <a:rPr kumimoji="0" sz="1800" b="0" i="0" u="none" strike="noStrike" kern="1200" cap="none" spc="45" normalizeH="0" baseline="0" noProof="0" dirty="0">
                <a:ln>
                  <a:noFill/>
                </a:ln>
                <a:solidFill>
                  <a:srgbClr val="0070C0"/>
                </a:solidFill>
                <a:effectLst/>
                <a:uLnTx/>
                <a:uFillTx/>
                <a:latin typeface="Calibri"/>
                <a:ea typeface="+mn-ea"/>
                <a:cs typeface="Calibri"/>
              </a:rPr>
              <a:t> </a:t>
            </a:r>
            <a:r>
              <a:rPr kumimoji="0" sz="1800" b="0" i="0" u="none" strike="noStrike" kern="1200" cap="none" spc="-4" normalizeH="0" baseline="0" noProof="0" dirty="0">
                <a:ln>
                  <a:noFill/>
                </a:ln>
                <a:solidFill>
                  <a:srgbClr val="0070C0"/>
                </a:solidFill>
                <a:effectLst/>
                <a:uLnTx/>
                <a:uFillTx/>
                <a:latin typeface="Calibri"/>
                <a:ea typeface="+mn-ea"/>
                <a:cs typeface="Calibri"/>
              </a:rPr>
              <a:t>35).</a:t>
            </a:r>
            <a:endParaRPr kumimoji="0" sz="1800" b="0" i="0" u="none" strike="noStrike" kern="1200" cap="none" spc="0" normalizeH="0" baseline="0" noProof="0" dirty="0">
              <a:ln>
                <a:noFill/>
              </a:ln>
              <a:solidFill>
                <a:srgbClr val="0070C0"/>
              </a:solidFill>
              <a:effectLst/>
              <a:uLnTx/>
              <a:uFillTx/>
              <a:latin typeface="Calibri"/>
              <a:ea typeface="+mn-ea"/>
              <a:cs typeface="Calibri"/>
            </a:endParaRPr>
          </a:p>
          <a:p>
            <a:pPr marL="180975" marR="0" lvl="0" indent="-171450" algn="just" defTabSz="914400" rtl="0" eaLnBrk="1" fontAlgn="auto" latinLnBrk="0" hangingPunct="1">
              <a:lnSpc>
                <a:spcPct val="100000"/>
              </a:lnSpc>
              <a:spcBef>
                <a:spcPts val="529"/>
              </a:spcBef>
              <a:spcAft>
                <a:spcPts val="0"/>
              </a:spcAft>
              <a:buClrTx/>
              <a:buSzTx/>
              <a:buFont typeface="Arial"/>
              <a:buChar char="•"/>
              <a:tabLst>
                <a:tab pos="181451" algn="l"/>
              </a:tabLst>
              <a:defRPr/>
            </a:pPr>
            <a:r>
              <a:rPr kumimoji="0" sz="1800" b="0" i="0" u="none" strike="noStrike" kern="1200" cap="none" spc="-8" normalizeH="0" baseline="0" noProof="0" dirty="0">
                <a:ln>
                  <a:noFill/>
                </a:ln>
                <a:solidFill>
                  <a:srgbClr val="0070C0"/>
                </a:solidFill>
                <a:effectLst/>
                <a:uLnTx/>
                <a:uFillTx/>
                <a:latin typeface="Calibri"/>
                <a:ea typeface="+mn-ea"/>
                <a:cs typeface="Calibri"/>
              </a:rPr>
              <a:t>Προηγούμενη </a:t>
            </a:r>
            <a:r>
              <a:rPr kumimoji="0" sz="1800" b="0" i="0" u="none" strike="noStrike" kern="1200" cap="none" spc="-11" normalizeH="0" baseline="0" noProof="0" dirty="0">
                <a:ln>
                  <a:noFill/>
                </a:ln>
                <a:solidFill>
                  <a:srgbClr val="0070C0"/>
                </a:solidFill>
                <a:effectLst/>
                <a:uLnTx/>
                <a:uFillTx/>
                <a:latin typeface="Calibri"/>
                <a:ea typeface="+mn-ea"/>
                <a:cs typeface="Calibri"/>
              </a:rPr>
              <a:t>διαβούλευση </a:t>
            </a:r>
            <a:r>
              <a:rPr kumimoji="0" sz="1800" b="0" i="0" u="none" strike="noStrike" kern="1200" cap="none" spc="-4" normalizeH="0" baseline="0" noProof="0" dirty="0">
                <a:ln>
                  <a:noFill/>
                </a:ln>
                <a:solidFill>
                  <a:srgbClr val="0070C0"/>
                </a:solidFill>
                <a:effectLst/>
                <a:uLnTx/>
                <a:uFillTx/>
                <a:latin typeface="Calibri"/>
                <a:ea typeface="+mn-ea"/>
                <a:cs typeface="Calibri"/>
              </a:rPr>
              <a:t>(άρθρο</a:t>
            </a:r>
            <a:r>
              <a:rPr kumimoji="0" sz="1800" b="0" i="0" u="none" strike="noStrike" kern="1200" cap="none" spc="19" normalizeH="0" baseline="0" noProof="0" dirty="0">
                <a:ln>
                  <a:noFill/>
                </a:ln>
                <a:solidFill>
                  <a:srgbClr val="0070C0"/>
                </a:solidFill>
                <a:effectLst/>
                <a:uLnTx/>
                <a:uFillTx/>
                <a:latin typeface="Calibri"/>
                <a:ea typeface="+mn-ea"/>
                <a:cs typeface="Calibri"/>
              </a:rPr>
              <a:t> </a:t>
            </a:r>
            <a:r>
              <a:rPr kumimoji="0" sz="1800" b="0" i="0" u="none" strike="noStrike" kern="1200" cap="none" spc="-4" normalizeH="0" baseline="0" noProof="0" dirty="0">
                <a:ln>
                  <a:noFill/>
                </a:ln>
                <a:solidFill>
                  <a:srgbClr val="0070C0"/>
                </a:solidFill>
                <a:effectLst/>
                <a:uLnTx/>
                <a:uFillTx/>
                <a:latin typeface="Calibri"/>
                <a:ea typeface="+mn-ea"/>
                <a:cs typeface="Calibri"/>
              </a:rPr>
              <a:t>36).</a:t>
            </a:r>
            <a:endParaRPr kumimoji="0" sz="1800" b="0" i="0" u="none" strike="noStrike" kern="1200" cap="none" spc="0" normalizeH="0" baseline="0" noProof="0" dirty="0">
              <a:ln>
                <a:noFill/>
              </a:ln>
              <a:solidFill>
                <a:srgbClr val="0070C0"/>
              </a:solidFill>
              <a:effectLst/>
              <a:uLnTx/>
              <a:uFillTx/>
              <a:latin typeface="Calibri"/>
              <a:ea typeface="+mn-ea"/>
              <a:cs typeface="Calibri"/>
            </a:endParaRPr>
          </a:p>
          <a:p>
            <a:pPr marL="180975" marR="0" lvl="0" indent="-171450" algn="just" defTabSz="914400" rtl="0" eaLnBrk="1" fontAlgn="auto" latinLnBrk="0" hangingPunct="1">
              <a:lnSpc>
                <a:spcPct val="100000"/>
              </a:lnSpc>
              <a:spcBef>
                <a:spcPts val="540"/>
              </a:spcBef>
              <a:spcAft>
                <a:spcPts val="0"/>
              </a:spcAft>
              <a:buClrTx/>
              <a:buSzTx/>
              <a:buFont typeface="Arial"/>
              <a:buChar char="•"/>
              <a:tabLst>
                <a:tab pos="181451" algn="l"/>
              </a:tabLst>
              <a:defRPr/>
            </a:pPr>
            <a:r>
              <a:rPr kumimoji="0" sz="1800" b="0" i="0" u="none" strike="noStrike" kern="1200" cap="none" spc="-8" normalizeH="0" baseline="0" noProof="0" dirty="0">
                <a:ln>
                  <a:noFill/>
                </a:ln>
                <a:solidFill>
                  <a:srgbClr val="0070C0"/>
                </a:solidFill>
                <a:effectLst/>
                <a:uLnTx/>
                <a:uFillTx/>
                <a:latin typeface="Calibri"/>
                <a:ea typeface="+mn-ea"/>
                <a:cs typeface="Calibri"/>
              </a:rPr>
              <a:t>Προστασία </a:t>
            </a:r>
            <a:r>
              <a:rPr kumimoji="0" sz="1800" b="0" i="0" u="none" strike="noStrike" kern="1200" cap="none" spc="-11" normalizeH="0" baseline="0" noProof="0" dirty="0">
                <a:ln>
                  <a:noFill/>
                </a:ln>
                <a:solidFill>
                  <a:srgbClr val="0070C0"/>
                </a:solidFill>
                <a:effectLst/>
                <a:uLnTx/>
                <a:uFillTx/>
                <a:latin typeface="Calibri"/>
                <a:ea typeface="+mn-ea"/>
                <a:cs typeface="Calibri"/>
              </a:rPr>
              <a:t>των </a:t>
            </a:r>
            <a:r>
              <a:rPr kumimoji="0" sz="1800" b="0" i="0" u="none" strike="noStrike" kern="1200" cap="none" spc="-8" normalizeH="0" baseline="0" noProof="0" dirty="0">
                <a:ln>
                  <a:noFill/>
                </a:ln>
                <a:solidFill>
                  <a:srgbClr val="0070C0"/>
                </a:solidFill>
                <a:effectLst/>
                <a:uLnTx/>
                <a:uFillTx/>
                <a:latin typeface="Calibri"/>
                <a:ea typeface="+mn-ea"/>
                <a:cs typeface="Calibri"/>
              </a:rPr>
              <a:t>δεδομένων </a:t>
            </a:r>
            <a:r>
              <a:rPr kumimoji="0" sz="1800" b="0" i="0" u="none" strike="noStrike" kern="1200" cap="none" spc="-4" normalizeH="0" baseline="0" noProof="0" dirty="0">
                <a:ln>
                  <a:noFill/>
                </a:ln>
                <a:solidFill>
                  <a:srgbClr val="0070C0"/>
                </a:solidFill>
                <a:effectLst/>
                <a:uLnTx/>
                <a:uFillTx/>
                <a:latin typeface="Calibri"/>
                <a:ea typeface="+mn-ea"/>
                <a:cs typeface="Calibri"/>
              </a:rPr>
              <a:t>ήδη από </a:t>
            </a:r>
            <a:r>
              <a:rPr kumimoji="0" sz="1800" b="0" i="0" u="none" strike="noStrike" kern="1200" cap="none" spc="-11" normalizeH="0" baseline="0" noProof="0" dirty="0">
                <a:ln>
                  <a:noFill/>
                </a:ln>
                <a:solidFill>
                  <a:srgbClr val="0070C0"/>
                </a:solidFill>
                <a:effectLst/>
                <a:uLnTx/>
                <a:uFillTx/>
                <a:latin typeface="Calibri"/>
                <a:ea typeface="+mn-ea"/>
                <a:cs typeface="Calibri"/>
              </a:rPr>
              <a:t>τον σχεδιασμό </a:t>
            </a:r>
            <a:r>
              <a:rPr kumimoji="0" sz="1800" b="0" i="0" u="none" strike="noStrike" kern="1200" cap="none" spc="-23" normalizeH="0" baseline="0" noProof="0" dirty="0">
                <a:ln>
                  <a:noFill/>
                </a:ln>
                <a:solidFill>
                  <a:srgbClr val="0070C0"/>
                </a:solidFill>
                <a:effectLst/>
                <a:uLnTx/>
                <a:uFillTx/>
                <a:latin typeface="Calibri"/>
                <a:ea typeface="+mn-ea"/>
                <a:cs typeface="Calibri"/>
              </a:rPr>
              <a:t>και </a:t>
            </a:r>
            <a:r>
              <a:rPr kumimoji="0" sz="1800" b="0" i="0" u="none" strike="noStrike" kern="1200" cap="none" spc="0" normalizeH="0" baseline="0" noProof="0" dirty="0">
                <a:ln>
                  <a:noFill/>
                </a:ln>
                <a:solidFill>
                  <a:srgbClr val="0070C0"/>
                </a:solidFill>
                <a:effectLst/>
                <a:uLnTx/>
                <a:uFillTx/>
                <a:latin typeface="Calibri"/>
                <a:ea typeface="+mn-ea"/>
                <a:cs typeface="Calibri"/>
              </a:rPr>
              <a:t>εξ </a:t>
            </a:r>
            <a:r>
              <a:rPr kumimoji="0" sz="1800" b="0" i="0" u="none" strike="noStrike" kern="1200" cap="none" spc="-8" normalizeH="0" baseline="0" noProof="0" dirty="0">
                <a:ln>
                  <a:noFill/>
                </a:ln>
                <a:solidFill>
                  <a:srgbClr val="0070C0"/>
                </a:solidFill>
                <a:effectLst/>
                <a:uLnTx/>
                <a:uFillTx/>
                <a:latin typeface="Calibri"/>
                <a:ea typeface="+mn-ea"/>
                <a:cs typeface="Calibri"/>
              </a:rPr>
              <a:t>ορισμού </a:t>
            </a:r>
            <a:r>
              <a:rPr kumimoji="0" sz="1800" b="0" i="0" u="none" strike="noStrike" kern="1200" cap="none" spc="-4" normalizeH="0" baseline="0" noProof="0" dirty="0">
                <a:ln>
                  <a:noFill/>
                </a:ln>
                <a:solidFill>
                  <a:srgbClr val="0070C0"/>
                </a:solidFill>
                <a:effectLst/>
                <a:uLnTx/>
                <a:uFillTx/>
                <a:latin typeface="Calibri"/>
                <a:ea typeface="+mn-ea"/>
                <a:cs typeface="Calibri"/>
              </a:rPr>
              <a:t>(άρθρο</a:t>
            </a:r>
            <a:r>
              <a:rPr kumimoji="0" sz="1800" b="0" i="0" u="none" strike="noStrike" kern="1200" cap="none" spc="79" normalizeH="0" baseline="0" noProof="0" dirty="0">
                <a:ln>
                  <a:noFill/>
                </a:ln>
                <a:solidFill>
                  <a:srgbClr val="0070C0"/>
                </a:solidFill>
                <a:effectLst/>
                <a:uLnTx/>
                <a:uFillTx/>
                <a:latin typeface="Calibri"/>
                <a:ea typeface="+mn-ea"/>
                <a:cs typeface="Calibri"/>
              </a:rPr>
              <a:t> </a:t>
            </a:r>
            <a:r>
              <a:rPr kumimoji="0" sz="1800" b="0" i="0" u="none" strike="noStrike" kern="1200" cap="none" spc="-8" normalizeH="0" baseline="0" noProof="0" dirty="0">
                <a:ln>
                  <a:noFill/>
                </a:ln>
                <a:solidFill>
                  <a:srgbClr val="0070C0"/>
                </a:solidFill>
                <a:effectLst/>
                <a:uLnTx/>
                <a:uFillTx/>
                <a:latin typeface="Calibri"/>
                <a:ea typeface="+mn-ea"/>
                <a:cs typeface="Calibri"/>
              </a:rPr>
              <a:t>25).</a:t>
            </a:r>
            <a:endParaRPr kumimoji="0" sz="1800" b="0" i="0" u="none" strike="noStrike" kern="1200" cap="none" spc="0" normalizeH="0" baseline="0" noProof="0" dirty="0">
              <a:ln>
                <a:noFill/>
              </a:ln>
              <a:solidFill>
                <a:srgbClr val="0070C0"/>
              </a:solidFill>
              <a:effectLst/>
              <a:uLnTx/>
              <a:uFillTx/>
              <a:latin typeface="Calibri"/>
              <a:ea typeface="+mn-ea"/>
              <a:cs typeface="Calibri"/>
            </a:endParaRPr>
          </a:p>
          <a:p>
            <a:pPr marL="180975" marR="0" lvl="0" indent="-171450" algn="just" defTabSz="914400" rtl="0" eaLnBrk="1" fontAlgn="auto" latinLnBrk="0" hangingPunct="1">
              <a:lnSpc>
                <a:spcPct val="100000"/>
              </a:lnSpc>
              <a:spcBef>
                <a:spcPts val="533"/>
              </a:spcBef>
              <a:spcAft>
                <a:spcPts val="0"/>
              </a:spcAft>
              <a:buClrTx/>
              <a:buSzTx/>
              <a:buFont typeface="Arial"/>
              <a:buChar char="•"/>
              <a:tabLst>
                <a:tab pos="181451" algn="l"/>
              </a:tabLst>
              <a:defRPr/>
            </a:pPr>
            <a:r>
              <a:rPr kumimoji="0" sz="1800" b="0" i="0" u="none" strike="noStrike" kern="1200" cap="none" spc="-8" normalizeH="0" baseline="0" noProof="0" dirty="0">
                <a:ln>
                  <a:noFill/>
                </a:ln>
                <a:solidFill>
                  <a:srgbClr val="0070C0"/>
                </a:solidFill>
                <a:effectLst/>
                <a:uLnTx/>
                <a:uFillTx/>
                <a:latin typeface="Calibri"/>
                <a:ea typeface="+mn-ea"/>
                <a:cs typeface="Calibri"/>
              </a:rPr>
              <a:t>Κατάρτιση </a:t>
            </a:r>
            <a:r>
              <a:rPr kumimoji="0" sz="1800" b="0" i="0" u="none" strike="noStrike" kern="1200" cap="none" spc="-15" normalizeH="0" baseline="0" noProof="0" dirty="0">
                <a:ln>
                  <a:noFill/>
                </a:ln>
                <a:solidFill>
                  <a:srgbClr val="0070C0"/>
                </a:solidFill>
                <a:effectLst/>
                <a:uLnTx/>
                <a:uFillTx/>
                <a:latin typeface="Calibri"/>
                <a:ea typeface="+mn-ea"/>
                <a:cs typeface="Calibri"/>
              </a:rPr>
              <a:t>κωδίκων </a:t>
            </a:r>
            <a:r>
              <a:rPr kumimoji="0" sz="1800" b="0" i="0" u="none" strike="noStrike" kern="1200" cap="none" spc="-8" normalizeH="0" baseline="0" noProof="0" dirty="0">
                <a:ln>
                  <a:noFill/>
                </a:ln>
                <a:solidFill>
                  <a:srgbClr val="0070C0"/>
                </a:solidFill>
                <a:effectLst/>
                <a:uLnTx/>
                <a:uFillTx/>
                <a:latin typeface="Calibri"/>
                <a:ea typeface="+mn-ea"/>
                <a:cs typeface="Calibri"/>
              </a:rPr>
              <a:t>δεοντολογίας </a:t>
            </a:r>
            <a:r>
              <a:rPr kumimoji="0" sz="1800" b="0" i="0" u="none" strike="noStrike" kern="1200" cap="none" spc="-23" normalizeH="0" baseline="0" noProof="0" dirty="0">
                <a:ln>
                  <a:noFill/>
                </a:ln>
                <a:solidFill>
                  <a:srgbClr val="0070C0"/>
                </a:solidFill>
                <a:effectLst/>
                <a:uLnTx/>
                <a:uFillTx/>
                <a:latin typeface="Calibri"/>
                <a:ea typeface="+mn-ea"/>
                <a:cs typeface="Calibri"/>
              </a:rPr>
              <a:t>και </a:t>
            </a:r>
            <a:r>
              <a:rPr kumimoji="0" sz="1800" b="0" i="0" u="none" strike="noStrike" kern="1200" cap="none" spc="-8" normalizeH="0" baseline="0" noProof="0" dirty="0">
                <a:ln>
                  <a:noFill/>
                </a:ln>
                <a:solidFill>
                  <a:srgbClr val="0070C0"/>
                </a:solidFill>
                <a:effectLst/>
                <a:uLnTx/>
                <a:uFillTx/>
                <a:latin typeface="Calibri"/>
                <a:ea typeface="+mn-ea"/>
                <a:cs typeface="Calibri"/>
              </a:rPr>
              <a:t>πιστοποίηση (άρθρα </a:t>
            </a:r>
            <a:r>
              <a:rPr kumimoji="0" sz="1800" b="0" i="0" u="none" strike="noStrike" kern="1200" cap="none" spc="0" normalizeH="0" baseline="0" noProof="0" dirty="0">
                <a:ln>
                  <a:noFill/>
                </a:ln>
                <a:solidFill>
                  <a:srgbClr val="0070C0"/>
                </a:solidFill>
                <a:effectLst/>
                <a:uLnTx/>
                <a:uFillTx/>
                <a:latin typeface="Calibri"/>
                <a:ea typeface="+mn-ea"/>
                <a:cs typeface="Calibri"/>
              </a:rPr>
              <a:t>40 &amp;</a:t>
            </a:r>
            <a:r>
              <a:rPr kumimoji="0" sz="1800" b="0" i="0" u="none" strike="noStrike" kern="1200" cap="none" spc="60" normalizeH="0" baseline="0" noProof="0" dirty="0">
                <a:ln>
                  <a:noFill/>
                </a:ln>
                <a:solidFill>
                  <a:srgbClr val="0070C0"/>
                </a:solidFill>
                <a:effectLst/>
                <a:uLnTx/>
                <a:uFillTx/>
                <a:latin typeface="Calibri"/>
                <a:ea typeface="+mn-ea"/>
                <a:cs typeface="Calibri"/>
              </a:rPr>
              <a:t> </a:t>
            </a:r>
            <a:r>
              <a:rPr kumimoji="0" sz="1800" b="0" i="0" u="none" strike="noStrike" kern="1200" cap="none" spc="-4" normalizeH="0" baseline="0" noProof="0" dirty="0">
                <a:ln>
                  <a:noFill/>
                </a:ln>
                <a:solidFill>
                  <a:srgbClr val="0070C0"/>
                </a:solidFill>
                <a:effectLst/>
                <a:uLnTx/>
                <a:uFillTx/>
                <a:latin typeface="Calibri"/>
                <a:ea typeface="+mn-ea"/>
                <a:cs typeface="Calibri"/>
              </a:rPr>
              <a:t>42).</a:t>
            </a:r>
            <a:endParaRPr kumimoji="0" sz="1800" b="0" i="0" u="none" strike="noStrike" kern="1200" cap="none" spc="0" normalizeH="0" baseline="0" noProof="0" dirty="0">
              <a:ln>
                <a:noFill/>
              </a:ln>
              <a:solidFill>
                <a:srgbClr val="0070C0"/>
              </a:solidFill>
              <a:effectLst/>
              <a:uLnTx/>
              <a:uFillTx/>
              <a:latin typeface="Calibri"/>
              <a:ea typeface="+mn-ea"/>
              <a:cs typeface="Calibri"/>
            </a:endParaRPr>
          </a:p>
        </p:txBody>
      </p:sp>
      <p:sp>
        <p:nvSpPr>
          <p:cNvPr id="4" name="object 4"/>
          <p:cNvSpPr txBox="1"/>
          <p:nvPr/>
        </p:nvSpPr>
        <p:spPr>
          <a:xfrm>
            <a:off x="2211705" y="5242476"/>
            <a:ext cx="7692867" cy="446341"/>
          </a:xfrm>
          <a:prstGeom prst="rect">
            <a:avLst/>
          </a:prstGeom>
          <a:solidFill>
            <a:srgbClr val="C00000"/>
          </a:solidFill>
          <a:ln w="12192">
            <a:solidFill>
              <a:srgbClr val="41709C"/>
            </a:solidFill>
          </a:ln>
        </p:spPr>
        <p:txBody>
          <a:bodyPr vert="horz" wrap="square" lIns="0" tIns="1905" rIns="0" bIns="0" rtlCol="0">
            <a:spAutoFit/>
          </a:bodyPr>
          <a:lstStyle/>
          <a:p>
            <a:pPr marL="0" marR="0" lvl="0" indent="0" algn="l" defTabSz="914400" rtl="0" eaLnBrk="1" fontAlgn="auto" latinLnBrk="0" hangingPunct="1">
              <a:lnSpc>
                <a:spcPct val="100000"/>
              </a:lnSpc>
              <a:spcBef>
                <a:spcPts val="15"/>
              </a:spcBef>
              <a:spcAft>
                <a:spcPts val="0"/>
              </a:spcAft>
              <a:buClrTx/>
              <a:buSzTx/>
              <a:buFontTx/>
              <a:buNone/>
              <a:tabLst/>
              <a:defRPr/>
            </a:pPr>
            <a:endParaRPr kumimoji="0" sz="1388" b="0" i="0" u="none" strike="noStrike" kern="1200" cap="none" spc="0" normalizeH="0" baseline="0" noProof="0" dirty="0">
              <a:ln>
                <a:noFill/>
              </a:ln>
              <a:solidFill>
                <a:prstClr val="black"/>
              </a:solidFill>
              <a:effectLst/>
              <a:uLnTx/>
              <a:uFillTx/>
              <a:latin typeface="Times New Roman"/>
              <a:ea typeface="+mn-ea"/>
              <a:cs typeface="Times New Roman"/>
            </a:endParaRPr>
          </a:p>
          <a:p>
            <a:pPr marL="820579" marR="0" lvl="0" indent="0" algn="l" defTabSz="914400" rtl="0" eaLnBrk="1" fontAlgn="auto" latinLnBrk="0" hangingPunct="1">
              <a:lnSpc>
                <a:spcPct val="100000"/>
              </a:lnSpc>
              <a:spcBef>
                <a:spcPts val="0"/>
              </a:spcBef>
              <a:spcAft>
                <a:spcPts val="0"/>
              </a:spcAft>
              <a:buClrTx/>
              <a:buSzTx/>
              <a:buFontTx/>
              <a:buNone/>
              <a:tabLst/>
              <a:defRPr/>
            </a:pPr>
            <a:r>
              <a:rPr kumimoji="0" sz="1500" b="0" i="0" u="none" strike="noStrike" kern="1200" cap="none" spc="-4" normalizeH="0" baseline="0" noProof="0" dirty="0">
                <a:ln>
                  <a:noFill/>
                </a:ln>
                <a:solidFill>
                  <a:srgbClr val="FFFFFF"/>
                </a:solidFill>
                <a:effectLst/>
                <a:uLnTx/>
                <a:uFillTx/>
                <a:latin typeface="Calibri"/>
                <a:ea typeface="+mn-ea"/>
                <a:cs typeface="Calibri"/>
              </a:rPr>
              <a:t>Αρχή </a:t>
            </a:r>
            <a:r>
              <a:rPr kumimoji="0" sz="1500" b="0" i="0" u="none" strike="noStrike" kern="1200" cap="none" spc="0" normalizeH="0" baseline="0" noProof="0" dirty="0">
                <a:ln>
                  <a:noFill/>
                </a:ln>
                <a:solidFill>
                  <a:srgbClr val="FFFFFF"/>
                </a:solidFill>
                <a:effectLst/>
                <a:uLnTx/>
                <a:uFillTx/>
                <a:latin typeface="Calibri"/>
                <a:ea typeface="+mn-ea"/>
                <a:cs typeface="Calibri"/>
              </a:rPr>
              <a:t>της </a:t>
            </a:r>
            <a:r>
              <a:rPr kumimoji="0" sz="1500" b="0" i="0" u="none" strike="noStrike" kern="1200" cap="none" spc="-4" normalizeH="0" baseline="0" noProof="0" dirty="0">
                <a:ln>
                  <a:noFill/>
                </a:ln>
                <a:solidFill>
                  <a:srgbClr val="FFFFFF"/>
                </a:solidFill>
                <a:effectLst/>
                <a:uLnTx/>
                <a:uFillTx/>
                <a:latin typeface="Calibri"/>
                <a:ea typeface="+mn-ea"/>
                <a:cs typeface="Calibri"/>
              </a:rPr>
              <a:t>υπευθυνότητας </a:t>
            </a:r>
            <a:r>
              <a:rPr kumimoji="0" sz="1500" b="0" i="0" u="none" strike="noStrike" kern="1200" cap="none" spc="0" normalizeH="0" baseline="0" noProof="0" dirty="0">
                <a:ln>
                  <a:noFill/>
                </a:ln>
                <a:solidFill>
                  <a:srgbClr val="FFFFFF"/>
                </a:solidFill>
                <a:effectLst/>
                <a:uLnTx/>
                <a:uFillTx/>
                <a:latin typeface="Calibri"/>
                <a:ea typeface="+mn-ea"/>
                <a:cs typeface="Calibri"/>
              </a:rPr>
              <a:t>ή </a:t>
            </a:r>
            <a:r>
              <a:rPr kumimoji="0" sz="1500" b="0" i="0" u="none" strike="noStrike" kern="1200" cap="none" spc="-8" normalizeH="0" baseline="0" noProof="0" dirty="0">
                <a:ln>
                  <a:noFill/>
                </a:ln>
                <a:solidFill>
                  <a:srgbClr val="FFFFFF"/>
                </a:solidFill>
                <a:effectLst/>
                <a:uLnTx/>
                <a:uFillTx/>
                <a:latin typeface="Calibri"/>
                <a:ea typeface="+mn-ea"/>
                <a:cs typeface="Calibri"/>
              </a:rPr>
              <a:t>λογοδοσίας </a:t>
            </a:r>
            <a:r>
              <a:rPr kumimoji="0" sz="1500" b="0" i="0" u="none" strike="noStrike" kern="1200" cap="none" spc="-4" normalizeH="0" baseline="0" noProof="0" dirty="0">
                <a:ln>
                  <a:noFill/>
                </a:ln>
                <a:solidFill>
                  <a:srgbClr val="FFFFFF"/>
                </a:solidFill>
                <a:effectLst/>
                <a:uLnTx/>
                <a:uFillTx/>
                <a:latin typeface="Calibri"/>
                <a:ea typeface="+mn-ea"/>
                <a:cs typeface="Calibri"/>
              </a:rPr>
              <a:t>(accountability) </a:t>
            </a:r>
            <a:r>
              <a:rPr kumimoji="0" sz="1500" b="0" i="0" u="none" strike="noStrike" kern="1200" cap="none" spc="0" normalizeH="0" baseline="0" noProof="0" dirty="0">
                <a:ln>
                  <a:noFill/>
                </a:ln>
                <a:solidFill>
                  <a:srgbClr val="FFFFFF"/>
                </a:solidFill>
                <a:effectLst/>
                <a:uLnTx/>
                <a:uFillTx/>
                <a:latin typeface="Calibri"/>
                <a:ea typeface="+mn-ea"/>
                <a:cs typeface="Calibri"/>
              </a:rPr>
              <a:t>– </a:t>
            </a:r>
            <a:r>
              <a:rPr kumimoji="0" sz="1500" b="0" i="0" u="none" strike="noStrike" kern="1200" cap="none" spc="-4" normalizeH="0" baseline="0" noProof="0" dirty="0">
                <a:ln>
                  <a:noFill/>
                </a:ln>
                <a:solidFill>
                  <a:srgbClr val="FFFFFF"/>
                </a:solidFill>
                <a:effectLst/>
                <a:uLnTx/>
                <a:uFillTx/>
                <a:latin typeface="Calibri"/>
                <a:ea typeface="+mn-ea"/>
                <a:cs typeface="Calibri"/>
              </a:rPr>
              <a:t>άρθρο </a:t>
            </a:r>
            <a:r>
              <a:rPr kumimoji="0" sz="1500" b="0" i="0" u="none" strike="noStrike" kern="1200" cap="none" spc="0" normalizeH="0" baseline="0" noProof="0" dirty="0">
                <a:ln>
                  <a:noFill/>
                </a:ln>
                <a:solidFill>
                  <a:srgbClr val="FFFFFF"/>
                </a:solidFill>
                <a:effectLst/>
                <a:uLnTx/>
                <a:uFillTx/>
                <a:latin typeface="Calibri"/>
                <a:ea typeface="+mn-ea"/>
                <a:cs typeface="Calibri"/>
              </a:rPr>
              <a:t>5 </a:t>
            </a:r>
            <a:r>
              <a:rPr kumimoji="0" sz="1500" b="0" i="0" u="none" strike="noStrike" kern="1200" cap="none" spc="-8" normalizeH="0" baseline="0" noProof="0" dirty="0">
                <a:ln>
                  <a:noFill/>
                </a:ln>
                <a:solidFill>
                  <a:srgbClr val="FFFFFF"/>
                </a:solidFill>
                <a:effectLst/>
                <a:uLnTx/>
                <a:uFillTx/>
                <a:latin typeface="Calibri"/>
                <a:ea typeface="+mn-ea"/>
                <a:cs typeface="Calibri"/>
              </a:rPr>
              <a:t>παρ. </a:t>
            </a:r>
            <a:r>
              <a:rPr kumimoji="0" sz="1500" b="0" i="0" u="none" strike="noStrike" kern="1200" cap="none" spc="0" normalizeH="0" baseline="0" noProof="0" dirty="0">
                <a:ln>
                  <a:noFill/>
                </a:ln>
                <a:solidFill>
                  <a:srgbClr val="FFFFFF"/>
                </a:solidFill>
                <a:effectLst/>
                <a:uLnTx/>
                <a:uFillTx/>
                <a:latin typeface="Calibri"/>
                <a:ea typeface="+mn-ea"/>
                <a:cs typeface="Calibri"/>
              </a:rPr>
              <a:t>2</a:t>
            </a:r>
            <a:r>
              <a:rPr kumimoji="0" sz="1500" b="0" i="0" u="none" strike="noStrike" kern="1200" cap="none" spc="-41" normalizeH="0" baseline="0" noProof="0" dirty="0">
                <a:ln>
                  <a:noFill/>
                </a:ln>
                <a:solidFill>
                  <a:srgbClr val="FFFFFF"/>
                </a:solidFill>
                <a:effectLst/>
                <a:uLnTx/>
                <a:uFillTx/>
                <a:latin typeface="Calibri"/>
                <a:ea typeface="+mn-ea"/>
                <a:cs typeface="Calibri"/>
              </a:rPr>
              <a:t> </a:t>
            </a:r>
            <a:r>
              <a:rPr kumimoji="0" sz="1500" b="0" i="0" u="none" strike="noStrike" kern="1200" cap="none" spc="-4" normalizeH="0" baseline="0" noProof="0" dirty="0">
                <a:ln>
                  <a:noFill/>
                </a:ln>
                <a:solidFill>
                  <a:srgbClr val="FFFFFF"/>
                </a:solidFill>
                <a:effectLst/>
                <a:uLnTx/>
                <a:uFillTx/>
                <a:latin typeface="Calibri"/>
                <a:ea typeface="+mn-ea"/>
                <a:cs typeface="Calibri"/>
              </a:rPr>
              <a:t>Γ.Κ.</a:t>
            </a:r>
            <a:endParaRPr kumimoji="0" sz="15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5"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760" y="210084"/>
            <a:ext cx="1181100" cy="714375"/>
          </a:xfrm>
          <a:prstGeom prst="rect">
            <a:avLst/>
          </a:prstGeom>
        </p:spPr>
      </p:pic>
    </p:spTree>
    <p:extLst>
      <p:ext uri="{BB962C8B-B14F-4D97-AF65-F5344CB8AC3E}">
        <p14:creationId xmlns:p14="http://schemas.microsoft.com/office/powerpoint/2010/main" val="805471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25671" y="826478"/>
            <a:ext cx="7772405" cy="931922"/>
          </a:xfrm>
          <a:prstGeom prst="rect">
            <a:avLst/>
          </a:prstGeom>
        </p:spPr>
        <p:txBody>
          <a:bodyPr vert="horz" wrap="square" lIns="0" tIns="110109" rIns="0" bIns="0" rtlCol="0" anchor="b">
            <a:spAutoFit/>
          </a:bodyPr>
          <a:lstStyle/>
          <a:p>
            <a:pPr marL="9525" marR="3810" algn="ctr">
              <a:lnSpc>
                <a:spcPts val="3240"/>
              </a:lnSpc>
              <a:spcBef>
                <a:spcPts val="480"/>
              </a:spcBef>
            </a:pPr>
            <a:r>
              <a:rPr sz="3000" b="1" spc="-19" dirty="0">
                <a:solidFill>
                  <a:schemeClr val="accent2"/>
                </a:solidFill>
              </a:rPr>
              <a:t>Άρθρο </a:t>
            </a:r>
            <a:r>
              <a:rPr sz="3000" b="1" spc="-11" dirty="0">
                <a:solidFill>
                  <a:schemeClr val="accent2"/>
                </a:solidFill>
              </a:rPr>
              <a:t>35 Γ.Κ. </a:t>
            </a:r>
            <a:r>
              <a:rPr sz="3000" b="1" spc="-4" dirty="0">
                <a:solidFill>
                  <a:schemeClr val="accent2"/>
                </a:solidFill>
              </a:rPr>
              <a:t>– </a:t>
            </a:r>
            <a:r>
              <a:rPr sz="3000" b="1" spc="-26" dirty="0">
                <a:solidFill>
                  <a:schemeClr val="accent2"/>
                </a:solidFill>
              </a:rPr>
              <a:t>Υπ</a:t>
            </a:r>
            <a:r>
              <a:rPr sz="3000" b="1" spc="-26" dirty="0" err="1">
                <a:solidFill>
                  <a:schemeClr val="accent2"/>
                </a:solidFill>
              </a:rPr>
              <a:t>οχρέωση</a:t>
            </a:r>
            <a:r>
              <a:rPr lang="el-GR" sz="3000" b="1" spc="-26" dirty="0">
                <a:solidFill>
                  <a:schemeClr val="accent2"/>
                </a:solidFill>
              </a:rPr>
              <a:t> </a:t>
            </a:r>
            <a:r>
              <a:rPr sz="3000" b="1" spc="-23" dirty="0" err="1">
                <a:solidFill>
                  <a:schemeClr val="accent2"/>
                </a:solidFill>
              </a:rPr>
              <a:t>εκτίμησης</a:t>
            </a:r>
            <a:r>
              <a:rPr sz="3000" b="1" spc="-293" dirty="0">
                <a:solidFill>
                  <a:schemeClr val="accent2"/>
                </a:solidFill>
              </a:rPr>
              <a:t> </a:t>
            </a:r>
            <a:r>
              <a:rPr sz="3000" b="1" spc="-23" dirty="0">
                <a:solidFill>
                  <a:schemeClr val="accent2"/>
                </a:solidFill>
              </a:rPr>
              <a:t>αντικτύπου  </a:t>
            </a:r>
            <a:r>
              <a:rPr sz="3000" b="1" spc="-15" dirty="0">
                <a:solidFill>
                  <a:schemeClr val="accent2"/>
                </a:solidFill>
              </a:rPr>
              <a:t>σχετικά με την </a:t>
            </a:r>
            <a:r>
              <a:rPr sz="3000" b="1" spc="-23" dirty="0">
                <a:solidFill>
                  <a:schemeClr val="accent2"/>
                </a:solidFill>
              </a:rPr>
              <a:t>προστασία</a:t>
            </a:r>
            <a:r>
              <a:rPr sz="3000" b="1" spc="-191" dirty="0">
                <a:solidFill>
                  <a:schemeClr val="accent2"/>
                </a:solidFill>
              </a:rPr>
              <a:t> </a:t>
            </a:r>
            <a:r>
              <a:rPr sz="3000" b="1" spc="-23" dirty="0">
                <a:solidFill>
                  <a:schemeClr val="accent2"/>
                </a:solidFill>
              </a:rPr>
              <a:t>δεδομένων</a:t>
            </a:r>
            <a:endParaRPr sz="3000" b="1" dirty="0">
              <a:solidFill>
                <a:schemeClr val="accent2"/>
              </a:solidFill>
            </a:endParaRPr>
          </a:p>
        </p:txBody>
      </p:sp>
      <p:sp>
        <p:nvSpPr>
          <p:cNvPr id="3" name="object 3"/>
          <p:cNvSpPr txBox="1">
            <a:spLocks noGrp="1"/>
          </p:cNvSpPr>
          <p:nvPr>
            <p:ph type="body" idx="1"/>
          </p:nvPr>
        </p:nvSpPr>
        <p:spPr>
          <a:xfrm>
            <a:off x="2225312" y="2185431"/>
            <a:ext cx="7909560" cy="2671501"/>
          </a:xfrm>
          <a:prstGeom prst="rect">
            <a:avLst/>
          </a:prstGeom>
        </p:spPr>
        <p:txBody>
          <a:bodyPr vert="horz" wrap="square" lIns="0" tIns="45720" rIns="0" bIns="0" rtlCol="0">
            <a:spAutoFit/>
          </a:bodyPr>
          <a:lstStyle/>
          <a:p>
            <a:pPr marL="9525" marR="3810" indent="0" algn="just" defTabSz="457200">
              <a:lnSpc>
                <a:spcPts val="2265"/>
              </a:lnSpc>
              <a:spcBef>
                <a:spcPts val="360"/>
              </a:spcBef>
              <a:buNone/>
            </a:pPr>
            <a:r>
              <a:rPr lang="el-GR" sz="2100" spc="-8" dirty="0">
                <a:solidFill>
                  <a:srgbClr val="000000"/>
                </a:solidFill>
                <a:cs typeface="Calibri"/>
              </a:rPr>
              <a:t>«Όταν </a:t>
            </a:r>
            <a:r>
              <a:rPr lang="el-GR" sz="2100" spc="-4" dirty="0">
                <a:solidFill>
                  <a:srgbClr val="000000"/>
                </a:solidFill>
                <a:cs typeface="Calibri"/>
              </a:rPr>
              <a:t>ένα είδος </a:t>
            </a:r>
            <a:r>
              <a:rPr lang="el-GR" sz="2100" spc="-8" dirty="0">
                <a:solidFill>
                  <a:srgbClr val="000000"/>
                </a:solidFill>
                <a:cs typeface="Calibri"/>
              </a:rPr>
              <a:t>επεξεργασίας, ιδίως </a:t>
            </a:r>
            <a:r>
              <a:rPr lang="el-GR" sz="2100" spc="-4" dirty="0">
                <a:solidFill>
                  <a:srgbClr val="000000"/>
                </a:solidFill>
                <a:cs typeface="Calibri"/>
              </a:rPr>
              <a:t>με τη </a:t>
            </a:r>
            <a:r>
              <a:rPr lang="el-GR" sz="2100" b="1" spc="-4" dirty="0">
                <a:solidFill>
                  <a:srgbClr val="C00000"/>
                </a:solidFill>
                <a:cs typeface="Calibri"/>
              </a:rPr>
              <a:t>χρήση </a:t>
            </a:r>
            <a:r>
              <a:rPr lang="el-GR" sz="2100" b="1" spc="-8" dirty="0">
                <a:solidFill>
                  <a:srgbClr val="C00000"/>
                </a:solidFill>
                <a:cs typeface="Calibri"/>
              </a:rPr>
              <a:t>νέων τεχνολογιών  </a:t>
            </a:r>
            <a:r>
              <a:rPr lang="el-GR" sz="2100" spc="-26" dirty="0">
                <a:solidFill>
                  <a:srgbClr val="000000"/>
                </a:solidFill>
                <a:cs typeface="Calibri"/>
              </a:rPr>
              <a:t>και </a:t>
            </a:r>
            <a:r>
              <a:rPr lang="el-GR" sz="2100" spc="-4" dirty="0">
                <a:solidFill>
                  <a:srgbClr val="000000"/>
                </a:solidFill>
                <a:cs typeface="Calibri"/>
              </a:rPr>
              <a:t>συνεκτιμώντας </a:t>
            </a:r>
            <a:r>
              <a:rPr lang="el-GR" sz="2100" b="1" spc="-4" dirty="0">
                <a:solidFill>
                  <a:srgbClr val="C00000"/>
                </a:solidFill>
                <a:cs typeface="Calibri"/>
              </a:rPr>
              <a:t>τη </a:t>
            </a:r>
            <a:r>
              <a:rPr lang="el-GR" sz="2100" b="1" spc="-8" dirty="0">
                <a:solidFill>
                  <a:srgbClr val="C00000"/>
                </a:solidFill>
                <a:cs typeface="Calibri"/>
              </a:rPr>
              <a:t>φύση, </a:t>
            </a:r>
            <a:r>
              <a:rPr lang="el-GR" sz="2100" b="1" spc="-15" dirty="0">
                <a:solidFill>
                  <a:srgbClr val="C00000"/>
                </a:solidFill>
                <a:cs typeface="Calibri"/>
              </a:rPr>
              <a:t>το </a:t>
            </a:r>
            <a:r>
              <a:rPr lang="el-GR" sz="2100" b="1" spc="-8" dirty="0">
                <a:solidFill>
                  <a:srgbClr val="C00000"/>
                </a:solidFill>
                <a:cs typeface="Calibri"/>
              </a:rPr>
              <a:t>πεδίο εφαρμογής, </a:t>
            </a:r>
            <a:r>
              <a:rPr lang="el-GR" sz="2100" b="1" spc="-11" dirty="0">
                <a:solidFill>
                  <a:srgbClr val="C00000"/>
                </a:solidFill>
                <a:cs typeface="Calibri"/>
              </a:rPr>
              <a:t>το </a:t>
            </a:r>
            <a:r>
              <a:rPr lang="el-GR" sz="2100" b="1" spc="-8" dirty="0">
                <a:solidFill>
                  <a:srgbClr val="C00000"/>
                </a:solidFill>
                <a:cs typeface="Calibri"/>
              </a:rPr>
              <a:t>πλαίσιο </a:t>
            </a:r>
            <a:r>
              <a:rPr lang="el-GR" sz="2100" b="1" spc="-23" dirty="0">
                <a:solidFill>
                  <a:srgbClr val="C00000"/>
                </a:solidFill>
                <a:cs typeface="Calibri"/>
              </a:rPr>
              <a:t>και </a:t>
            </a:r>
            <a:r>
              <a:rPr lang="el-GR" sz="2100" b="1" spc="-8" dirty="0">
                <a:solidFill>
                  <a:srgbClr val="C00000"/>
                </a:solidFill>
                <a:cs typeface="Calibri"/>
              </a:rPr>
              <a:t>τους  </a:t>
            </a:r>
            <a:r>
              <a:rPr lang="el-GR" sz="2100" b="1" spc="-11" dirty="0">
                <a:solidFill>
                  <a:srgbClr val="C00000"/>
                </a:solidFill>
                <a:cs typeface="Calibri"/>
              </a:rPr>
              <a:t>σκοπούς </a:t>
            </a:r>
            <a:r>
              <a:rPr lang="el-GR" sz="2100" b="1" spc="-8" dirty="0">
                <a:solidFill>
                  <a:srgbClr val="C00000"/>
                </a:solidFill>
                <a:cs typeface="Calibri"/>
              </a:rPr>
              <a:t>επεξεργασίας</a:t>
            </a:r>
            <a:r>
              <a:rPr lang="el-GR" sz="2100" spc="-8" dirty="0">
                <a:solidFill>
                  <a:srgbClr val="000000"/>
                </a:solidFill>
                <a:cs typeface="Calibri"/>
              </a:rPr>
              <a:t>, ενδέχεται </a:t>
            </a:r>
            <a:r>
              <a:rPr lang="el-GR" sz="2100" spc="-4" dirty="0">
                <a:solidFill>
                  <a:srgbClr val="000000"/>
                </a:solidFill>
                <a:cs typeface="Calibri"/>
              </a:rPr>
              <a:t>να επιφέρει</a:t>
            </a:r>
            <a:r>
              <a:rPr lang="el-GR" sz="2100" u="heavy" spc="-4" dirty="0">
                <a:solidFill>
                  <a:srgbClr val="C00000"/>
                </a:solidFill>
                <a:uFill>
                  <a:solidFill>
                    <a:srgbClr val="C00000"/>
                  </a:solidFill>
                </a:uFill>
                <a:cs typeface="Calibri"/>
              </a:rPr>
              <a:t> </a:t>
            </a:r>
            <a:r>
              <a:rPr lang="el-GR" sz="2100" b="1" u="heavy" spc="-8" dirty="0">
                <a:solidFill>
                  <a:srgbClr val="C00000"/>
                </a:solidFill>
                <a:uFill>
                  <a:solidFill>
                    <a:srgbClr val="C00000"/>
                  </a:solidFill>
                </a:uFill>
                <a:cs typeface="Calibri"/>
              </a:rPr>
              <a:t>υψηλό </a:t>
            </a:r>
            <a:r>
              <a:rPr lang="el-GR" sz="2100" b="1" u="heavy" spc="-11" dirty="0">
                <a:solidFill>
                  <a:srgbClr val="C00000"/>
                </a:solidFill>
                <a:uFill>
                  <a:solidFill>
                    <a:srgbClr val="C00000"/>
                  </a:solidFill>
                </a:uFill>
                <a:cs typeface="Calibri"/>
              </a:rPr>
              <a:t>κίνδυνο </a:t>
            </a:r>
            <a:r>
              <a:rPr lang="el-GR" sz="2100" b="1" u="heavy" spc="-4" dirty="0">
                <a:solidFill>
                  <a:srgbClr val="C00000"/>
                </a:solidFill>
                <a:uFill>
                  <a:solidFill>
                    <a:srgbClr val="C00000"/>
                  </a:solidFill>
                </a:uFill>
                <a:cs typeface="Calibri"/>
              </a:rPr>
              <a:t>για</a:t>
            </a:r>
            <a:r>
              <a:rPr lang="el-GR" sz="2100" b="1" u="heavy" spc="79" dirty="0">
                <a:solidFill>
                  <a:srgbClr val="C00000"/>
                </a:solidFill>
                <a:uFill>
                  <a:solidFill>
                    <a:srgbClr val="C00000"/>
                  </a:solidFill>
                </a:uFill>
                <a:cs typeface="Calibri"/>
              </a:rPr>
              <a:t> </a:t>
            </a:r>
            <a:r>
              <a:rPr lang="el-GR" sz="2100" b="1" u="heavy" spc="-15" dirty="0">
                <a:solidFill>
                  <a:srgbClr val="C00000"/>
                </a:solidFill>
                <a:uFill>
                  <a:solidFill>
                    <a:srgbClr val="C00000"/>
                  </a:solidFill>
                </a:uFill>
                <a:cs typeface="Calibri"/>
              </a:rPr>
              <a:t>τα</a:t>
            </a:r>
            <a:endParaRPr lang="el-GR" sz="2100" dirty="0">
              <a:solidFill>
                <a:srgbClr val="000000"/>
              </a:solidFill>
              <a:cs typeface="Calibri"/>
            </a:endParaRPr>
          </a:p>
          <a:p>
            <a:pPr marL="9525" indent="0" algn="just" defTabSz="457200">
              <a:lnSpc>
                <a:spcPts val="2115"/>
              </a:lnSpc>
              <a:spcBef>
                <a:spcPts val="0"/>
              </a:spcBef>
              <a:buNone/>
            </a:pPr>
            <a:r>
              <a:rPr lang="el-GR" sz="2100" u="heavy" spc="-529" dirty="0">
                <a:solidFill>
                  <a:srgbClr val="C00000"/>
                </a:solidFill>
                <a:uFill>
                  <a:solidFill>
                    <a:srgbClr val="C00000"/>
                  </a:solidFill>
                </a:uFill>
                <a:latin typeface="Times New Roman"/>
                <a:cs typeface="Times New Roman"/>
              </a:rPr>
              <a:t> </a:t>
            </a:r>
            <a:r>
              <a:rPr lang="el-GR" sz="2100" b="1" u="heavy" spc="-11" dirty="0">
                <a:solidFill>
                  <a:srgbClr val="C00000"/>
                </a:solidFill>
                <a:uFill>
                  <a:solidFill>
                    <a:srgbClr val="C00000"/>
                  </a:solidFill>
                </a:uFill>
                <a:cs typeface="Calibri"/>
              </a:rPr>
              <a:t>δικαιώματα </a:t>
            </a:r>
            <a:r>
              <a:rPr lang="el-GR" sz="2100" b="1" u="heavy" spc="-23" dirty="0">
                <a:solidFill>
                  <a:srgbClr val="C00000"/>
                </a:solidFill>
                <a:uFill>
                  <a:solidFill>
                    <a:srgbClr val="C00000"/>
                  </a:solidFill>
                </a:uFill>
                <a:cs typeface="Calibri"/>
              </a:rPr>
              <a:t>και </a:t>
            </a:r>
            <a:r>
              <a:rPr lang="el-GR" sz="2100" b="1" u="heavy" spc="-4" dirty="0">
                <a:solidFill>
                  <a:srgbClr val="C00000"/>
                </a:solidFill>
                <a:uFill>
                  <a:solidFill>
                    <a:srgbClr val="C00000"/>
                  </a:solidFill>
                </a:uFill>
                <a:cs typeface="Calibri"/>
              </a:rPr>
              <a:t>τις ελευθερίες </a:t>
            </a:r>
            <a:r>
              <a:rPr lang="el-GR" sz="2100" b="1" u="heavy" spc="-15" dirty="0">
                <a:solidFill>
                  <a:srgbClr val="C00000"/>
                </a:solidFill>
                <a:uFill>
                  <a:solidFill>
                    <a:srgbClr val="C00000"/>
                  </a:solidFill>
                </a:uFill>
                <a:cs typeface="Calibri"/>
              </a:rPr>
              <a:t>των </a:t>
            </a:r>
            <a:r>
              <a:rPr lang="el-GR" sz="2100" b="1" u="heavy" spc="-11" dirty="0">
                <a:solidFill>
                  <a:srgbClr val="C00000"/>
                </a:solidFill>
                <a:uFill>
                  <a:solidFill>
                    <a:srgbClr val="C00000"/>
                  </a:solidFill>
                </a:uFill>
                <a:cs typeface="Calibri"/>
              </a:rPr>
              <a:t>φυσικών προσώπων</a:t>
            </a:r>
            <a:r>
              <a:rPr lang="el-GR" sz="2100" spc="-11" dirty="0">
                <a:solidFill>
                  <a:srgbClr val="000000"/>
                </a:solidFill>
                <a:cs typeface="Calibri"/>
              </a:rPr>
              <a:t>,</a:t>
            </a:r>
            <a:r>
              <a:rPr lang="el-GR" sz="2100" spc="131" dirty="0">
                <a:solidFill>
                  <a:srgbClr val="000000"/>
                </a:solidFill>
                <a:cs typeface="Calibri"/>
              </a:rPr>
              <a:t> </a:t>
            </a:r>
            <a:r>
              <a:rPr lang="el-GR" sz="2100" spc="-4" dirty="0">
                <a:solidFill>
                  <a:srgbClr val="000000"/>
                </a:solidFill>
                <a:cs typeface="Calibri"/>
              </a:rPr>
              <a:t>ο</a:t>
            </a:r>
            <a:endParaRPr lang="el-GR" sz="2100" dirty="0">
              <a:solidFill>
                <a:srgbClr val="000000"/>
              </a:solidFill>
              <a:cs typeface="Calibri"/>
            </a:endParaRPr>
          </a:p>
          <a:p>
            <a:pPr marL="9525" indent="0" algn="just" defTabSz="457200">
              <a:lnSpc>
                <a:spcPts val="2269"/>
              </a:lnSpc>
              <a:spcBef>
                <a:spcPts val="0"/>
              </a:spcBef>
              <a:buNone/>
            </a:pPr>
            <a:r>
              <a:rPr lang="el-GR" sz="2100" spc="-4" dirty="0">
                <a:solidFill>
                  <a:srgbClr val="000000"/>
                </a:solidFill>
                <a:cs typeface="Calibri"/>
              </a:rPr>
              <a:t>υπεύθυνος </a:t>
            </a:r>
            <a:r>
              <a:rPr lang="el-GR" sz="2100" spc="-8" dirty="0">
                <a:solidFill>
                  <a:srgbClr val="000000"/>
                </a:solidFill>
                <a:cs typeface="Calibri"/>
              </a:rPr>
              <a:t>επεξεργασίας διενεργεί, πριν από </a:t>
            </a:r>
            <a:r>
              <a:rPr lang="el-GR" sz="2100" spc="-23" dirty="0">
                <a:solidFill>
                  <a:srgbClr val="000000"/>
                </a:solidFill>
                <a:cs typeface="Calibri"/>
              </a:rPr>
              <a:t>την</a:t>
            </a:r>
            <a:r>
              <a:rPr lang="el-GR" sz="2100" spc="94" dirty="0">
                <a:solidFill>
                  <a:srgbClr val="000000"/>
                </a:solidFill>
                <a:cs typeface="Calibri"/>
              </a:rPr>
              <a:t> </a:t>
            </a:r>
            <a:r>
              <a:rPr lang="el-GR" sz="2100" spc="-8" dirty="0">
                <a:solidFill>
                  <a:srgbClr val="000000"/>
                </a:solidFill>
                <a:cs typeface="Calibri"/>
              </a:rPr>
              <a:t>επεξεργασία,</a:t>
            </a:r>
            <a:endParaRPr lang="el-GR" sz="2100" dirty="0">
              <a:solidFill>
                <a:srgbClr val="000000"/>
              </a:solidFill>
              <a:cs typeface="Calibri"/>
            </a:endParaRPr>
          </a:p>
          <a:p>
            <a:pPr marL="9525" marR="100965" indent="0" algn="just" defTabSz="457200">
              <a:spcBef>
                <a:spcPts val="124"/>
              </a:spcBef>
              <a:buNone/>
            </a:pPr>
            <a:r>
              <a:rPr lang="el-GR" sz="2100" spc="-4" dirty="0">
                <a:solidFill>
                  <a:srgbClr val="000000"/>
                </a:solidFill>
                <a:cs typeface="Calibri"/>
              </a:rPr>
              <a:t>εκτίμηση </a:t>
            </a:r>
            <a:r>
              <a:rPr lang="el-GR" sz="2100" spc="-11" dirty="0">
                <a:solidFill>
                  <a:srgbClr val="000000"/>
                </a:solidFill>
                <a:cs typeface="Calibri"/>
              </a:rPr>
              <a:t>των </a:t>
            </a:r>
            <a:r>
              <a:rPr lang="el-GR" sz="2100" spc="-8" dirty="0">
                <a:solidFill>
                  <a:srgbClr val="000000"/>
                </a:solidFill>
                <a:cs typeface="Calibri"/>
              </a:rPr>
              <a:t>επιπτώσεων </a:t>
            </a:r>
            <a:r>
              <a:rPr lang="el-GR" sz="2100" spc="-11" dirty="0">
                <a:solidFill>
                  <a:srgbClr val="000000"/>
                </a:solidFill>
                <a:cs typeface="Calibri"/>
              </a:rPr>
              <a:t>των σχεδιαζόμενων </a:t>
            </a:r>
            <a:r>
              <a:rPr lang="el-GR" sz="2100" spc="-8" dirty="0">
                <a:solidFill>
                  <a:srgbClr val="000000"/>
                </a:solidFill>
                <a:cs typeface="Calibri"/>
              </a:rPr>
              <a:t>πράξεων επεξεργασίας  </a:t>
            </a:r>
            <a:r>
              <a:rPr lang="el-GR" sz="2100" spc="-11" dirty="0">
                <a:solidFill>
                  <a:srgbClr val="000000"/>
                </a:solidFill>
                <a:cs typeface="Calibri"/>
              </a:rPr>
              <a:t>στην </a:t>
            </a:r>
            <a:r>
              <a:rPr lang="el-GR" sz="2100" spc="-4" dirty="0">
                <a:solidFill>
                  <a:srgbClr val="000000"/>
                </a:solidFill>
                <a:cs typeface="Calibri"/>
              </a:rPr>
              <a:t>προστασία </a:t>
            </a:r>
            <a:r>
              <a:rPr lang="el-GR" sz="2100" spc="-8" dirty="0">
                <a:solidFill>
                  <a:srgbClr val="000000"/>
                </a:solidFill>
                <a:cs typeface="Calibri"/>
              </a:rPr>
              <a:t>δεδομένων </a:t>
            </a:r>
            <a:r>
              <a:rPr lang="el-GR" sz="2100" spc="-11" dirty="0">
                <a:solidFill>
                  <a:srgbClr val="000000"/>
                </a:solidFill>
                <a:cs typeface="Calibri"/>
              </a:rPr>
              <a:t>προσωπικού </a:t>
            </a:r>
            <a:r>
              <a:rPr lang="el-GR" sz="2100" spc="-8" dirty="0">
                <a:solidFill>
                  <a:srgbClr val="000000"/>
                </a:solidFill>
                <a:cs typeface="Calibri"/>
              </a:rPr>
              <a:t>χαρακτήρα. </a:t>
            </a:r>
            <a:r>
              <a:rPr lang="el-GR" sz="2100" spc="-4" dirty="0">
                <a:solidFill>
                  <a:srgbClr val="000000"/>
                </a:solidFill>
                <a:cs typeface="Calibri"/>
              </a:rPr>
              <a:t>Σε μία </a:t>
            </a:r>
            <a:r>
              <a:rPr lang="el-GR" sz="2100" spc="-8" dirty="0">
                <a:solidFill>
                  <a:srgbClr val="000000"/>
                </a:solidFill>
                <a:cs typeface="Calibri"/>
              </a:rPr>
              <a:t>εκτίμηση  </a:t>
            </a:r>
            <a:r>
              <a:rPr lang="el-GR" sz="2100" spc="-4" dirty="0">
                <a:solidFill>
                  <a:srgbClr val="000000"/>
                </a:solidFill>
                <a:cs typeface="Calibri"/>
              </a:rPr>
              <a:t>μπορεί να </a:t>
            </a:r>
            <a:r>
              <a:rPr lang="el-GR" sz="2100" spc="-11" dirty="0">
                <a:solidFill>
                  <a:srgbClr val="000000"/>
                </a:solidFill>
                <a:cs typeface="Calibri"/>
              </a:rPr>
              <a:t>εξετάζεται </a:t>
            </a:r>
            <a:r>
              <a:rPr lang="el-GR" sz="2100" b="1" spc="-4" dirty="0">
                <a:solidFill>
                  <a:srgbClr val="C00000"/>
                </a:solidFill>
                <a:cs typeface="Calibri"/>
              </a:rPr>
              <a:t>ένα </a:t>
            </a:r>
            <a:r>
              <a:rPr lang="el-GR" sz="2100" b="1" spc="-11" dirty="0">
                <a:solidFill>
                  <a:srgbClr val="C00000"/>
                </a:solidFill>
                <a:cs typeface="Calibri"/>
              </a:rPr>
              <a:t>σύνολο </a:t>
            </a:r>
            <a:r>
              <a:rPr lang="el-GR" sz="2100" b="1" spc="-8" dirty="0">
                <a:solidFill>
                  <a:srgbClr val="C00000"/>
                </a:solidFill>
                <a:cs typeface="Calibri"/>
              </a:rPr>
              <a:t>παρόμοιων πράξεων επεξεργασίας  </a:t>
            </a:r>
            <a:r>
              <a:rPr lang="el-GR" sz="2100" spc="-4" dirty="0">
                <a:solidFill>
                  <a:srgbClr val="000000"/>
                </a:solidFill>
                <a:cs typeface="Calibri"/>
              </a:rPr>
              <a:t>οι </a:t>
            </a:r>
            <a:r>
              <a:rPr lang="el-GR" sz="2100" spc="-8" dirty="0">
                <a:solidFill>
                  <a:srgbClr val="000000"/>
                </a:solidFill>
                <a:cs typeface="Calibri"/>
              </a:rPr>
              <a:t>οποίες ενέχουν παρόμοιους υψηλούς</a:t>
            </a:r>
            <a:r>
              <a:rPr lang="el-GR" sz="2100" spc="45" dirty="0">
                <a:solidFill>
                  <a:srgbClr val="000000"/>
                </a:solidFill>
                <a:cs typeface="Calibri"/>
              </a:rPr>
              <a:t> </a:t>
            </a:r>
            <a:r>
              <a:rPr lang="el-GR" sz="2100" spc="-8" dirty="0">
                <a:solidFill>
                  <a:srgbClr val="000000"/>
                </a:solidFill>
                <a:cs typeface="Calibri"/>
              </a:rPr>
              <a:t>κινδύνους»</a:t>
            </a:r>
            <a:endParaRPr lang="el-GR" sz="2100" dirty="0">
              <a:solidFill>
                <a:srgbClr val="000000"/>
              </a:solidFill>
              <a:cs typeface="Calibri"/>
            </a:endParaRPr>
          </a:p>
        </p:txBody>
      </p:sp>
      <p:sp>
        <p:nvSpPr>
          <p:cNvPr id="4" name="object 4"/>
          <p:cNvSpPr txBox="1"/>
          <p:nvPr/>
        </p:nvSpPr>
        <p:spPr>
          <a:xfrm>
            <a:off x="2346961" y="5552086"/>
            <a:ext cx="7800975" cy="613630"/>
          </a:xfrm>
          <a:prstGeom prst="rect">
            <a:avLst/>
          </a:prstGeom>
          <a:solidFill>
            <a:srgbClr val="5B9BD4"/>
          </a:solidFill>
          <a:ln w="12192">
            <a:solidFill>
              <a:srgbClr val="41709C"/>
            </a:solidFill>
          </a:ln>
        </p:spPr>
        <p:txBody>
          <a:bodyPr vert="horz" wrap="square" lIns="0" tIns="150495" rIns="0" bIns="0" rtlCol="0">
            <a:spAutoFit/>
          </a:bodyPr>
          <a:lstStyle/>
          <a:p>
            <a:pPr marL="0" marR="0" lvl="0" indent="0" algn="ctr" defTabSz="914400" rtl="0" eaLnBrk="1" fontAlgn="auto" latinLnBrk="0" hangingPunct="1">
              <a:lnSpc>
                <a:spcPct val="100000"/>
              </a:lnSpc>
              <a:spcBef>
                <a:spcPts val="1185"/>
              </a:spcBef>
              <a:spcAft>
                <a:spcPts val="0"/>
              </a:spcAft>
              <a:buClrTx/>
              <a:buSzTx/>
              <a:buFontTx/>
              <a:buNone/>
              <a:tabLst/>
              <a:defRPr/>
            </a:pPr>
            <a:r>
              <a:rPr kumimoji="0" sz="1500" b="0" i="0" u="none" strike="noStrike" kern="1200" cap="none" spc="-8" normalizeH="0" baseline="0" noProof="0" dirty="0">
                <a:ln>
                  <a:noFill/>
                </a:ln>
                <a:solidFill>
                  <a:srgbClr val="FFFFFF"/>
                </a:solidFill>
                <a:effectLst/>
                <a:uLnTx/>
                <a:uFillTx/>
                <a:latin typeface="Calibri"/>
                <a:ea typeface="+mn-ea"/>
                <a:cs typeface="Calibri"/>
              </a:rPr>
              <a:t>Αιτιολογικές </a:t>
            </a:r>
            <a:r>
              <a:rPr kumimoji="0" sz="1500" b="0" i="0" u="none" strike="noStrike" kern="1200" cap="none" spc="-4" normalizeH="0" baseline="0" noProof="0" dirty="0">
                <a:ln>
                  <a:noFill/>
                </a:ln>
                <a:solidFill>
                  <a:srgbClr val="FFFFFF"/>
                </a:solidFill>
                <a:effectLst/>
                <a:uLnTx/>
                <a:uFillTx/>
                <a:latin typeface="Calibri"/>
                <a:ea typeface="+mn-ea"/>
                <a:cs typeface="Calibri"/>
              </a:rPr>
              <a:t>σκέψεις </a:t>
            </a:r>
            <a:r>
              <a:rPr kumimoji="0" sz="1500" b="0" i="0" u="none" strike="noStrike" kern="1200" cap="none" spc="0" normalizeH="0" baseline="0" noProof="0" dirty="0">
                <a:ln>
                  <a:noFill/>
                </a:ln>
                <a:solidFill>
                  <a:srgbClr val="FFFFFF"/>
                </a:solidFill>
                <a:effectLst/>
                <a:uLnTx/>
                <a:uFillTx/>
                <a:latin typeface="Calibri"/>
                <a:ea typeface="+mn-ea"/>
                <a:cs typeface="Calibri"/>
              </a:rPr>
              <a:t>(75) &amp; (76): </a:t>
            </a:r>
            <a:r>
              <a:rPr kumimoji="0" sz="1500" b="0" i="0" u="none" strike="noStrike" kern="1200" cap="none" spc="-8" normalizeH="0" baseline="0" noProof="0" dirty="0">
                <a:ln>
                  <a:noFill/>
                </a:ln>
                <a:solidFill>
                  <a:srgbClr val="FFFFFF"/>
                </a:solidFill>
                <a:effectLst/>
                <a:uLnTx/>
                <a:uFillTx/>
                <a:latin typeface="Calibri"/>
                <a:ea typeface="+mn-ea"/>
                <a:cs typeface="Calibri"/>
              </a:rPr>
              <a:t>κίνδυνοι </a:t>
            </a:r>
            <a:r>
              <a:rPr kumimoji="0" sz="1500" b="0" i="0" u="none" strike="noStrike" kern="1200" cap="none" spc="-4" normalizeH="0" baseline="0" noProof="0" dirty="0">
                <a:ln>
                  <a:noFill/>
                </a:ln>
                <a:solidFill>
                  <a:srgbClr val="FFFFFF"/>
                </a:solidFill>
                <a:effectLst/>
                <a:uLnTx/>
                <a:uFillTx/>
                <a:latin typeface="Calibri"/>
                <a:ea typeface="+mn-ea"/>
                <a:cs typeface="Calibri"/>
              </a:rPr>
              <a:t>ποικίλης πιθανότητας </a:t>
            </a:r>
            <a:r>
              <a:rPr kumimoji="0" sz="1500" b="0" i="0" u="none" strike="noStrike" kern="1200" cap="none" spc="-15" normalizeH="0" baseline="0" noProof="0" dirty="0">
                <a:ln>
                  <a:noFill/>
                </a:ln>
                <a:solidFill>
                  <a:srgbClr val="FFFFFF"/>
                </a:solidFill>
                <a:effectLst/>
                <a:uLnTx/>
                <a:uFillTx/>
                <a:latin typeface="Calibri"/>
                <a:ea typeface="+mn-ea"/>
                <a:cs typeface="Calibri"/>
              </a:rPr>
              <a:t>και </a:t>
            </a:r>
            <a:r>
              <a:rPr kumimoji="0" sz="1500" b="0" i="0" u="none" strike="noStrike" kern="1200" cap="none" spc="-4" normalizeH="0" baseline="0" noProof="0" dirty="0">
                <a:ln>
                  <a:noFill/>
                </a:ln>
                <a:solidFill>
                  <a:srgbClr val="FFFFFF"/>
                </a:solidFill>
                <a:effectLst/>
                <a:uLnTx/>
                <a:uFillTx/>
                <a:latin typeface="Calibri"/>
                <a:ea typeface="+mn-ea"/>
                <a:cs typeface="Calibri"/>
              </a:rPr>
              <a:t>σοβαρότητας, </a:t>
            </a:r>
            <a:r>
              <a:rPr kumimoji="0" sz="1500" b="0" i="0" u="none" strike="noStrike" kern="1200" cap="none" spc="-8" normalizeH="0" baseline="0" noProof="0" dirty="0">
                <a:ln>
                  <a:noFill/>
                </a:ln>
                <a:solidFill>
                  <a:srgbClr val="FFFFFF"/>
                </a:solidFill>
                <a:effectLst/>
                <a:uLnTx/>
                <a:uFillTx/>
                <a:latin typeface="Calibri"/>
                <a:ea typeface="+mn-ea"/>
                <a:cs typeface="Calibri"/>
              </a:rPr>
              <a:t>κίνδυνοι</a:t>
            </a:r>
            <a:r>
              <a:rPr kumimoji="0" sz="1500" b="0" i="0" u="none" strike="noStrike" kern="1200" cap="none" spc="-38" normalizeH="0" baseline="0" noProof="0" dirty="0">
                <a:ln>
                  <a:noFill/>
                </a:ln>
                <a:solidFill>
                  <a:srgbClr val="FFFFFF"/>
                </a:solidFill>
                <a:effectLst/>
                <a:uLnTx/>
                <a:uFillTx/>
                <a:latin typeface="Calibri"/>
                <a:ea typeface="+mn-ea"/>
                <a:cs typeface="Calibri"/>
              </a:rPr>
              <a:t> </a:t>
            </a:r>
            <a:r>
              <a:rPr kumimoji="0" sz="1500" b="0" i="0" u="none" strike="noStrike" kern="1200" cap="none" spc="-19" normalizeH="0" baseline="0" noProof="0" dirty="0">
                <a:ln>
                  <a:noFill/>
                </a:ln>
                <a:solidFill>
                  <a:srgbClr val="FFFFFF"/>
                </a:solidFill>
                <a:effectLst/>
                <a:uLnTx/>
                <a:uFillTx/>
                <a:latin typeface="Calibri"/>
                <a:ea typeface="+mn-ea"/>
                <a:cs typeface="Calibri"/>
              </a:rPr>
              <a:t>και</a:t>
            </a:r>
            <a:endParaRPr kumimoji="0" sz="1500" b="0" i="0" u="none" strike="noStrike" kern="1200" cap="none" spc="0" normalizeH="0" baseline="0" noProof="0" dirty="0">
              <a:ln>
                <a:noFill/>
              </a:ln>
              <a:solidFill>
                <a:prstClr val="black"/>
              </a:solidFill>
              <a:effectLst/>
              <a:uLnTx/>
              <a:uFillTx/>
              <a:latin typeface="Calibri"/>
              <a:ea typeface="+mn-ea"/>
              <a:cs typeface="Calibri"/>
            </a:endParaRPr>
          </a:p>
          <a:p>
            <a:pPr marL="953" marR="0" lvl="0" indent="0" algn="ctr" defTabSz="914400" rtl="0" eaLnBrk="1" fontAlgn="auto" latinLnBrk="0" hangingPunct="1">
              <a:lnSpc>
                <a:spcPct val="100000"/>
              </a:lnSpc>
              <a:spcBef>
                <a:spcPts val="4"/>
              </a:spcBef>
              <a:spcAft>
                <a:spcPts val="0"/>
              </a:spcAft>
              <a:buClrTx/>
              <a:buSzTx/>
              <a:buFontTx/>
              <a:buNone/>
              <a:tabLst/>
              <a:defRPr/>
            </a:pPr>
            <a:r>
              <a:rPr kumimoji="0" sz="1500" b="0" i="0" u="none" strike="noStrike" kern="1200" cap="none" spc="-8" normalizeH="0" baseline="0" noProof="0" dirty="0">
                <a:ln>
                  <a:noFill/>
                </a:ln>
                <a:solidFill>
                  <a:srgbClr val="FFFFFF"/>
                </a:solidFill>
                <a:effectLst/>
                <a:uLnTx/>
                <a:uFillTx/>
                <a:latin typeface="Calibri"/>
                <a:ea typeface="+mn-ea"/>
                <a:cs typeface="Calibri"/>
              </a:rPr>
              <a:t>υψηλοί κίνδυνοι </a:t>
            </a:r>
            <a:r>
              <a:rPr kumimoji="0" sz="1500" b="0" i="0" u="none" strike="noStrike" kern="1200" cap="none" spc="0" normalizeH="0" baseline="0" noProof="0" dirty="0">
                <a:ln>
                  <a:noFill/>
                </a:ln>
                <a:solidFill>
                  <a:srgbClr val="FFFFFF"/>
                </a:solidFill>
                <a:effectLst/>
                <a:uLnTx/>
                <a:uFillTx/>
                <a:latin typeface="Calibri"/>
                <a:ea typeface="+mn-ea"/>
                <a:cs typeface="Calibri"/>
              </a:rPr>
              <a:t>– </a:t>
            </a:r>
            <a:r>
              <a:rPr kumimoji="0" sz="1500" b="0" i="0" u="none" strike="noStrike" kern="1200" cap="none" spc="-8" normalizeH="0" baseline="0" noProof="0" dirty="0">
                <a:ln>
                  <a:noFill/>
                </a:ln>
                <a:solidFill>
                  <a:srgbClr val="FFFFFF"/>
                </a:solidFill>
                <a:effectLst/>
                <a:uLnTx/>
                <a:uFillTx/>
                <a:latin typeface="Calibri"/>
                <a:ea typeface="+mn-ea"/>
                <a:cs typeface="Calibri"/>
              </a:rPr>
              <a:t>παραδείγματα υψηλών</a:t>
            </a:r>
            <a:r>
              <a:rPr kumimoji="0" sz="1500" b="0" i="0" u="none" strike="noStrike" kern="1200" cap="none" spc="-19" normalizeH="0" baseline="0" noProof="0" dirty="0">
                <a:ln>
                  <a:noFill/>
                </a:ln>
                <a:solidFill>
                  <a:srgbClr val="FFFFFF"/>
                </a:solidFill>
                <a:effectLst/>
                <a:uLnTx/>
                <a:uFillTx/>
                <a:latin typeface="Calibri"/>
                <a:ea typeface="+mn-ea"/>
                <a:cs typeface="Calibri"/>
              </a:rPr>
              <a:t> </a:t>
            </a:r>
            <a:r>
              <a:rPr kumimoji="0" sz="1500" b="0" i="0" u="none" strike="noStrike" kern="1200" cap="none" spc="-8" normalizeH="0" baseline="0" noProof="0" dirty="0">
                <a:ln>
                  <a:noFill/>
                </a:ln>
                <a:solidFill>
                  <a:srgbClr val="FFFFFF"/>
                </a:solidFill>
                <a:effectLst/>
                <a:uLnTx/>
                <a:uFillTx/>
                <a:latin typeface="Calibri"/>
                <a:ea typeface="+mn-ea"/>
                <a:cs typeface="Calibri"/>
              </a:rPr>
              <a:t>κινδύνων</a:t>
            </a:r>
            <a:endParaRPr kumimoji="0" sz="15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5"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760" y="210084"/>
            <a:ext cx="1181100" cy="714375"/>
          </a:xfrm>
          <a:prstGeom prst="rect">
            <a:avLst/>
          </a:prstGeom>
        </p:spPr>
      </p:pic>
    </p:spTree>
    <p:extLst>
      <p:ext uri="{BB962C8B-B14F-4D97-AF65-F5344CB8AC3E}">
        <p14:creationId xmlns:p14="http://schemas.microsoft.com/office/powerpoint/2010/main" val="555669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7DC26-1E77-40D9-ADEC-D11A17AE39DD}"/>
              </a:ext>
            </a:extLst>
          </p:cNvPr>
          <p:cNvSpPr>
            <a:spLocks noGrp="1"/>
          </p:cNvSpPr>
          <p:nvPr>
            <p:ph type="title"/>
          </p:nvPr>
        </p:nvSpPr>
        <p:spPr/>
        <p:txBody>
          <a:bodyPr/>
          <a:lstStyle/>
          <a:p>
            <a:r>
              <a:rPr lang="el-GR" dirty="0">
                <a:solidFill>
                  <a:srgbClr val="002060"/>
                </a:solidFill>
              </a:rPr>
              <a:t>Λογοδοσία</a:t>
            </a:r>
            <a:endParaRPr lang="en-US" dirty="0">
              <a:solidFill>
                <a:srgbClr val="002060"/>
              </a:solidFill>
            </a:endParaRPr>
          </a:p>
        </p:txBody>
      </p:sp>
      <p:sp>
        <p:nvSpPr>
          <p:cNvPr id="4" name="Content Placeholder 3">
            <a:extLst>
              <a:ext uri="{FF2B5EF4-FFF2-40B4-BE49-F238E27FC236}">
                <a16:creationId xmlns:a16="http://schemas.microsoft.com/office/drawing/2014/main" id="{CE91BB44-B9C3-48FF-9504-2CB6DFF56C2F}"/>
              </a:ext>
            </a:extLst>
          </p:cNvPr>
          <p:cNvSpPr>
            <a:spLocks noGrp="1"/>
          </p:cNvSpPr>
          <p:nvPr>
            <p:ph sz="half" idx="1"/>
          </p:nvPr>
        </p:nvSpPr>
        <p:spPr>
          <a:xfrm>
            <a:off x="2346961" y="1845734"/>
            <a:ext cx="2069285" cy="4023360"/>
          </a:xfrm>
        </p:spPr>
        <p:txBody>
          <a:bodyPr>
            <a:normAutofit fontScale="70000" lnSpcReduction="20000"/>
          </a:bodyPr>
          <a:lstStyle/>
          <a:p>
            <a:endParaRPr lang="el-GR" b="1" dirty="0">
              <a:solidFill>
                <a:srgbClr val="FF6201"/>
              </a:solidFill>
            </a:endParaRPr>
          </a:p>
          <a:p>
            <a:endParaRPr lang="el-GR" b="1" dirty="0">
              <a:solidFill>
                <a:srgbClr val="FF6201"/>
              </a:solidFill>
            </a:endParaRPr>
          </a:p>
          <a:p>
            <a:endParaRPr lang="el-GR" b="1" dirty="0">
              <a:solidFill>
                <a:srgbClr val="FF6201"/>
              </a:solidFill>
            </a:endParaRPr>
          </a:p>
          <a:p>
            <a:endParaRPr lang="el-GR" b="1">
              <a:solidFill>
                <a:srgbClr val="FF6201"/>
              </a:solidFill>
            </a:endParaRPr>
          </a:p>
          <a:p>
            <a:r>
              <a:rPr lang="el-GR" b="1">
                <a:solidFill>
                  <a:srgbClr val="FF6201"/>
                </a:solidFill>
              </a:rPr>
              <a:t>Τί </a:t>
            </a:r>
            <a:r>
              <a:rPr lang="el-GR" b="1" dirty="0">
                <a:solidFill>
                  <a:srgbClr val="FF6201"/>
                </a:solidFill>
              </a:rPr>
              <a:t>καταργείται </a:t>
            </a:r>
            <a:endParaRPr lang="en-US" b="1" dirty="0">
              <a:solidFill>
                <a:srgbClr val="FF6201"/>
              </a:solidFill>
            </a:endParaRPr>
          </a:p>
        </p:txBody>
      </p:sp>
      <p:sp>
        <p:nvSpPr>
          <p:cNvPr id="5" name="Content Placeholder 4">
            <a:extLst>
              <a:ext uri="{FF2B5EF4-FFF2-40B4-BE49-F238E27FC236}">
                <a16:creationId xmlns:a16="http://schemas.microsoft.com/office/drawing/2014/main" id="{B94BDCCA-FD6B-4C26-879A-123C509CB453}"/>
              </a:ext>
            </a:extLst>
          </p:cNvPr>
          <p:cNvSpPr>
            <a:spLocks noGrp="1"/>
          </p:cNvSpPr>
          <p:nvPr>
            <p:ph sz="half" idx="2"/>
          </p:nvPr>
        </p:nvSpPr>
        <p:spPr>
          <a:xfrm>
            <a:off x="5027066" y="1845737"/>
            <a:ext cx="4863695" cy="4023359"/>
          </a:xfrm>
        </p:spPr>
        <p:txBody>
          <a:bodyPr>
            <a:normAutofit fontScale="70000" lnSpcReduction="20000"/>
          </a:bodyPr>
          <a:lstStyle/>
          <a:p>
            <a:pPr algn="just">
              <a:buFont typeface="Wingdings" pitchFamily="2" charset="2"/>
              <a:buChar char="Ø"/>
              <a:defRPr/>
            </a:pPr>
            <a:r>
              <a:rPr lang="el-GR" dirty="0">
                <a:solidFill>
                  <a:srgbClr val="002060"/>
                </a:solidFill>
              </a:rPr>
              <a:t>Γνωστοποιήσεις Σύστασης και Λειτουργίας Αρχείου/Έναρξης Επεξεργασίας – </a:t>
            </a:r>
            <a:r>
              <a:rPr lang="el-GR" u="sng" dirty="0">
                <a:solidFill>
                  <a:srgbClr val="002060"/>
                </a:solidFill>
              </a:rPr>
              <a:t>αντικαθίστανται</a:t>
            </a:r>
            <a:r>
              <a:rPr lang="el-GR" dirty="0">
                <a:solidFill>
                  <a:srgbClr val="002060"/>
                </a:solidFill>
              </a:rPr>
              <a:t> με την τήρηση Αρχείου Δραστηριοτήτων της επεξεργασίας</a:t>
            </a:r>
          </a:p>
          <a:p>
            <a:pPr lvl="2" algn="just">
              <a:buFont typeface="Wingdings" pitchFamily="2" charset="2"/>
              <a:buChar char="Ø"/>
              <a:defRPr/>
            </a:pPr>
            <a:endParaRPr lang="el-GR" sz="1200" dirty="0">
              <a:solidFill>
                <a:srgbClr val="002060"/>
              </a:solidFill>
            </a:endParaRPr>
          </a:p>
          <a:p>
            <a:pPr algn="just">
              <a:buFont typeface="Wingdings" pitchFamily="2" charset="2"/>
              <a:buChar char="Ø"/>
              <a:defRPr/>
            </a:pPr>
            <a:r>
              <a:rPr lang="el-GR" dirty="0">
                <a:solidFill>
                  <a:srgbClr val="002060"/>
                </a:solidFill>
              </a:rPr>
              <a:t>Άδεια για επεξεργασία ευαίσθητων δεδομένων </a:t>
            </a:r>
            <a:r>
              <a:rPr lang="el-GR" i="1" dirty="0">
                <a:solidFill>
                  <a:srgbClr val="002060"/>
                </a:solidFill>
              </a:rPr>
              <a:t>(νυν ειδικών κατηγοριών προσωπικών δεδομένων)</a:t>
            </a:r>
            <a:r>
              <a:rPr lang="el-GR" dirty="0">
                <a:solidFill>
                  <a:srgbClr val="002060"/>
                </a:solidFill>
              </a:rPr>
              <a:t> στον τομέα του εργατικού δικαίου </a:t>
            </a:r>
          </a:p>
          <a:p>
            <a:pPr lvl="2" algn="just">
              <a:buFont typeface="Wingdings" pitchFamily="2" charset="2"/>
              <a:buChar char="Ø"/>
              <a:defRPr/>
            </a:pPr>
            <a:endParaRPr lang="el-GR" sz="1200" dirty="0">
              <a:solidFill>
                <a:srgbClr val="002060"/>
              </a:solidFill>
            </a:endParaRPr>
          </a:p>
          <a:p>
            <a:pPr algn="just">
              <a:buFont typeface="Wingdings" pitchFamily="2" charset="2"/>
              <a:buChar char="Ø"/>
              <a:defRPr/>
            </a:pPr>
            <a:r>
              <a:rPr lang="el-GR" dirty="0">
                <a:solidFill>
                  <a:srgbClr val="002060"/>
                </a:solidFill>
              </a:rPr>
              <a:t>Άδεια για διασύνδεση αρχείων </a:t>
            </a:r>
          </a:p>
          <a:p>
            <a:pPr lvl="2" algn="just">
              <a:buFont typeface="Wingdings" pitchFamily="2" charset="2"/>
              <a:buChar char="Ø"/>
              <a:defRPr/>
            </a:pPr>
            <a:endParaRPr lang="el-GR" sz="1200" dirty="0">
              <a:solidFill>
                <a:srgbClr val="002060"/>
              </a:solidFill>
            </a:endParaRPr>
          </a:p>
          <a:p>
            <a:pPr algn="just">
              <a:buFont typeface="Wingdings" pitchFamily="2" charset="2"/>
              <a:buChar char="Ø"/>
              <a:defRPr/>
            </a:pPr>
            <a:r>
              <a:rPr lang="el-GR" dirty="0">
                <a:solidFill>
                  <a:srgbClr val="002060"/>
                </a:solidFill>
              </a:rPr>
              <a:t>Έκδοση Απόφασης από την Επίτροπο για άρση της υποχρέωσης ενημέρωσης των υποκειμένων των δεδομένων</a:t>
            </a:r>
          </a:p>
          <a:p>
            <a:endParaRPr lang="en-US" dirty="0"/>
          </a:p>
        </p:txBody>
      </p:sp>
      <p:pic>
        <p:nvPicPr>
          <p:cNvPr id="6"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2700" y="313535"/>
            <a:ext cx="1181100" cy="714375"/>
          </a:xfrm>
          <a:prstGeom prst="rect">
            <a:avLst/>
          </a:prstGeom>
        </p:spPr>
      </p:pic>
    </p:spTree>
    <p:extLst>
      <p:ext uri="{BB962C8B-B14F-4D97-AF65-F5344CB8AC3E}">
        <p14:creationId xmlns:p14="http://schemas.microsoft.com/office/powerpoint/2010/main" val="2328180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44235" y="653056"/>
            <a:ext cx="7463980" cy="882293"/>
          </a:xfrm>
          <a:prstGeom prst="rect">
            <a:avLst/>
          </a:prstGeom>
        </p:spPr>
        <p:txBody>
          <a:bodyPr vert="horz" wrap="square" lIns="0" tIns="60960" rIns="0" bIns="0" rtlCol="0" anchor="b">
            <a:spAutoFit/>
          </a:bodyPr>
          <a:lstStyle/>
          <a:p>
            <a:pPr marL="9525" marR="3810" algn="ctr">
              <a:lnSpc>
                <a:spcPts val="3240"/>
              </a:lnSpc>
              <a:spcBef>
                <a:spcPts val="480"/>
              </a:spcBef>
            </a:pPr>
            <a:r>
              <a:rPr sz="3000" b="1" spc="-26" dirty="0">
                <a:solidFill>
                  <a:schemeClr val="accent2"/>
                </a:solidFill>
              </a:rPr>
              <a:t>Περιπτώσεις </a:t>
            </a:r>
            <a:r>
              <a:rPr sz="3000" b="1" spc="-15" dirty="0">
                <a:solidFill>
                  <a:schemeClr val="accent2"/>
                </a:solidFill>
              </a:rPr>
              <a:t>που </a:t>
            </a:r>
            <a:r>
              <a:rPr sz="3000" b="1" spc="-19" dirty="0">
                <a:solidFill>
                  <a:schemeClr val="accent2"/>
                </a:solidFill>
              </a:rPr>
              <a:t>ενέχουν </a:t>
            </a:r>
            <a:r>
              <a:rPr sz="3000" b="1" spc="-23" dirty="0">
                <a:solidFill>
                  <a:schemeClr val="accent2"/>
                </a:solidFill>
              </a:rPr>
              <a:t>υψηλό </a:t>
            </a:r>
            <a:r>
              <a:rPr sz="3000" b="1" spc="-19" dirty="0">
                <a:solidFill>
                  <a:schemeClr val="accent2"/>
                </a:solidFill>
              </a:rPr>
              <a:t>κίνδυνο</a:t>
            </a:r>
            <a:r>
              <a:rPr sz="3000" b="1" spc="-236" dirty="0">
                <a:solidFill>
                  <a:schemeClr val="accent2"/>
                </a:solidFill>
              </a:rPr>
              <a:t> </a:t>
            </a:r>
            <a:r>
              <a:rPr sz="3000" b="1" spc="-11" dirty="0">
                <a:solidFill>
                  <a:schemeClr val="accent2"/>
                </a:solidFill>
              </a:rPr>
              <a:t>(μη  </a:t>
            </a:r>
            <a:r>
              <a:rPr sz="3000" b="1" spc="-23" dirty="0">
                <a:solidFill>
                  <a:schemeClr val="accent2"/>
                </a:solidFill>
              </a:rPr>
              <a:t>εξαντλητικές) </a:t>
            </a:r>
            <a:r>
              <a:rPr sz="3000" b="1" spc="-4" dirty="0">
                <a:solidFill>
                  <a:schemeClr val="accent2"/>
                </a:solidFill>
              </a:rPr>
              <a:t>- </a:t>
            </a:r>
            <a:r>
              <a:rPr sz="3000" b="1" spc="-15" dirty="0">
                <a:solidFill>
                  <a:schemeClr val="accent2"/>
                </a:solidFill>
              </a:rPr>
              <a:t>βλ. </a:t>
            </a:r>
            <a:r>
              <a:rPr sz="3000" b="1" spc="-19" dirty="0">
                <a:solidFill>
                  <a:schemeClr val="accent2"/>
                </a:solidFill>
              </a:rPr>
              <a:t>και </a:t>
            </a:r>
            <a:r>
              <a:rPr sz="3000" b="1" spc="-15" dirty="0">
                <a:solidFill>
                  <a:schemeClr val="accent2"/>
                </a:solidFill>
              </a:rPr>
              <a:t>αιτ. </a:t>
            </a:r>
            <a:r>
              <a:rPr sz="3000" b="1" spc="-23" dirty="0">
                <a:solidFill>
                  <a:schemeClr val="accent2"/>
                </a:solidFill>
              </a:rPr>
              <a:t>σκέψη</a:t>
            </a:r>
            <a:r>
              <a:rPr sz="3000" b="1" spc="-225" dirty="0">
                <a:solidFill>
                  <a:schemeClr val="accent2"/>
                </a:solidFill>
              </a:rPr>
              <a:t> </a:t>
            </a:r>
            <a:r>
              <a:rPr sz="3000" b="1" spc="-15" dirty="0">
                <a:solidFill>
                  <a:schemeClr val="accent2"/>
                </a:solidFill>
              </a:rPr>
              <a:t>(91)</a:t>
            </a:r>
            <a:endParaRPr sz="3000" b="1" dirty="0">
              <a:solidFill>
                <a:schemeClr val="accent2"/>
              </a:solidFill>
            </a:endParaRPr>
          </a:p>
        </p:txBody>
      </p:sp>
      <p:sp>
        <p:nvSpPr>
          <p:cNvPr id="3" name="object 3"/>
          <p:cNvSpPr txBox="1"/>
          <p:nvPr/>
        </p:nvSpPr>
        <p:spPr>
          <a:xfrm>
            <a:off x="2211705" y="2090358"/>
            <a:ext cx="7753826" cy="2894543"/>
          </a:xfrm>
          <a:prstGeom prst="rect">
            <a:avLst/>
          </a:prstGeom>
        </p:spPr>
        <p:txBody>
          <a:bodyPr vert="horz" wrap="square" lIns="0" tIns="9049" rIns="0" bIns="0" rtlCol="0">
            <a:spAutoFit/>
          </a:bodyPr>
          <a:lstStyle/>
          <a:p>
            <a:pPr marL="180975" marR="0" lvl="0" indent="-171450" algn="just" defTabSz="914400" rtl="0" eaLnBrk="1" fontAlgn="auto" latinLnBrk="0" hangingPunct="1">
              <a:lnSpc>
                <a:spcPts val="2393"/>
              </a:lnSpc>
              <a:spcBef>
                <a:spcPts val="71"/>
              </a:spcBef>
              <a:spcAft>
                <a:spcPts val="0"/>
              </a:spcAft>
              <a:buClrTx/>
              <a:buSzTx/>
              <a:buFont typeface="Arial"/>
              <a:buChar char="•"/>
              <a:tabLst>
                <a:tab pos="181451" algn="l"/>
              </a:tabLst>
              <a:defRPr/>
            </a:pPr>
            <a:r>
              <a:rPr kumimoji="0" sz="2100" b="1" i="0" u="none" strike="noStrike" kern="1200" cap="none" spc="-4" normalizeH="0" baseline="0" noProof="0" dirty="0">
                <a:ln>
                  <a:noFill/>
                </a:ln>
                <a:solidFill>
                  <a:srgbClr val="C00000"/>
                </a:solidFill>
                <a:effectLst/>
                <a:uLnTx/>
                <a:uFillTx/>
                <a:latin typeface="Calibri"/>
                <a:ea typeface="+mn-ea"/>
                <a:cs typeface="Calibri"/>
              </a:rPr>
              <a:t>Συστηματική </a:t>
            </a:r>
            <a:r>
              <a:rPr kumimoji="0" sz="2100" b="1" i="0" u="none" strike="noStrike" kern="1200" cap="none" spc="-26" normalizeH="0" baseline="0" noProof="0" dirty="0">
                <a:ln>
                  <a:noFill/>
                </a:ln>
                <a:solidFill>
                  <a:srgbClr val="C00000"/>
                </a:solidFill>
                <a:effectLst/>
                <a:uLnTx/>
                <a:uFillTx/>
                <a:latin typeface="Calibri"/>
                <a:ea typeface="+mn-ea"/>
                <a:cs typeface="Calibri"/>
              </a:rPr>
              <a:t>και </a:t>
            </a:r>
            <a:r>
              <a:rPr kumimoji="0" sz="2100" b="1" i="0" u="none" strike="noStrike" kern="1200" cap="none" spc="-4" normalizeH="0" baseline="0" noProof="0" dirty="0">
                <a:ln>
                  <a:noFill/>
                </a:ln>
                <a:solidFill>
                  <a:srgbClr val="C00000"/>
                </a:solidFill>
                <a:effectLst/>
                <a:uLnTx/>
                <a:uFillTx/>
                <a:latin typeface="Calibri"/>
                <a:ea typeface="+mn-ea"/>
                <a:cs typeface="Calibri"/>
              </a:rPr>
              <a:t>εκτενής </a:t>
            </a:r>
            <a:r>
              <a:rPr kumimoji="0" sz="2100" b="1" i="0" u="none" strike="noStrike" kern="1200" cap="none" spc="-11" normalizeH="0" baseline="0" noProof="0" dirty="0">
                <a:ln>
                  <a:noFill/>
                </a:ln>
                <a:solidFill>
                  <a:srgbClr val="C00000"/>
                </a:solidFill>
                <a:effectLst/>
                <a:uLnTx/>
                <a:uFillTx/>
                <a:latin typeface="Calibri"/>
                <a:ea typeface="+mn-ea"/>
                <a:cs typeface="Calibri"/>
              </a:rPr>
              <a:t>αξιολόγηση </a:t>
            </a:r>
            <a:r>
              <a:rPr kumimoji="0" sz="2100" b="0" i="0" u="none" strike="noStrike" kern="1200" cap="none" spc="-8" normalizeH="0" baseline="0" noProof="0" dirty="0">
                <a:ln>
                  <a:noFill/>
                </a:ln>
                <a:solidFill>
                  <a:prstClr val="black"/>
                </a:solidFill>
                <a:effectLst/>
                <a:uLnTx/>
                <a:uFillTx/>
                <a:latin typeface="Calibri"/>
                <a:ea typeface="+mn-ea"/>
                <a:cs typeface="Calibri"/>
              </a:rPr>
              <a:t>προσωπικών </a:t>
            </a:r>
            <a:r>
              <a:rPr kumimoji="0" sz="2100" b="0" i="0" u="none" strike="noStrike" kern="1200" cap="none" spc="-11" normalizeH="0" baseline="0" noProof="0" dirty="0">
                <a:ln>
                  <a:noFill/>
                </a:ln>
                <a:solidFill>
                  <a:prstClr val="black"/>
                </a:solidFill>
                <a:effectLst/>
                <a:uLnTx/>
                <a:uFillTx/>
                <a:latin typeface="Calibri"/>
                <a:ea typeface="+mn-ea"/>
                <a:cs typeface="Calibri"/>
              </a:rPr>
              <a:t>πτυχών</a:t>
            </a:r>
            <a:r>
              <a:rPr kumimoji="0" sz="2100" b="0" i="0" u="none" strike="noStrike" kern="1200" cap="none" spc="131" normalizeH="0" baseline="0" noProof="0" dirty="0">
                <a:ln>
                  <a:noFill/>
                </a:ln>
                <a:solidFill>
                  <a:prstClr val="black"/>
                </a:solidFill>
                <a:effectLst/>
                <a:uLnTx/>
                <a:uFillTx/>
                <a:latin typeface="Calibri"/>
                <a:ea typeface="+mn-ea"/>
                <a:cs typeface="Calibri"/>
              </a:rPr>
              <a:t> </a:t>
            </a:r>
            <a:r>
              <a:rPr kumimoji="0" sz="2100" b="0" i="0" u="none" strike="noStrike" kern="1200" cap="none" spc="-4" normalizeH="0" baseline="0" noProof="0" dirty="0">
                <a:ln>
                  <a:noFill/>
                </a:ln>
                <a:solidFill>
                  <a:prstClr val="black"/>
                </a:solidFill>
                <a:effectLst/>
                <a:uLnTx/>
                <a:uFillTx/>
                <a:latin typeface="Calibri"/>
                <a:ea typeface="+mn-ea"/>
                <a:cs typeface="Calibri"/>
              </a:rPr>
              <a:t>που</a:t>
            </a:r>
            <a:endParaRPr kumimoji="0" sz="2100" b="0" i="0" u="none" strike="noStrike" kern="1200" cap="none" spc="0" normalizeH="0" baseline="0" noProof="0" dirty="0">
              <a:ln>
                <a:noFill/>
              </a:ln>
              <a:solidFill>
                <a:prstClr val="black"/>
              </a:solidFill>
              <a:effectLst/>
              <a:uLnTx/>
              <a:uFillTx/>
              <a:latin typeface="Calibri"/>
              <a:ea typeface="+mn-ea"/>
              <a:cs typeface="Calibri"/>
            </a:endParaRPr>
          </a:p>
          <a:p>
            <a:pPr marL="180975" marR="3810" lvl="0" indent="0" algn="just" defTabSz="914400" rtl="0" eaLnBrk="1" fontAlgn="auto" latinLnBrk="0" hangingPunct="1">
              <a:lnSpc>
                <a:spcPts val="2265"/>
              </a:lnSpc>
              <a:spcBef>
                <a:spcPts val="161"/>
              </a:spcBef>
              <a:spcAft>
                <a:spcPts val="0"/>
              </a:spcAft>
              <a:buClrTx/>
              <a:buSzTx/>
              <a:buFontTx/>
              <a:buNone/>
              <a:tabLst/>
              <a:defRPr/>
            </a:pPr>
            <a:r>
              <a:rPr kumimoji="0" sz="2100" b="0" i="0" u="none" strike="noStrike" kern="1200" cap="none" spc="-11" normalizeH="0" baseline="0" noProof="0" dirty="0">
                <a:ln>
                  <a:noFill/>
                </a:ln>
                <a:solidFill>
                  <a:prstClr val="black"/>
                </a:solidFill>
                <a:effectLst/>
                <a:uLnTx/>
                <a:uFillTx/>
                <a:latin typeface="Calibri"/>
                <a:ea typeface="+mn-ea"/>
                <a:cs typeface="Calibri"/>
              </a:rPr>
              <a:t>βασίζεται </a:t>
            </a:r>
            <a:r>
              <a:rPr kumimoji="0" sz="2100" b="0" i="0" u="none" strike="noStrike" kern="1200" cap="none" spc="-4" normalizeH="0" baseline="0" noProof="0" dirty="0">
                <a:ln>
                  <a:noFill/>
                </a:ln>
                <a:solidFill>
                  <a:prstClr val="black"/>
                </a:solidFill>
                <a:effectLst/>
                <a:uLnTx/>
                <a:uFillTx/>
                <a:latin typeface="Calibri"/>
                <a:ea typeface="+mn-ea"/>
                <a:cs typeface="Calibri"/>
              </a:rPr>
              <a:t>σε </a:t>
            </a:r>
            <a:r>
              <a:rPr kumimoji="0" sz="2100" b="0" i="0" u="none" strike="noStrike" kern="1200" cap="none" spc="-11" normalizeH="0" baseline="0" noProof="0" dirty="0">
                <a:ln>
                  <a:noFill/>
                </a:ln>
                <a:solidFill>
                  <a:prstClr val="black"/>
                </a:solidFill>
                <a:effectLst/>
                <a:uLnTx/>
                <a:uFillTx/>
                <a:latin typeface="Calibri"/>
                <a:ea typeface="+mn-ea"/>
                <a:cs typeface="Calibri"/>
              </a:rPr>
              <a:t>αυτοματοποιημένη </a:t>
            </a:r>
            <a:r>
              <a:rPr kumimoji="0" sz="2100" b="0" i="0" u="none" strike="noStrike" kern="1200" cap="none" spc="-8" normalizeH="0" baseline="0" noProof="0" dirty="0">
                <a:ln>
                  <a:noFill/>
                </a:ln>
                <a:solidFill>
                  <a:prstClr val="black"/>
                </a:solidFill>
                <a:effectLst/>
                <a:uLnTx/>
                <a:uFillTx/>
                <a:latin typeface="Calibri"/>
                <a:ea typeface="+mn-ea"/>
                <a:cs typeface="Calibri"/>
              </a:rPr>
              <a:t>επεξεργασία </a:t>
            </a:r>
            <a:r>
              <a:rPr kumimoji="0" sz="2100" b="0" i="0" u="none" strike="noStrike" kern="1200" cap="none" spc="-15" normalizeH="0" baseline="0" noProof="0" dirty="0">
                <a:ln>
                  <a:noFill/>
                </a:ln>
                <a:solidFill>
                  <a:prstClr val="black"/>
                </a:solidFill>
                <a:effectLst/>
                <a:uLnTx/>
                <a:uFillTx/>
                <a:latin typeface="Calibri"/>
                <a:ea typeface="+mn-ea"/>
                <a:cs typeface="Calibri"/>
              </a:rPr>
              <a:t>(κατάρτιση </a:t>
            </a:r>
            <a:r>
              <a:rPr kumimoji="0" sz="2100" b="0" i="0" u="none" strike="noStrike" kern="1200" cap="none" spc="0" normalizeH="0" baseline="0" noProof="0" dirty="0">
                <a:ln>
                  <a:noFill/>
                </a:ln>
                <a:solidFill>
                  <a:prstClr val="black"/>
                </a:solidFill>
                <a:effectLst/>
                <a:uLnTx/>
                <a:uFillTx/>
                <a:latin typeface="Calibri"/>
                <a:ea typeface="+mn-ea"/>
                <a:cs typeface="Calibri"/>
              </a:rPr>
              <a:t>προφίλ) </a:t>
            </a:r>
            <a:r>
              <a:rPr kumimoji="0" sz="2100" b="0" i="0" u="none" strike="noStrike" kern="1200" cap="none" spc="-30" normalizeH="0" baseline="0" noProof="0" dirty="0">
                <a:ln>
                  <a:noFill/>
                </a:ln>
                <a:solidFill>
                  <a:prstClr val="black"/>
                </a:solidFill>
                <a:effectLst/>
                <a:uLnTx/>
                <a:uFillTx/>
                <a:latin typeface="Calibri"/>
                <a:ea typeface="+mn-ea"/>
                <a:cs typeface="Calibri"/>
              </a:rPr>
              <a:t>και  </a:t>
            </a:r>
            <a:r>
              <a:rPr kumimoji="0" sz="2100" b="0" i="0" u="none" strike="noStrike" kern="1200" cap="none" spc="-15" normalizeH="0" baseline="0" noProof="0" dirty="0">
                <a:ln>
                  <a:noFill/>
                </a:ln>
                <a:solidFill>
                  <a:prstClr val="black"/>
                </a:solidFill>
                <a:effectLst/>
                <a:uLnTx/>
                <a:uFillTx/>
                <a:latin typeface="Calibri"/>
                <a:ea typeface="+mn-ea"/>
                <a:cs typeface="Calibri"/>
              </a:rPr>
              <a:t>στην </a:t>
            </a:r>
            <a:r>
              <a:rPr kumimoji="0" sz="2100" b="0" i="0" u="none" strike="noStrike" kern="1200" cap="none" spc="-4" normalizeH="0" baseline="0" noProof="0" dirty="0">
                <a:ln>
                  <a:noFill/>
                </a:ln>
                <a:solidFill>
                  <a:prstClr val="black"/>
                </a:solidFill>
                <a:effectLst/>
                <a:uLnTx/>
                <a:uFillTx/>
                <a:latin typeface="Calibri"/>
                <a:ea typeface="+mn-ea"/>
                <a:cs typeface="Calibri"/>
              </a:rPr>
              <a:t>οποία </a:t>
            </a:r>
            <a:r>
              <a:rPr kumimoji="0" sz="2100" b="0" i="0" u="none" strike="noStrike" kern="1200" cap="none" spc="-8" normalizeH="0" baseline="0" noProof="0" dirty="0">
                <a:ln>
                  <a:noFill/>
                </a:ln>
                <a:solidFill>
                  <a:prstClr val="black"/>
                </a:solidFill>
                <a:effectLst/>
                <a:uLnTx/>
                <a:uFillTx/>
                <a:latin typeface="Calibri"/>
                <a:ea typeface="+mn-ea"/>
                <a:cs typeface="Calibri"/>
              </a:rPr>
              <a:t>βασίζονται αποφάσεις </a:t>
            </a:r>
            <a:r>
              <a:rPr kumimoji="0" sz="2100" b="0" i="0" u="none" strike="noStrike" kern="1200" cap="none" spc="-4" normalizeH="0" baseline="0" noProof="0" dirty="0">
                <a:ln>
                  <a:noFill/>
                </a:ln>
                <a:solidFill>
                  <a:prstClr val="black"/>
                </a:solidFill>
                <a:effectLst/>
                <a:uLnTx/>
                <a:uFillTx/>
                <a:latin typeface="Calibri"/>
                <a:ea typeface="+mn-ea"/>
                <a:cs typeface="Calibri"/>
              </a:rPr>
              <a:t>που </a:t>
            </a:r>
            <a:r>
              <a:rPr kumimoji="0" sz="2100" b="0" i="0" u="none" strike="noStrike" kern="1200" cap="none" spc="-11" normalizeH="0" baseline="0" noProof="0" dirty="0">
                <a:ln>
                  <a:noFill/>
                </a:ln>
                <a:solidFill>
                  <a:prstClr val="black"/>
                </a:solidFill>
                <a:effectLst/>
                <a:uLnTx/>
                <a:uFillTx/>
                <a:latin typeface="Calibri"/>
                <a:ea typeface="+mn-ea"/>
                <a:cs typeface="Calibri"/>
              </a:rPr>
              <a:t>παράγουν</a:t>
            </a:r>
            <a:r>
              <a:rPr kumimoji="0" sz="2100" b="0" i="0" u="none" strike="noStrike" kern="1200" cap="none" spc="75" normalizeH="0" baseline="0" noProof="0" dirty="0">
                <a:ln>
                  <a:noFill/>
                </a:ln>
                <a:solidFill>
                  <a:prstClr val="black"/>
                </a:solidFill>
                <a:effectLst/>
                <a:uLnTx/>
                <a:uFillTx/>
                <a:latin typeface="Calibri"/>
                <a:ea typeface="+mn-ea"/>
                <a:cs typeface="Calibri"/>
              </a:rPr>
              <a:t> </a:t>
            </a:r>
            <a:r>
              <a:rPr kumimoji="0" sz="2100" b="0" i="0" u="none" strike="noStrike" kern="1200" cap="none" spc="-4" normalizeH="0" baseline="0" noProof="0" dirty="0">
                <a:ln>
                  <a:noFill/>
                </a:ln>
                <a:solidFill>
                  <a:prstClr val="black"/>
                </a:solidFill>
                <a:effectLst/>
                <a:uLnTx/>
                <a:uFillTx/>
                <a:latin typeface="Calibri"/>
                <a:ea typeface="+mn-ea"/>
                <a:cs typeface="Calibri"/>
              </a:rPr>
              <a:t>έννομα</a:t>
            </a:r>
            <a:endParaRPr kumimoji="0" sz="2100" b="0" i="0" u="none" strike="noStrike" kern="1200" cap="none" spc="0" normalizeH="0" baseline="0" noProof="0" dirty="0">
              <a:ln>
                <a:noFill/>
              </a:ln>
              <a:solidFill>
                <a:prstClr val="black"/>
              </a:solidFill>
              <a:effectLst/>
              <a:uLnTx/>
              <a:uFillTx/>
              <a:latin typeface="Calibri"/>
              <a:ea typeface="+mn-ea"/>
              <a:cs typeface="Calibri"/>
            </a:endParaRPr>
          </a:p>
          <a:p>
            <a:pPr marL="180975" marR="0" lvl="0" indent="0" algn="just" defTabSz="914400" rtl="0" eaLnBrk="1" fontAlgn="auto" latinLnBrk="0" hangingPunct="1">
              <a:lnSpc>
                <a:spcPts val="2239"/>
              </a:lnSpc>
              <a:spcBef>
                <a:spcPts val="0"/>
              </a:spcBef>
              <a:spcAft>
                <a:spcPts val="0"/>
              </a:spcAft>
              <a:buClrTx/>
              <a:buSzTx/>
              <a:buFontTx/>
              <a:buNone/>
              <a:tabLst/>
              <a:defRPr/>
            </a:pPr>
            <a:r>
              <a:rPr kumimoji="0" sz="2100" b="0" i="0" u="none" strike="noStrike" kern="1200" cap="none" spc="-11" normalizeH="0" baseline="0" noProof="0" dirty="0">
                <a:ln>
                  <a:noFill/>
                </a:ln>
                <a:solidFill>
                  <a:prstClr val="black"/>
                </a:solidFill>
                <a:effectLst/>
                <a:uLnTx/>
                <a:uFillTx/>
                <a:latin typeface="Calibri"/>
                <a:ea typeface="+mn-ea"/>
                <a:cs typeface="Calibri"/>
              </a:rPr>
              <a:t>αποτελέσματα </a:t>
            </a:r>
            <a:r>
              <a:rPr kumimoji="0" sz="2100" b="0" i="0" u="none" strike="noStrike" kern="1200" cap="none" spc="-4" normalizeH="0" baseline="0" noProof="0" dirty="0">
                <a:ln>
                  <a:noFill/>
                </a:ln>
                <a:solidFill>
                  <a:prstClr val="black"/>
                </a:solidFill>
                <a:effectLst/>
                <a:uLnTx/>
                <a:uFillTx/>
                <a:latin typeface="Calibri"/>
                <a:ea typeface="+mn-ea"/>
                <a:cs typeface="Calibri"/>
              </a:rPr>
              <a:t>ή </a:t>
            </a:r>
            <a:r>
              <a:rPr kumimoji="0" sz="2100" b="0" i="0" u="none" strike="noStrike" kern="1200" cap="none" spc="-8" normalizeH="0" baseline="0" noProof="0" dirty="0">
                <a:ln>
                  <a:noFill/>
                </a:ln>
                <a:solidFill>
                  <a:prstClr val="black"/>
                </a:solidFill>
                <a:effectLst/>
                <a:uLnTx/>
                <a:uFillTx/>
                <a:latin typeface="Calibri"/>
                <a:ea typeface="+mn-ea"/>
                <a:cs typeface="Calibri"/>
              </a:rPr>
              <a:t>επηρεάζουν </a:t>
            </a:r>
            <a:r>
              <a:rPr kumimoji="0" sz="2100" b="0" i="0" u="none" strike="noStrike" kern="1200" cap="none" spc="-11" normalizeH="0" baseline="0" noProof="0" dirty="0">
                <a:ln>
                  <a:noFill/>
                </a:ln>
                <a:solidFill>
                  <a:prstClr val="black"/>
                </a:solidFill>
                <a:effectLst/>
                <a:uLnTx/>
                <a:uFillTx/>
                <a:latin typeface="Calibri"/>
                <a:ea typeface="+mn-ea"/>
                <a:cs typeface="Calibri"/>
              </a:rPr>
              <a:t>σημαντικά </a:t>
            </a:r>
            <a:r>
              <a:rPr kumimoji="0" sz="2100" b="0" i="0" u="none" strike="noStrike" kern="1200" cap="none" spc="-15" normalizeH="0" baseline="0" noProof="0" dirty="0">
                <a:ln>
                  <a:noFill/>
                </a:ln>
                <a:solidFill>
                  <a:prstClr val="black"/>
                </a:solidFill>
                <a:effectLst/>
                <a:uLnTx/>
                <a:uFillTx/>
                <a:latin typeface="Calibri"/>
                <a:ea typeface="+mn-ea"/>
                <a:cs typeface="Calibri"/>
              </a:rPr>
              <a:t>το φυσικό</a:t>
            </a:r>
            <a:r>
              <a:rPr kumimoji="0" sz="2100" b="0" i="0" u="none" strike="noStrike" kern="1200" cap="none" spc="86" normalizeH="0" baseline="0" noProof="0" dirty="0">
                <a:ln>
                  <a:noFill/>
                </a:ln>
                <a:solidFill>
                  <a:prstClr val="black"/>
                </a:solidFill>
                <a:effectLst/>
                <a:uLnTx/>
                <a:uFillTx/>
                <a:latin typeface="Calibri"/>
                <a:ea typeface="+mn-ea"/>
                <a:cs typeface="Calibri"/>
              </a:rPr>
              <a:t> </a:t>
            </a:r>
            <a:r>
              <a:rPr kumimoji="0" sz="2100" b="0" i="0" u="none" strike="noStrike" kern="1200" cap="none" spc="-4" normalizeH="0" baseline="0" noProof="0" dirty="0">
                <a:ln>
                  <a:noFill/>
                </a:ln>
                <a:solidFill>
                  <a:prstClr val="black"/>
                </a:solidFill>
                <a:effectLst/>
                <a:uLnTx/>
                <a:uFillTx/>
                <a:latin typeface="Calibri"/>
                <a:ea typeface="+mn-ea"/>
                <a:cs typeface="Calibri"/>
              </a:rPr>
              <a:t>πρόσωπο.</a:t>
            </a:r>
            <a:endParaRPr kumimoji="0" sz="2100" b="0" i="0" u="none" strike="noStrike" kern="1200" cap="none" spc="0" normalizeH="0" baseline="0" noProof="0" dirty="0">
              <a:ln>
                <a:noFill/>
              </a:ln>
              <a:solidFill>
                <a:prstClr val="black"/>
              </a:solidFill>
              <a:effectLst/>
              <a:uLnTx/>
              <a:uFillTx/>
              <a:latin typeface="Calibri"/>
              <a:ea typeface="+mn-ea"/>
              <a:cs typeface="Calibri"/>
            </a:endParaRPr>
          </a:p>
          <a:p>
            <a:pPr marL="180975" marR="255270" lvl="0" indent="-171450" algn="just" defTabSz="914400" rtl="0" eaLnBrk="1" fontAlgn="auto" latinLnBrk="0" hangingPunct="1">
              <a:lnSpc>
                <a:spcPts val="2265"/>
              </a:lnSpc>
              <a:spcBef>
                <a:spcPts val="795"/>
              </a:spcBef>
              <a:spcAft>
                <a:spcPts val="0"/>
              </a:spcAft>
              <a:buClrTx/>
              <a:buSzTx/>
              <a:buFont typeface="Arial"/>
              <a:buChar char="•"/>
              <a:tabLst>
                <a:tab pos="181451" algn="l"/>
              </a:tabLst>
              <a:defRPr/>
            </a:pPr>
            <a:r>
              <a:rPr kumimoji="0" sz="2100" b="1" i="0" u="none" strike="noStrike" kern="1200" cap="none" spc="-4" normalizeH="0" baseline="0" noProof="0" dirty="0">
                <a:ln>
                  <a:noFill/>
                </a:ln>
                <a:solidFill>
                  <a:srgbClr val="C00000"/>
                </a:solidFill>
                <a:effectLst/>
                <a:uLnTx/>
                <a:uFillTx/>
                <a:latin typeface="Calibri"/>
                <a:ea typeface="+mn-ea"/>
                <a:cs typeface="Calibri"/>
              </a:rPr>
              <a:t>Μεγάλης </a:t>
            </a:r>
            <a:r>
              <a:rPr kumimoji="0" sz="2100" b="1" i="0" u="none" strike="noStrike" kern="1200" cap="none" spc="-15" normalizeH="0" baseline="0" noProof="0" dirty="0">
                <a:ln>
                  <a:noFill/>
                </a:ln>
                <a:solidFill>
                  <a:srgbClr val="C00000"/>
                </a:solidFill>
                <a:effectLst/>
                <a:uLnTx/>
                <a:uFillTx/>
                <a:latin typeface="Calibri"/>
                <a:ea typeface="+mn-ea"/>
                <a:cs typeface="Calibri"/>
              </a:rPr>
              <a:t>κλίμακας </a:t>
            </a:r>
            <a:r>
              <a:rPr kumimoji="0" sz="2100" b="0" i="0" u="none" strike="noStrike" kern="1200" cap="none" spc="-8" normalizeH="0" baseline="0" noProof="0" dirty="0">
                <a:ln>
                  <a:noFill/>
                </a:ln>
                <a:solidFill>
                  <a:prstClr val="black"/>
                </a:solidFill>
                <a:effectLst/>
                <a:uLnTx/>
                <a:uFillTx/>
                <a:latin typeface="Calibri"/>
                <a:ea typeface="+mn-ea"/>
                <a:cs typeface="Calibri"/>
              </a:rPr>
              <a:t>επεξεργασία </a:t>
            </a:r>
            <a:r>
              <a:rPr kumimoji="0" sz="2100" b="0" i="0" u="none" strike="noStrike" kern="1200" cap="none" spc="-11" normalizeH="0" baseline="0" noProof="0" dirty="0">
                <a:ln>
                  <a:noFill/>
                </a:ln>
                <a:solidFill>
                  <a:prstClr val="black"/>
                </a:solidFill>
                <a:effectLst/>
                <a:uLnTx/>
                <a:uFillTx/>
                <a:latin typeface="Calibri"/>
                <a:ea typeface="+mn-ea"/>
                <a:cs typeface="Calibri"/>
              </a:rPr>
              <a:t>ειδικών </a:t>
            </a:r>
            <a:r>
              <a:rPr kumimoji="0" sz="2100" b="0" i="0" u="none" strike="noStrike" kern="1200" cap="none" spc="-15" normalizeH="0" baseline="0" noProof="0" dirty="0">
                <a:ln>
                  <a:noFill/>
                </a:ln>
                <a:solidFill>
                  <a:prstClr val="black"/>
                </a:solidFill>
                <a:effectLst/>
                <a:uLnTx/>
                <a:uFillTx/>
                <a:latin typeface="Calibri"/>
                <a:ea typeface="+mn-ea"/>
                <a:cs typeface="Calibri"/>
              </a:rPr>
              <a:t>κατηγοριών </a:t>
            </a:r>
            <a:r>
              <a:rPr kumimoji="0" sz="2100" b="0" i="0" u="none" strike="noStrike" kern="1200" cap="none" spc="-11" normalizeH="0" baseline="0" noProof="0" dirty="0">
                <a:ln>
                  <a:noFill/>
                </a:ln>
                <a:solidFill>
                  <a:prstClr val="black"/>
                </a:solidFill>
                <a:effectLst/>
                <a:uLnTx/>
                <a:uFillTx/>
                <a:latin typeface="Calibri"/>
                <a:ea typeface="+mn-ea"/>
                <a:cs typeface="Calibri"/>
              </a:rPr>
              <a:t>(ευαίσθητων)  δεδομένων </a:t>
            </a:r>
            <a:r>
              <a:rPr kumimoji="0" sz="2100" b="0" i="0" u="none" strike="noStrike" kern="1200" cap="none" spc="-4" normalizeH="0" baseline="0" noProof="0" dirty="0">
                <a:ln>
                  <a:noFill/>
                </a:ln>
                <a:solidFill>
                  <a:prstClr val="black"/>
                </a:solidFill>
                <a:effectLst/>
                <a:uLnTx/>
                <a:uFillTx/>
                <a:latin typeface="Calibri"/>
                <a:ea typeface="+mn-ea"/>
                <a:cs typeface="Calibri"/>
              </a:rPr>
              <a:t>ή </a:t>
            </a:r>
            <a:r>
              <a:rPr kumimoji="0" sz="2100" b="0" i="0" u="none" strike="noStrike" kern="1200" cap="none" spc="-11" normalizeH="0" baseline="0" noProof="0" dirty="0">
                <a:ln>
                  <a:noFill/>
                </a:ln>
                <a:solidFill>
                  <a:prstClr val="black"/>
                </a:solidFill>
                <a:effectLst/>
                <a:uLnTx/>
                <a:uFillTx/>
                <a:latin typeface="Calibri"/>
                <a:ea typeface="+mn-ea"/>
                <a:cs typeface="Calibri"/>
              </a:rPr>
              <a:t>δεδομένων </a:t>
            </a:r>
            <a:r>
              <a:rPr kumimoji="0" sz="2100" b="0" i="0" u="none" strike="noStrike" kern="1200" cap="none" spc="-4" normalizeH="0" baseline="0" noProof="0" dirty="0">
                <a:ln>
                  <a:noFill/>
                </a:ln>
                <a:solidFill>
                  <a:prstClr val="black"/>
                </a:solidFill>
                <a:effectLst/>
                <a:uLnTx/>
                <a:uFillTx/>
                <a:latin typeface="Calibri"/>
                <a:ea typeface="+mn-ea"/>
                <a:cs typeface="Calibri"/>
              </a:rPr>
              <a:t>που </a:t>
            </a:r>
            <a:r>
              <a:rPr kumimoji="0" sz="2100" b="0" i="0" u="none" strike="noStrike" kern="1200" cap="none" spc="-8" normalizeH="0" baseline="0" noProof="0" dirty="0">
                <a:ln>
                  <a:noFill/>
                </a:ln>
                <a:solidFill>
                  <a:prstClr val="black"/>
                </a:solidFill>
                <a:effectLst/>
                <a:uLnTx/>
                <a:uFillTx/>
                <a:latin typeface="Calibri"/>
                <a:ea typeface="+mn-ea"/>
                <a:cs typeface="Calibri"/>
              </a:rPr>
              <a:t>αφορούν </a:t>
            </a:r>
            <a:r>
              <a:rPr kumimoji="0" sz="2100" b="0" i="0" u="none" strike="noStrike" kern="1200" cap="none" spc="-11" normalizeH="0" baseline="0" noProof="0" dirty="0">
                <a:ln>
                  <a:noFill/>
                </a:ln>
                <a:solidFill>
                  <a:prstClr val="black"/>
                </a:solidFill>
                <a:effectLst/>
                <a:uLnTx/>
                <a:uFillTx/>
                <a:latin typeface="Calibri"/>
                <a:ea typeface="+mn-ea"/>
                <a:cs typeface="Calibri"/>
              </a:rPr>
              <a:t>ποινικές </a:t>
            </a:r>
            <a:r>
              <a:rPr kumimoji="0" sz="2100" b="0" i="0" u="none" strike="noStrike" kern="1200" cap="none" spc="-19" normalizeH="0" baseline="0" noProof="0" dirty="0">
                <a:ln>
                  <a:noFill/>
                </a:ln>
                <a:solidFill>
                  <a:prstClr val="black"/>
                </a:solidFill>
                <a:effectLst/>
                <a:uLnTx/>
                <a:uFillTx/>
                <a:latin typeface="Calibri"/>
                <a:ea typeface="+mn-ea"/>
                <a:cs typeface="Calibri"/>
              </a:rPr>
              <a:t>καταδίκες </a:t>
            </a:r>
            <a:r>
              <a:rPr kumimoji="0" sz="2100" b="0" i="0" u="none" strike="noStrike" kern="1200" cap="none" spc="-26" normalizeH="0" baseline="0" noProof="0" dirty="0">
                <a:ln>
                  <a:noFill/>
                </a:ln>
                <a:solidFill>
                  <a:prstClr val="black"/>
                </a:solidFill>
                <a:effectLst/>
                <a:uLnTx/>
                <a:uFillTx/>
                <a:latin typeface="Calibri"/>
                <a:ea typeface="+mn-ea"/>
                <a:cs typeface="Calibri"/>
              </a:rPr>
              <a:t>και  </a:t>
            </a:r>
            <a:r>
              <a:rPr kumimoji="0" sz="2100" b="0" i="0" u="none" strike="noStrike" kern="1200" cap="none" spc="-11" normalizeH="0" baseline="0" noProof="0" dirty="0">
                <a:ln>
                  <a:noFill/>
                </a:ln>
                <a:solidFill>
                  <a:prstClr val="black"/>
                </a:solidFill>
                <a:effectLst/>
                <a:uLnTx/>
                <a:uFillTx/>
                <a:latin typeface="Calibri"/>
                <a:ea typeface="+mn-ea"/>
                <a:cs typeface="Calibri"/>
              </a:rPr>
              <a:t>αδικήματα.</a:t>
            </a:r>
            <a:endParaRPr kumimoji="0" sz="2100" b="0" i="0" u="none" strike="noStrike" kern="1200" cap="none" spc="0" normalizeH="0" baseline="0" noProof="0" dirty="0">
              <a:ln>
                <a:noFill/>
              </a:ln>
              <a:solidFill>
                <a:prstClr val="black"/>
              </a:solidFill>
              <a:effectLst/>
              <a:uLnTx/>
              <a:uFillTx/>
              <a:latin typeface="Calibri"/>
              <a:ea typeface="+mn-ea"/>
              <a:cs typeface="Calibri"/>
            </a:endParaRPr>
          </a:p>
          <a:p>
            <a:pPr marL="180975" marR="404336" lvl="0" indent="-171450" algn="just" defTabSz="914400" rtl="0" eaLnBrk="1" fontAlgn="auto" latinLnBrk="0" hangingPunct="1">
              <a:lnSpc>
                <a:spcPts val="2265"/>
              </a:lnSpc>
              <a:spcBef>
                <a:spcPts val="758"/>
              </a:spcBef>
              <a:spcAft>
                <a:spcPts val="0"/>
              </a:spcAft>
              <a:buClrTx/>
              <a:buSzTx/>
              <a:buFont typeface="Arial"/>
              <a:buChar char="•"/>
              <a:tabLst>
                <a:tab pos="181451" algn="l"/>
              </a:tabLst>
              <a:defRPr/>
            </a:pPr>
            <a:r>
              <a:rPr kumimoji="0" sz="2100" b="1" i="0" u="none" strike="noStrike" kern="1200" cap="none" spc="-4" normalizeH="0" baseline="0" noProof="0" dirty="0">
                <a:ln>
                  <a:noFill/>
                </a:ln>
                <a:solidFill>
                  <a:srgbClr val="C00000"/>
                </a:solidFill>
                <a:effectLst/>
                <a:uLnTx/>
                <a:uFillTx/>
                <a:latin typeface="Calibri"/>
                <a:ea typeface="+mn-ea"/>
                <a:cs typeface="Calibri"/>
              </a:rPr>
              <a:t>Συστηματική </a:t>
            </a:r>
            <a:r>
              <a:rPr kumimoji="0" sz="2100" b="1" i="0" u="none" strike="noStrike" kern="1200" cap="none" spc="-11" normalizeH="0" baseline="0" noProof="0" dirty="0">
                <a:ln>
                  <a:noFill/>
                </a:ln>
                <a:solidFill>
                  <a:srgbClr val="C00000"/>
                </a:solidFill>
                <a:effectLst/>
                <a:uLnTx/>
                <a:uFillTx/>
                <a:latin typeface="Calibri"/>
                <a:ea typeface="+mn-ea"/>
                <a:cs typeface="Calibri"/>
              </a:rPr>
              <a:t>παρακολούθηση </a:t>
            </a:r>
            <a:r>
              <a:rPr kumimoji="0" sz="2100" b="0" i="0" u="none" strike="noStrike" kern="1200" cap="none" spc="-8" normalizeH="0" baseline="0" noProof="0" dirty="0">
                <a:ln>
                  <a:noFill/>
                </a:ln>
                <a:solidFill>
                  <a:prstClr val="black"/>
                </a:solidFill>
                <a:effectLst/>
                <a:uLnTx/>
                <a:uFillTx/>
                <a:latin typeface="Calibri"/>
                <a:ea typeface="+mn-ea"/>
                <a:cs typeface="Calibri"/>
              </a:rPr>
              <a:t>δημοσίως προσβάσιμου </a:t>
            </a:r>
            <a:r>
              <a:rPr kumimoji="0" sz="2100" b="0" i="0" u="none" strike="noStrike" kern="1200" cap="none" spc="-11" normalizeH="0" baseline="0" noProof="0" dirty="0">
                <a:ln>
                  <a:noFill/>
                </a:ln>
                <a:solidFill>
                  <a:prstClr val="black"/>
                </a:solidFill>
                <a:effectLst/>
                <a:uLnTx/>
                <a:uFillTx/>
                <a:latin typeface="Calibri"/>
                <a:ea typeface="+mn-ea"/>
                <a:cs typeface="Calibri"/>
              </a:rPr>
              <a:t>χώρου </a:t>
            </a:r>
            <a:r>
              <a:rPr kumimoji="0" sz="2100" b="1" i="0" u="none" strike="noStrike" kern="1200" cap="none" spc="-4" normalizeH="0" baseline="0" noProof="0" dirty="0">
                <a:ln>
                  <a:noFill/>
                </a:ln>
                <a:solidFill>
                  <a:srgbClr val="C00000"/>
                </a:solidFill>
                <a:effectLst/>
                <a:uLnTx/>
                <a:uFillTx/>
                <a:latin typeface="Calibri"/>
                <a:ea typeface="+mn-ea"/>
                <a:cs typeface="Calibri"/>
              </a:rPr>
              <a:t>σε  μεγάλη</a:t>
            </a:r>
            <a:r>
              <a:rPr kumimoji="0" sz="2100" b="1" i="0" u="none" strike="noStrike" kern="1200" cap="none" spc="-8" normalizeH="0" baseline="0" noProof="0" dirty="0">
                <a:ln>
                  <a:noFill/>
                </a:ln>
                <a:solidFill>
                  <a:srgbClr val="C00000"/>
                </a:solidFill>
                <a:effectLst/>
                <a:uLnTx/>
                <a:uFillTx/>
                <a:latin typeface="Calibri"/>
                <a:ea typeface="+mn-ea"/>
                <a:cs typeface="Calibri"/>
              </a:rPr>
              <a:t> </a:t>
            </a:r>
            <a:r>
              <a:rPr kumimoji="0" sz="2100" b="1" i="0" u="none" strike="noStrike" kern="1200" cap="none" spc="-15" normalizeH="0" baseline="0" noProof="0" dirty="0">
                <a:ln>
                  <a:noFill/>
                </a:ln>
                <a:solidFill>
                  <a:srgbClr val="C00000"/>
                </a:solidFill>
                <a:effectLst/>
                <a:uLnTx/>
                <a:uFillTx/>
                <a:latin typeface="Calibri"/>
                <a:ea typeface="+mn-ea"/>
                <a:cs typeface="Calibri"/>
              </a:rPr>
              <a:t>κλίμακα</a:t>
            </a:r>
            <a:r>
              <a:rPr kumimoji="0" sz="2100" b="0" i="0" u="none" strike="noStrike" kern="1200" cap="none" spc="-15" normalizeH="0" baseline="0" noProof="0" dirty="0">
                <a:ln>
                  <a:noFill/>
                </a:ln>
                <a:solidFill>
                  <a:prstClr val="black"/>
                </a:solidFill>
                <a:effectLst/>
                <a:uLnTx/>
                <a:uFillTx/>
                <a:latin typeface="Calibri"/>
                <a:ea typeface="+mn-ea"/>
                <a:cs typeface="Calibri"/>
              </a:rPr>
              <a:t>.</a:t>
            </a:r>
            <a:endParaRPr kumimoji="0" sz="21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 name="object 4"/>
          <p:cNvSpPr txBox="1"/>
          <p:nvPr/>
        </p:nvSpPr>
        <p:spPr>
          <a:xfrm>
            <a:off x="2304670" y="5097780"/>
            <a:ext cx="7809071" cy="810478"/>
          </a:xfrm>
          <a:prstGeom prst="rect">
            <a:avLst/>
          </a:prstGeom>
          <a:solidFill>
            <a:srgbClr val="5B9BD4"/>
          </a:solidFill>
          <a:ln w="12192">
            <a:solidFill>
              <a:srgbClr val="41709C"/>
            </a:solidFill>
          </a:ln>
        </p:spPr>
        <p:txBody>
          <a:bodyPr vert="horz" wrap="square" lIns="0" tIns="0" rIns="0" bIns="0" rtlCol="0">
            <a:spAutoFit/>
          </a:bodyPr>
          <a:lstStyle/>
          <a:p>
            <a:pPr marL="0" marR="0" lvl="0" indent="0" algn="ctr" defTabSz="914400" rtl="0" eaLnBrk="1" fontAlgn="auto" latinLnBrk="0" hangingPunct="1">
              <a:lnSpc>
                <a:spcPts val="201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uLnTx/>
                <a:uFillTx/>
                <a:latin typeface="Calibri"/>
                <a:ea typeface="+mn-ea"/>
                <a:cs typeface="Calibri"/>
              </a:rPr>
              <a:t>Η </a:t>
            </a:r>
            <a:r>
              <a:rPr kumimoji="0" sz="1800" b="0" i="0" u="none" strike="noStrike" kern="1200" cap="none" spc="-4" normalizeH="0" baseline="0" noProof="0" dirty="0">
                <a:ln>
                  <a:noFill/>
                </a:ln>
                <a:solidFill>
                  <a:srgbClr val="FFFFFF"/>
                </a:solidFill>
                <a:effectLst/>
                <a:uLnTx/>
                <a:uFillTx/>
                <a:latin typeface="Calibri"/>
                <a:ea typeface="+mn-ea"/>
                <a:cs typeface="Calibri"/>
              </a:rPr>
              <a:t>εποπτική </a:t>
            </a:r>
            <a:r>
              <a:rPr kumimoji="0" sz="1800" b="0" i="0" u="none" strike="noStrike" kern="1200" cap="none" spc="-8" normalizeH="0" baseline="0" noProof="0" dirty="0">
                <a:ln>
                  <a:noFill/>
                </a:ln>
                <a:solidFill>
                  <a:srgbClr val="FFFFFF"/>
                </a:solidFill>
                <a:effectLst/>
                <a:uLnTx/>
                <a:uFillTx/>
                <a:latin typeface="Calibri"/>
                <a:ea typeface="+mn-ea"/>
                <a:cs typeface="Calibri"/>
              </a:rPr>
              <a:t>αρχή </a:t>
            </a:r>
            <a:r>
              <a:rPr kumimoji="0" sz="1800" b="0" i="0" u="none" strike="noStrike" kern="1200" cap="none" spc="-11" normalizeH="0" baseline="0" noProof="0" dirty="0">
                <a:ln>
                  <a:noFill/>
                </a:ln>
                <a:solidFill>
                  <a:srgbClr val="FFFFFF"/>
                </a:solidFill>
                <a:effectLst/>
                <a:uLnTx/>
                <a:uFillTx/>
                <a:latin typeface="Calibri"/>
                <a:ea typeface="+mn-ea"/>
                <a:cs typeface="Calibri"/>
              </a:rPr>
              <a:t>εκδίδει </a:t>
            </a:r>
            <a:r>
              <a:rPr kumimoji="0" sz="1800" b="0" i="0" u="none" strike="noStrike" kern="1200" cap="none" spc="-15" normalizeH="0" baseline="0" noProof="0" dirty="0">
                <a:ln>
                  <a:noFill/>
                </a:ln>
                <a:solidFill>
                  <a:srgbClr val="FFFFFF"/>
                </a:solidFill>
                <a:effectLst/>
                <a:uLnTx/>
                <a:uFillTx/>
                <a:latin typeface="Calibri"/>
                <a:ea typeface="+mn-ea"/>
                <a:cs typeface="Calibri"/>
              </a:rPr>
              <a:t>κατάλογο </a:t>
            </a:r>
            <a:r>
              <a:rPr kumimoji="0" sz="1800" b="0" i="0" u="none" strike="noStrike" kern="1200" cap="none" spc="-8" normalizeH="0" baseline="0" noProof="0" dirty="0">
                <a:ln>
                  <a:noFill/>
                </a:ln>
                <a:solidFill>
                  <a:srgbClr val="FFFFFF"/>
                </a:solidFill>
                <a:effectLst/>
                <a:uLnTx/>
                <a:uFillTx/>
                <a:latin typeface="Calibri"/>
                <a:ea typeface="+mn-ea"/>
                <a:cs typeface="Calibri"/>
              </a:rPr>
              <a:t>πράξεων επεξεργασίας </a:t>
            </a:r>
            <a:r>
              <a:rPr kumimoji="0" sz="1800" b="0" i="0" u="none" strike="noStrike" kern="1200" cap="none" spc="-4" normalizeH="0" baseline="0" noProof="0" dirty="0">
                <a:ln>
                  <a:noFill/>
                </a:ln>
                <a:solidFill>
                  <a:srgbClr val="FFFFFF"/>
                </a:solidFill>
                <a:effectLst/>
                <a:uLnTx/>
                <a:uFillTx/>
                <a:latin typeface="Calibri"/>
                <a:ea typeface="+mn-ea"/>
                <a:cs typeface="Calibri"/>
              </a:rPr>
              <a:t>που </a:t>
            </a:r>
            <a:r>
              <a:rPr kumimoji="0" sz="1800" b="0" i="0" u="none" strike="noStrike" kern="1200" cap="none" spc="-11" normalizeH="0" baseline="0" noProof="0" dirty="0">
                <a:ln>
                  <a:noFill/>
                </a:ln>
                <a:solidFill>
                  <a:srgbClr val="FFFFFF"/>
                </a:solidFill>
                <a:effectLst/>
                <a:uLnTx/>
                <a:uFillTx/>
                <a:latin typeface="Calibri"/>
                <a:ea typeface="+mn-ea"/>
                <a:cs typeface="Calibri"/>
              </a:rPr>
              <a:t>υπόκεινται</a:t>
            </a:r>
            <a:r>
              <a:rPr kumimoji="0" sz="1800" b="0" i="0" u="none" strike="noStrike" kern="1200" cap="none" spc="45" normalizeH="0" baseline="0" noProof="0" dirty="0">
                <a:ln>
                  <a:noFill/>
                </a:ln>
                <a:solidFill>
                  <a:srgbClr val="FFFFFF"/>
                </a:solidFill>
                <a:effectLst/>
                <a:uLnTx/>
                <a:uFillTx/>
                <a:latin typeface="Calibri"/>
                <a:ea typeface="+mn-ea"/>
                <a:cs typeface="Calibri"/>
              </a:rPr>
              <a:t> </a:t>
            </a:r>
            <a:r>
              <a:rPr kumimoji="0" sz="1800" b="0" i="0" u="none" strike="noStrike" kern="1200" cap="none" spc="-19" normalizeH="0" baseline="0" noProof="0" dirty="0">
                <a:ln>
                  <a:noFill/>
                </a:ln>
                <a:solidFill>
                  <a:srgbClr val="FFFFFF"/>
                </a:solidFill>
                <a:effectLst/>
                <a:uLnTx/>
                <a:uFillTx/>
                <a:latin typeface="Calibri"/>
                <a:ea typeface="+mn-ea"/>
                <a:cs typeface="Calibri"/>
              </a:rPr>
              <a:t>(και</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8096"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15" normalizeH="0" baseline="0" noProof="0" dirty="0">
                <a:ln>
                  <a:noFill/>
                </a:ln>
                <a:solidFill>
                  <a:srgbClr val="FFFFFF"/>
                </a:solidFill>
                <a:effectLst/>
                <a:uLnTx/>
                <a:uFillTx/>
                <a:latin typeface="Calibri"/>
                <a:ea typeface="+mn-ea"/>
                <a:cs typeface="Calibri"/>
              </a:rPr>
              <a:t>δυνητικά </a:t>
            </a:r>
            <a:r>
              <a:rPr kumimoji="0" sz="1800" b="0" i="0" u="none" strike="noStrike" kern="1200" cap="none" spc="0" normalizeH="0" baseline="0" noProof="0" dirty="0">
                <a:ln>
                  <a:noFill/>
                </a:ln>
                <a:solidFill>
                  <a:srgbClr val="FFFFFF"/>
                </a:solidFill>
                <a:effectLst/>
                <a:uLnTx/>
                <a:uFillTx/>
                <a:latin typeface="Calibri"/>
                <a:ea typeface="+mn-ea"/>
                <a:cs typeface="Calibri"/>
              </a:rPr>
              <a:t>που</a:t>
            </a:r>
            <a:r>
              <a:rPr kumimoji="0" sz="1800" b="0" i="0" u="heavy" strike="noStrike" kern="1200" cap="none" spc="0" normalizeH="0" baseline="0" noProof="0" dirty="0">
                <a:ln>
                  <a:noFill/>
                </a:ln>
                <a:solidFill>
                  <a:srgbClr val="FFFFFF"/>
                </a:solidFill>
                <a:effectLst/>
                <a:uLnTx/>
                <a:uFill>
                  <a:solidFill>
                    <a:srgbClr val="FFFFFF"/>
                  </a:solidFill>
                </a:uFill>
                <a:latin typeface="Calibri"/>
                <a:ea typeface="+mn-ea"/>
                <a:cs typeface="Calibri"/>
              </a:rPr>
              <a:t> </a:t>
            </a:r>
            <a:r>
              <a:rPr kumimoji="0" sz="1800" b="0" i="0" u="heavy" strike="noStrike" kern="1200" cap="none" spc="-4" normalizeH="0" baseline="0" noProof="0" dirty="0">
                <a:ln>
                  <a:noFill/>
                </a:ln>
                <a:solidFill>
                  <a:srgbClr val="FFFFFF"/>
                </a:solidFill>
                <a:effectLst/>
                <a:uLnTx/>
                <a:uFill>
                  <a:solidFill>
                    <a:srgbClr val="FFFFFF"/>
                  </a:solidFill>
                </a:uFill>
                <a:latin typeface="Calibri"/>
                <a:ea typeface="+mn-ea"/>
                <a:cs typeface="Calibri"/>
              </a:rPr>
              <a:t>δεν</a:t>
            </a:r>
            <a:r>
              <a:rPr kumimoji="0" sz="1800" b="0" i="0" u="none" strike="noStrike" kern="1200" cap="none" spc="-4" normalizeH="0" baseline="0" noProof="0" dirty="0">
                <a:ln>
                  <a:noFill/>
                </a:ln>
                <a:solidFill>
                  <a:srgbClr val="FFFFFF"/>
                </a:solidFill>
                <a:effectLst/>
                <a:uLnTx/>
                <a:uFillTx/>
                <a:latin typeface="Calibri"/>
                <a:ea typeface="+mn-ea"/>
                <a:cs typeface="Calibri"/>
              </a:rPr>
              <a:t> </a:t>
            </a:r>
            <a:r>
              <a:rPr kumimoji="0" sz="1800" b="0" i="0" u="none" strike="noStrike" kern="1200" cap="none" spc="-8" normalizeH="0" baseline="0" noProof="0" dirty="0">
                <a:ln>
                  <a:noFill/>
                </a:ln>
                <a:solidFill>
                  <a:srgbClr val="FFFFFF"/>
                </a:solidFill>
                <a:effectLst/>
                <a:uLnTx/>
                <a:uFillTx/>
                <a:latin typeface="Calibri"/>
                <a:ea typeface="+mn-ea"/>
                <a:cs typeface="Calibri"/>
              </a:rPr>
              <a:t>υπόκεινται) </a:t>
            </a:r>
            <a:r>
              <a:rPr kumimoji="0" sz="1800" b="0" i="0" u="none" strike="noStrike" kern="1200" cap="none" spc="-11" normalizeH="0" baseline="0" noProof="0" dirty="0">
                <a:ln>
                  <a:noFill/>
                </a:ln>
                <a:solidFill>
                  <a:srgbClr val="FFFFFF"/>
                </a:solidFill>
                <a:effectLst/>
                <a:uLnTx/>
                <a:uFillTx/>
                <a:latin typeface="Calibri"/>
                <a:ea typeface="+mn-ea"/>
                <a:cs typeface="Calibri"/>
              </a:rPr>
              <a:t>στην </a:t>
            </a:r>
            <a:r>
              <a:rPr kumimoji="0" sz="1800" b="0" i="0" u="none" strike="noStrike" kern="1200" cap="none" spc="0" normalizeH="0" baseline="0" noProof="0" dirty="0">
                <a:ln>
                  <a:noFill/>
                </a:ln>
                <a:solidFill>
                  <a:srgbClr val="FFFFFF"/>
                </a:solidFill>
                <a:effectLst/>
                <a:uLnTx/>
                <a:uFillTx/>
                <a:latin typeface="Calibri"/>
                <a:ea typeface="+mn-ea"/>
                <a:cs typeface="Calibri"/>
              </a:rPr>
              <a:t>υποχρέωση εκτίμησης</a:t>
            </a:r>
            <a:r>
              <a:rPr kumimoji="0" sz="1800" b="0" i="0" u="none" strike="noStrike" kern="1200" cap="none" spc="-11" normalizeH="0" baseline="0" noProof="0" dirty="0">
                <a:ln>
                  <a:noFill/>
                </a:ln>
                <a:solidFill>
                  <a:srgbClr val="FFFFFF"/>
                </a:solidFill>
                <a:effectLst/>
                <a:uLnTx/>
                <a:uFillTx/>
                <a:latin typeface="Calibri"/>
                <a:ea typeface="+mn-ea"/>
                <a:cs typeface="Calibri"/>
              </a:rPr>
              <a:t> </a:t>
            </a:r>
            <a:r>
              <a:rPr kumimoji="0" sz="1800" b="0" i="0" u="none" strike="noStrike" kern="1200" cap="none" spc="-4" normalizeH="0" baseline="0" noProof="0" dirty="0">
                <a:ln>
                  <a:noFill/>
                </a:ln>
                <a:solidFill>
                  <a:srgbClr val="FFFFFF"/>
                </a:solidFill>
                <a:effectLst/>
                <a:uLnTx/>
                <a:uFillTx/>
                <a:latin typeface="Calibri"/>
                <a:ea typeface="+mn-ea"/>
                <a:cs typeface="Calibri"/>
              </a:rPr>
              <a:t>αντικτύπου.</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8" normalizeH="0" baseline="0" noProof="0" dirty="0">
                <a:ln>
                  <a:noFill/>
                </a:ln>
                <a:solidFill>
                  <a:srgbClr val="FFFFFF"/>
                </a:solidFill>
                <a:effectLst/>
                <a:uLnTx/>
                <a:uFillTx/>
                <a:latin typeface="Calibri"/>
                <a:ea typeface="+mn-ea"/>
                <a:cs typeface="Calibri"/>
              </a:rPr>
              <a:t>Εφαρμογή </a:t>
            </a:r>
            <a:r>
              <a:rPr kumimoji="0" sz="1800" b="0" i="0" u="none" strike="noStrike" kern="1200" cap="none" spc="-11" normalizeH="0" baseline="0" noProof="0" dirty="0">
                <a:ln>
                  <a:noFill/>
                </a:ln>
                <a:solidFill>
                  <a:srgbClr val="FFFFFF"/>
                </a:solidFill>
                <a:effectLst/>
                <a:uLnTx/>
                <a:uFillTx/>
                <a:latin typeface="Calibri"/>
                <a:ea typeface="+mn-ea"/>
                <a:cs typeface="Calibri"/>
              </a:rPr>
              <a:t>μηχανισμού</a:t>
            </a:r>
            <a:r>
              <a:rPr kumimoji="0" sz="1800" b="0" i="0" u="none" strike="noStrike" kern="1200" cap="none" spc="4" normalizeH="0" baseline="0" noProof="0" dirty="0">
                <a:ln>
                  <a:noFill/>
                </a:ln>
                <a:solidFill>
                  <a:srgbClr val="FFFFFF"/>
                </a:solidFill>
                <a:effectLst/>
                <a:uLnTx/>
                <a:uFillTx/>
                <a:latin typeface="Calibri"/>
                <a:ea typeface="+mn-ea"/>
                <a:cs typeface="Calibri"/>
              </a:rPr>
              <a:t> </a:t>
            </a:r>
            <a:r>
              <a:rPr kumimoji="0" sz="1800" b="0" i="0" u="none" strike="noStrike" kern="1200" cap="none" spc="-11" normalizeH="0" baseline="0" noProof="0" dirty="0">
                <a:ln>
                  <a:noFill/>
                </a:ln>
                <a:solidFill>
                  <a:srgbClr val="FFFFFF"/>
                </a:solidFill>
                <a:effectLst/>
                <a:uLnTx/>
                <a:uFillTx/>
                <a:latin typeface="Calibri"/>
                <a:ea typeface="+mn-ea"/>
                <a:cs typeface="Calibri"/>
              </a:rPr>
              <a:t>συνεκτικότητας.</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pic>
        <p:nvPicPr>
          <p:cNvPr id="5"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760" y="210084"/>
            <a:ext cx="1181100" cy="714375"/>
          </a:xfrm>
          <a:prstGeom prst="rect">
            <a:avLst/>
          </a:prstGeom>
        </p:spPr>
      </p:pic>
    </p:spTree>
    <p:extLst>
      <p:ext uri="{BB962C8B-B14F-4D97-AF65-F5344CB8AC3E}">
        <p14:creationId xmlns:p14="http://schemas.microsoft.com/office/powerpoint/2010/main" val="3245708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83786" y="694009"/>
            <a:ext cx="6603109" cy="1105722"/>
          </a:xfrm>
          <a:prstGeom prst="rect">
            <a:avLst/>
          </a:prstGeom>
        </p:spPr>
        <p:txBody>
          <a:bodyPr vert="horz" wrap="square" lIns="0" tIns="10001" rIns="0" bIns="0" rtlCol="0" anchor="b">
            <a:spAutoFit/>
          </a:bodyPr>
          <a:lstStyle/>
          <a:p>
            <a:pPr marL="9525" algn="ctr">
              <a:lnSpc>
                <a:spcPct val="100000"/>
              </a:lnSpc>
              <a:spcBef>
                <a:spcPts val="79"/>
              </a:spcBef>
            </a:pPr>
            <a:r>
              <a:rPr sz="3500" b="1" spc="-11" dirty="0">
                <a:solidFill>
                  <a:schemeClr val="accent2"/>
                </a:solidFill>
              </a:rPr>
              <a:t>Τι </a:t>
            </a:r>
            <a:r>
              <a:rPr sz="3500" b="1" spc="-26" dirty="0">
                <a:solidFill>
                  <a:schemeClr val="accent2"/>
                </a:solidFill>
              </a:rPr>
              <a:t>περιλαμβάνει </a:t>
            </a:r>
            <a:r>
              <a:rPr sz="3500" b="1" dirty="0">
                <a:solidFill>
                  <a:schemeClr val="accent2"/>
                </a:solidFill>
              </a:rPr>
              <a:t>η </a:t>
            </a:r>
            <a:r>
              <a:rPr sz="3500" b="1" spc="-23" dirty="0">
                <a:solidFill>
                  <a:schemeClr val="accent2"/>
                </a:solidFill>
              </a:rPr>
              <a:t>εκτίμηση</a:t>
            </a:r>
            <a:r>
              <a:rPr sz="3500" b="1" spc="-217" dirty="0">
                <a:solidFill>
                  <a:schemeClr val="accent2"/>
                </a:solidFill>
              </a:rPr>
              <a:t> </a:t>
            </a:r>
            <a:r>
              <a:rPr sz="3500" b="1" spc="-23" dirty="0">
                <a:solidFill>
                  <a:schemeClr val="accent2"/>
                </a:solidFill>
              </a:rPr>
              <a:t>αντικτύπου</a:t>
            </a:r>
          </a:p>
        </p:txBody>
      </p:sp>
      <p:sp>
        <p:nvSpPr>
          <p:cNvPr id="3" name="object 3"/>
          <p:cNvSpPr txBox="1"/>
          <p:nvPr/>
        </p:nvSpPr>
        <p:spPr>
          <a:xfrm>
            <a:off x="2211704" y="1934737"/>
            <a:ext cx="7658100" cy="2461892"/>
          </a:xfrm>
          <a:prstGeom prst="rect">
            <a:avLst/>
          </a:prstGeom>
        </p:spPr>
        <p:txBody>
          <a:bodyPr vert="horz" wrap="square" lIns="0" tIns="73343" rIns="0" bIns="0" rtlCol="0">
            <a:spAutoFit/>
          </a:bodyPr>
          <a:lstStyle/>
          <a:p>
            <a:pPr marL="180975" marR="0" lvl="0" indent="-171450" algn="l" defTabSz="914400" rtl="0" eaLnBrk="1" fontAlgn="auto" latinLnBrk="0" hangingPunct="1">
              <a:lnSpc>
                <a:spcPct val="100000"/>
              </a:lnSpc>
              <a:spcBef>
                <a:spcPts val="578"/>
              </a:spcBef>
              <a:spcAft>
                <a:spcPts val="0"/>
              </a:spcAft>
              <a:buClrTx/>
              <a:buSzTx/>
              <a:buFont typeface="Arial"/>
              <a:buChar char="•"/>
              <a:tabLst>
                <a:tab pos="181451" algn="l"/>
              </a:tabLst>
              <a:defRPr/>
            </a:pPr>
            <a:r>
              <a:rPr kumimoji="0" sz="2100" b="0" i="0" u="none" strike="noStrike" kern="1200" cap="none" spc="-11" normalizeH="0" baseline="0" noProof="0" dirty="0">
                <a:ln>
                  <a:noFill/>
                </a:ln>
                <a:solidFill>
                  <a:prstClr val="black"/>
                </a:solidFill>
                <a:effectLst/>
                <a:uLnTx/>
                <a:uFillTx/>
                <a:latin typeface="Calibri"/>
                <a:ea typeface="+mn-ea"/>
                <a:cs typeface="Calibri"/>
              </a:rPr>
              <a:t>Περιγραφή των </a:t>
            </a:r>
            <a:r>
              <a:rPr kumimoji="0" sz="2100" b="0" i="0" u="none" strike="noStrike" kern="1200" cap="none" spc="-4" normalizeH="0" baseline="0" noProof="0" dirty="0">
                <a:ln>
                  <a:noFill/>
                </a:ln>
                <a:solidFill>
                  <a:prstClr val="black"/>
                </a:solidFill>
                <a:effectLst/>
                <a:uLnTx/>
                <a:uFillTx/>
                <a:latin typeface="Calibri"/>
                <a:ea typeface="+mn-ea"/>
                <a:cs typeface="Calibri"/>
              </a:rPr>
              <a:t>προβλεπόμενων </a:t>
            </a:r>
            <a:r>
              <a:rPr kumimoji="0" sz="2100" b="0" i="0" u="none" strike="noStrike" kern="1200" cap="none" spc="-8" normalizeH="0" baseline="0" noProof="0" dirty="0">
                <a:ln>
                  <a:noFill/>
                </a:ln>
                <a:solidFill>
                  <a:prstClr val="black"/>
                </a:solidFill>
                <a:effectLst/>
                <a:uLnTx/>
                <a:uFillTx/>
                <a:latin typeface="Calibri"/>
                <a:ea typeface="+mn-ea"/>
                <a:cs typeface="Calibri"/>
              </a:rPr>
              <a:t>πράξεων </a:t>
            </a:r>
            <a:r>
              <a:rPr kumimoji="0" sz="2100" b="0" i="0" u="none" strike="noStrike" kern="1200" cap="none" spc="-26" normalizeH="0" baseline="0" noProof="0" dirty="0">
                <a:ln>
                  <a:noFill/>
                </a:ln>
                <a:solidFill>
                  <a:prstClr val="black"/>
                </a:solidFill>
                <a:effectLst/>
                <a:uLnTx/>
                <a:uFillTx/>
                <a:latin typeface="Calibri"/>
                <a:ea typeface="+mn-ea"/>
                <a:cs typeface="Calibri"/>
              </a:rPr>
              <a:t>και </a:t>
            </a:r>
            <a:r>
              <a:rPr kumimoji="0" sz="2100" b="0" i="0" u="none" strike="noStrike" kern="1200" cap="none" spc="-23" normalizeH="0" baseline="0" noProof="0" dirty="0">
                <a:ln>
                  <a:noFill/>
                </a:ln>
                <a:solidFill>
                  <a:prstClr val="black"/>
                </a:solidFill>
                <a:effectLst/>
                <a:uLnTx/>
                <a:uFillTx/>
                <a:latin typeface="Calibri"/>
                <a:ea typeface="+mn-ea"/>
                <a:cs typeface="Calibri"/>
              </a:rPr>
              <a:t>σκοπών</a:t>
            </a:r>
            <a:r>
              <a:rPr kumimoji="0" sz="2100" b="0" i="0" u="none" strike="noStrike" kern="1200" cap="none" spc="150" normalizeH="0" baseline="0" noProof="0" dirty="0">
                <a:ln>
                  <a:noFill/>
                </a:ln>
                <a:solidFill>
                  <a:prstClr val="black"/>
                </a:solidFill>
                <a:effectLst/>
                <a:uLnTx/>
                <a:uFillTx/>
                <a:latin typeface="Calibri"/>
                <a:ea typeface="+mn-ea"/>
                <a:cs typeface="Calibri"/>
              </a:rPr>
              <a:t> </a:t>
            </a:r>
            <a:r>
              <a:rPr kumimoji="0" sz="2100" b="0" i="0" u="none" strike="noStrike" kern="1200" cap="none" spc="-8" normalizeH="0" baseline="0" noProof="0" dirty="0">
                <a:ln>
                  <a:noFill/>
                </a:ln>
                <a:solidFill>
                  <a:prstClr val="black"/>
                </a:solidFill>
                <a:effectLst/>
                <a:uLnTx/>
                <a:uFillTx/>
                <a:latin typeface="Calibri"/>
                <a:ea typeface="+mn-ea"/>
                <a:cs typeface="Calibri"/>
              </a:rPr>
              <a:t>επεξεργασίας.</a:t>
            </a:r>
            <a:endParaRPr kumimoji="0" sz="2100" b="0" i="0" u="none" strike="noStrike" kern="1200" cap="none" spc="0" normalizeH="0" baseline="0" noProof="0" dirty="0">
              <a:ln>
                <a:noFill/>
              </a:ln>
              <a:solidFill>
                <a:prstClr val="black"/>
              </a:solidFill>
              <a:effectLst/>
              <a:uLnTx/>
              <a:uFillTx/>
              <a:latin typeface="Calibri"/>
              <a:ea typeface="+mn-ea"/>
              <a:cs typeface="Calibri"/>
            </a:endParaRPr>
          </a:p>
          <a:p>
            <a:pPr marL="180975" marR="367665" lvl="0" indent="-171450" algn="l" defTabSz="914400" rtl="0" eaLnBrk="1" fontAlgn="auto" latinLnBrk="0" hangingPunct="1">
              <a:lnSpc>
                <a:spcPts val="2265"/>
              </a:lnSpc>
              <a:spcBef>
                <a:spcPts val="791"/>
              </a:spcBef>
              <a:spcAft>
                <a:spcPts val="0"/>
              </a:spcAft>
              <a:buClrTx/>
              <a:buSzTx/>
              <a:buFont typeface="Arial"/>
              <a:buChar char="•"/>
              <a:tabLst>
                <a:tab pos="181451" algn="l"/>
              </a:tabLst>
              <a:defRPr/>
            </a:pPr>
            <a:r>
              <a:rPr kumimoji="0" sz="2100" b="0" i="0" u="none" strike="noStrike" kern="1200" cap="none" spc="-8" normalizeH="0" baseline="0" noProof="0" dirty="0">
                <a:ln>
                  <a:noFill/>
                </a:ln>
                <a:solidFill>
                  <a:prstClr val="black"/>
                </a:solidFill>
                <a:effectLst/>
                <a:uLnTx/>
                <a:uFillTx/>
                <a:latin typeface="Calibri"/>
                <a:ea typeface="+mn-ea"/>
                <a:cs typeface="Calibri"/>
              </a:rPr>
              <a:t>Εκτίμηση της </a:t>
            </a:r>
            <a:r>
              <a:rPr kumimoji="0" sz="2100" b="0" i="0" u="none" strike="noStrike" kern="1200" cap="none" spc="-15" normalizeH="0" baseline="0" noProof="0" dirty="0">
                <a:ln>
                  <a:noFill/>
                </a:ln>
                <a:solidFill>
                  <a:prstClr val="black"/>
                </a:solidFill>
                <a:effectLst/>
                <a:uLnTx/>
                <a:uFillTx/>
                <a:latin typeface="Calibri"/>
                <a:ea typeface="+mn-ea"/>
                <a:cs typeface="Calibri"/>
              </a:rPr>
              <a:t>αναγκαιότητας </a:t>
            </a:r>
            <a:r>
              <a:rPr kumimoji="0" sz="2100" b="0" i="0" u="none" strike="noStrike" kern="1200" cap="none" spc="-26" normalizeH="0" baseline="0" noProof="0" dirty="0">
                <a:ln>
                  <a:noFill/>
                </a:ln>
                <a:solidFill>
                  <a:prstClr val="black"/>
                </a:solidFill>
                <a:effectLst/>
                <a:uLnTx/>
                <a:uFillTx/>
                <a:latin typeface="Calibri"/>
                <a:ea typeface="+mn-ea"/>
                <a:cs typeface="Calibri"/>
              </a:rPr>
              <a:t>και </a:t>
            </a:r>
            <a:r>
              <a:rPr kumimoji="0" sz="2100" b="0" i="0" u="none" strike="noStrike" kern="1200" cap="none" spc="-15" normalizeH="0" baseline="0" noProof="0" dirty="0">
                <a:ln>
                  <a:noFill/>
                </a:ln>
                <a:solidFill>
                  <a:prstClr val="black"/>
                </a:solidFill>
                <a:effectLst/>
                <a:uLnTx/>
                <a:uFillTx/>
                <a:latin typeface="Calibri"/>
                <a:ea typeface="+mn-ea"/>
                <a:cs typeface="Calibri"/>
              </a:rPr>
              <a:t>αναλογικότητας </a:t>
            </a:r>
            <a:r>
              <a:rPr kumimoji="0" sz="2100" b="0" i="0" u="none" strike="noStrike" kern="1200" cap="none" spc="-11" normalizeH="0" baseline="0" noProof="0" dirty="0">
                <a:ln>
                  <a:noFill/>
                </a:ln>
                <a:solidFill>
                  <a:prstClr val="black"/>
                </a:solidFill>
                <a:effectLst/>
                <a:uLnTx/>
                <a:uFillTx/>
                <a:latin typeface="Calibri"/>
                <a:ea typeface="+mn-ea"/>
                <a:cs typeface="Calibri"/>
              </a:rPr>
              <a:t>των </a:t>
            </a:r>
            <a:r>
              <a:rPr kumimoji="0" sz="2100" b="0" i="0" u="none" strike="noStrike" kern="1200" cap="none" spc="-8" normalizeH="0" baseline="0" noProof="0" dirty="0">
                <a:ln>
                  <a:noFill/>
                </a:ln>
                <a:solidFill>
                  <a:prstClr val="black"/>
                </a:solidFill>
                <a:effectLst/>
                <a:uLnTx/>
                <a:uFillTx/>
                <a:latin typeface="Calibri"/>
                <a:ea typeface="+mn-ea"/>
                <a:cs typeface="Calibri"/>
              </a:rPr>
              <a:t>πράξεων </a:t>
            </a:r>
            <a:r>
              <a:rPr kumimoji="0" sz="2100" b="0" i="0" u="none" strike="noStrike" kern="1200" cap="none" spc="-4" normalizeH="0" baseline="0" noProof="0" dirty="0">
                <a:ln>
                  <a:noFill/>
                </a:ln>
                <a:solidFill>
                  <a:prstClr val="black"/>
                </a:solidFill>
                <a:effectLst/>
                <a:uLnTx/>
                <a:uFillTx/>
                <a:latin typeface="Calibri"/>
                <a:ea typeface="+mn-ea"/>
                <a:cs typeface="Calibri"/>
              </a:rPr>
              <a:t>σε  συνάρτηση με </a:t>
            </a:r>
            <a:r>
              <a:rPr kumimoji="0" sz="2100" b="0" i="0" u="none" strike="noStrike" kern="1200" cap="none" spc="-11" normalizeH="0" baseline="0" noProof="0" dirty="0">
                <a:ln>
                  <a:noFill/>
                </a:ln>
                <a:solidFill>
                  <a:prstClr val="black"/>
                </a:solidFill>
                <a:effectLst/>
                <a:uLnTx/>
                <a:uFillTx/>
                <a:latin typeface="Calibri"/>
                <a:ea typeface="+mn-ea"/>
                <a:cs typeface="Calibri"/>
              </a:rPr>
              <a:t>τους</a:t>
            </a:r>
            <a:r>
              <a:rPr kumimoji="0" sz="2100" b="0" i="0" u="none" strike="noStrike" kern="1200" cap="none" spc="4" normalizeH="0" baseline="0" noProof="0" dirty="0">
                <a:ln>
                  <a:noFill/>
                </a:ln>
                <a:solidFill>
                  <a:prstClr val="black"/>
                </a:solidFill>
                <a:effectLst/>
                <a:uLnTx/>
                <a:uFillTx/>
                <a:latin typeface="Calibri"/>
                <a:ea typeface="+mn-ea"/>
                <a:cs typeface="Calibri"/>
              </a:rPr>
              <a:t> </a:t>
            </a:r>
            <a:r>
              <a:rPr kumimoji="0" sz="2100" b="0" i="0" u="none" strike="noStrike" kern="1200" cap="none" spc="-15" normalizeH="0" baseline="0" noProof="0" dirty="0">
                <a:ln>
                  <a:noFill/>
                </a:ln>
                <a:solidFill>
                  <a:prstClr val="black"/>
                </a:solidFill>
                <a:effectLst/>
                <a:uLnTx/>
                <a:uFillTx/>
                <a:latin typeface="Calibri"/>
                <a:ea typeface="+mn-ea"/>
                <a:cs typeface="Calibri"/>
              </a:rPr>
              <a:t>σκοπούς.</a:t>
            </a:r>
            <a:endParaRPr kumimoji="0" sz="2100" b="0" i="0" u="none" strike="noStrike" kern="1200" cap="none" spc="0" normalizeH="0" baseline="0" noProof="0" dirty="0">
              <a:ln>
                <a:noFill/>
              </a:ln>
              <a:solidFill>
                <a:prstClr val="black"/>
              </a:solidFill>
              <a:effectLst/>
              <a:uLnTx/>
              <a:uFillTx/>
              <a:latin typeface="Calibri"/>
              <a:ea typeface="+mn-ea"/>
              <a:cs typeface="Calibri"/>
            </a:endParaRPr>
          </a:p>
          <a:p>
            <a:pPr marL="180975" marR="184784" lvl="0" indent="-171450" algn="l" defTabSz="914400" rtl="0" eaLnBrk="1" fontAlgn="auto" latinLnBrk="0" hangingPunct="1">
              <a:lnSpc>
                <a:spcPts val="2265"/>
              </a:lnSpc>
              <a:spcBef>
                <a:spcPts val="758"/>
              </a:spcBef>
              <a:spcAft>
                <a:spcPts val="0"/>
              </a:spcAft>
              <a:buClrTx/>
              <a:buSzTx/>
              <a:buFont typeface="Arial"/>
              <a:buChar char="•"/>
              <a:tabLst>
                <a:tab pos="181451" algn="l"/>
              </a:tabLst>
              <a:defRPr/>
            </a:pPr>
            <a:r>
              <a:rPr kumimoji="0" sz="2100" b="1" i="0" u="none" strike="noStrike" kern="1200" cap="none" spc="-4" normalizeH="0" baseline="0" noProof="0" dirty="0">
                <a:ln>
                  <a:noFill/>
                </a:ln>
                <a:solidFill>
                  <a:srgbClr val="C00000"/>
                </a:solidFill>
                <a:effectLst/>
                <a:uLnTx/>
                <a:uFillTx/>
                <a:latin typeface="Calibri"/>
                <a:ea typeface="+mn-ea"/>
                <a:cs typeface="Calibri"/>
              </a:rPr>
              <a:t>Εκτίμηση </a:t>
            </a:r>
            <a:r>
              <a:rPr kumimoji="0" sz="2100" b="1" i="0" u="none" strike="noStrike" kern="1200" cap="none" spc="-15" normalizeH="0" baseline="0" noProof="0" dirty="0">
                <a:ln>
                  <a:noFill/>
                </a:ln>
                <a:solidFill>
                  <a:srgbClr val="C00000"/>
                </a:solidFill>
                <a:effectLst/>
                <a:uLnTx/>
                <a:uFillTx/>
                <a:latin typeface="Calibri"/>
                <a:ea typeface="+mn-ea"/>
                <a:cs typeface="Calibri"/>
              </a:rPr>
              <a:t>των κινδύνων </a:t>
            </a:r>
            <a:r>
              <a:rPr kumimoji="0" sz="2100" b="1" i="0" u="none" strike="noStrike" kern="1200" cap="none" spc="-8" normalizeH="0" baseline="0" noProof="0" dirty="0">
                <a:ln>
                  <a:noFill/>
                </a:ln>
                <a:solidFill>
                  <a:srgbClr val="C00000"/>
                </a:solidFill>
                <a:effectLst/>
                <a:uLnTx/>
                <a:uFillTx/>
                <a:latin typeface="Calibri"/>
                <a:ea typeface="+mn-ea"/>
                <a:cs typeface="Calibri"/>
              </a:rPr>
              <a:t>για </a:t>
            </a:r>
            <a:r>
              <a:rPr kumimoji="0" sz="2100" b="1" i="0" u="none" strike="noStrike" kern="1200" cap="none" spc="-15" normalizeH="0" baseline="0" noProof="0" dirty="0">
                <a:ln>
                  <a:noFill/>
                </a:ln>
                <a:solidFill>
                  <a:srgbClr val="C00000"/>
                </a:solidFill>
                <a:effectLst/>
                <a:uLnTx/>
                <a:uFillTx/>
                <a:latin typeface="Calibri"/>
                <a:ea typeface="+mn-ea"/>
                <a:cs typeface="Calibri"/>
              </a:rPr>
              <a:t>τα </a:t>
            </a:r>
            <a:r>
              <a:rPr kumimoji="0" sz="2100" b="1" i="0" u="none" strike="noStrike" kern="1200" cap="none" spc="-11" normalizeH="0" baseline="0" noProof="0" dirty="0">
                <a:ln>
                  <a:noFill/>
                </a:ln>
                <a:solidFill>
                  <a:srgbClr val="C00000"/>
                </a:solidFill>
                <a:effectLst/>
                <a:uLnTx/>
                <a:uFillTx/>
                <a:latin typeface="Calibri"/>
                <a:ea typeface="+mn-ea"/>
                <a:cs typeface="Calibri"/>
              </a:rPr>
              <a:t>δικαιώματα </a:t>
            </a:r>
            <a:r>
              <a:rPr kumimoji="0" sz="2100" b="1" i="0" u="none" strike="noStrike" kern="1200" cap="none" spc="-23" normalizeH="0" baseline="0" noProof="0" dirty="0">
                <a:ln>
                  <a:noFill/>
                </a:ln>
                <a:solidFill>
                  <a:srgbClr val="C00000"/>
                </a:solidFill>
                <a:effectLst/>
                <a:uLnTx/>
                <a:uFillTx/>
                <a:latin typeface="Calibri"/>
                <a:ea typeface="+mn-ea"/>
                <a:cs typeface="Calibri"/>
              </a:rPr>
              <a:t>και </a:t>
            </a:r>
            <a:r>
              <a:rPr kumimoji="0" sz="2100" b="1" i="0" u="none" strike="noStrike" kern="1200" cap="none" spc="-4" normalizeH="0" baseline="0" noProof="0" dirty="0">
                <a:ln>
                  <a:noFill/>
                </a:ln>
                <a:solidFill>
                  <a:srgbClr val="C00000"/>
                </a:solidFill>
                <a:effectLst/>
                <a:uLnTx/>
                <a:uFillTx/>
                <a:latin typeface="Calibri"/>
                <a:ea typeface="+mn-ea"/>
                <a:cs typeface="Calibri"/>
              </a:rPr>
              <a:t>τις ελευθερίες </a:t>
            </a:r>
            <a:r>
              <a:rPr kumimoji="0" sz="2100" b="1" i="0" u="none" strike="noStrike" kern="1200" cap="none" spc="-15" normalizeH="0" baseline="0" noProof="0" dirty="0">
                <a:ln>
                  <a:noFill/>
                </a:ln>
                <a:solidFill>
                  <a:srgbClr val="C00000"/>
                </a:solidFill>
                <a:effectLst/>
                <a:uLnTx/>
                <a:uFillTx/>
                <a:latin typeface="Calibri"/>
                <a:ea typeface="+mn-ea"/>
                <a:cs typeface="Calibri"/>
              </a:rPr>
              <a:t>των  </a:t>
            </a:r>
            <a:r>
              <a:rPr kumimoji="0" sz="2100" b="1" i="0" u="none" strike="noStrike" kern="1200" cap="none" spc="-8" normalizeH="0" baseline="0" noProof="0" dirty="0">
                <a:ln>
                  <a:noFill/>
                </a:ln>
                <a:solidFill>
                  <a:srgbClr val="C00000"/>
                </a:solidFill>
                <a:effectLst/>
                <a:uLnTx/>
                <a:uFillTx/>
                <a:latin typeface="Calibri"/>
                <a:ea typeface="+mn-ea"/>
                <a:cs typeface="Calibri"/>
              </a:rPr>
              <a:t>υποκειμένων </a:t>
            </a:r>
            <a:r>
              <a:rPr kumimoji="0" sz="2100" b="1" i="0" u="none" strike="noStrike" kern="1200" cap="none" spc="-15" normalizeH="0" baseline="0" noProof="0" dirty="0">
                <a:ln>
                  <a:noFill/>
                </a:ln>
                <a:solidFill>
                  <a:srgbClr val="C00000"/>
                </a:solidFill>
                <a:effectLst/>
                <a:uLnTx/>
                <a:uFillTx/>
                <a:latin typeface="Calibri"/>
                <a:ea typeface="+mn-ea"/>
                <a:cs typeface="Calibri"/>
              </a:rPr>
              <a:t>των</a:t>
            </a:r>
            <a:r>
              <a:rPr kumimoji="0" sz="2100" b="1" i="0" u="none" strike="noStrike" kern="1200" cap="none" spc="38" normalizeH="0" baseline="0" noProof="0" dirty="0">
                <a:ln>
                  <a:noFill/>
                </a:ln>
                <a:solidFill>
                  <a:srgbClr val="C00000"/>
                </a:solidFill>
                <a:effectLst/>
                <a:uLnTx/>
                <a:uFillTx/>
                <a:latin typeface="Calibri"/>
                <a:ea typeface="+mn-ea"/>
                <a:cs typeface="Calibri"/>
              </a:rPr>
              <a:t> </a:t>
            </a:r>
            <a:r>
              <a:rPr kumimoji="0" sz="2100" b="1" i="0" u="none" strike="noStrike" kern="1200" cap="none" spc="-8" normalizeH="0" baseline="0" noProof="0" dirty="0">
                <a:ln>
                  <a:noFill/>
                </a:ln>
                <a:solidFill>
                  <a:srgbClr val="C00000"/>
                </a:solidFill>
                <a:effectLst/>
                <a:uLnTx/>
                <a:uFillTx/>
                <a:latin typeface="Calibri"/>
                <a:ea typeface="+mn-ea"/>
                <a:cs typeface="Calibri"/>
              </a:rPr>
              <a:t>δεδομένων</a:t>
            </a:r>
            <a:r>
              <a:rPr kumimoji="0" sz="2100" b="0" i="0" u="none" strike="noStrike" kern="1200" cap="none" spc="-8" normalizeH="0" baseline="0" noProof="0" dirty="0">
                <a:ln>
                  <a:noFill/>
                </a:ln>
                <a:solidFill>
                  <a:prstClr val="black"/>
                </a:solidFill>
                <a:effectLst/>
                <a:uLnTx/>
                <a:uFillTx/>
                <a:latin typeface="Calibri"/>
                <a:ea typeface="+mn-ea"/>
                <a:cs typeface="Calibri"/>
              </a:rPr>
              <a:t>.</a:t>
            </a:r>
            <a:endParaRPr kumimoji="0" sz="2100" b="0" i="0" u="none" strike="noStrike" kern="1200" cap="none" spc="0" normalizeH="0" baseline="0" noProof="0" dirty="0">
              <a:ln>
                <a:noFill/>
              </a:ln>
              <a:solidFill>
                <a:prstClr val="black"/>
              </a:solidFill>
              <a:effectLst/>
              <a:uLnTx/>
              <a:uFillTx/>
              <a:latin typeface="Calibri"/>
              <a:ea typeface="+mn-ea"/>
              <a:cs typeface="Calibri"/>
            </a:endParaRPr>
          </a:p>
          <a:p>
            <a:pPr marL="180975" marR="0" lvl="0" indent="-171450" algn="l" defTabSz="914400" rtl="0" eaLnBrk="1" fontAlgn="auto" latinLnBrk="0" hangingPunct="1">
              <a:lnSpc>
                <a:spcPts val="2396"/>
              </a:lnSpc>
              <a:spcBef>
                <a:spcPts val="465"/>
              </a:spcBef>
              <a:spcAft>
                <a:spcPts val="0"/>
              </a:spcAft>
              <a:buClrTx/>
              <a:buSzTx/>
              <a:buFont typeface="Arial"/>
              <a:buChar char="•"/>
              <a:tabLst>
                <a:tab pos="181451" algn="l"/>
              </a:tabLst>
              <a:defRPr/>
            </a:pPr>
            <a:r>
              <a:rPr kumimoji="0" sz="2100" b="1" i="0" u="none" strike="noStrike" kern="1200" cap="none" spc="-8" normalizeH="0" baseline="0" noProof="0" dirty="0">
                <a:ln>
                  <a:noFill/>
                </a:ln>
                <a:solidFill>
                  <a:srgbClr val="C00000"/>
                </a:solidFill>
                <a:effectLst/>
                <a:uLnTx/>
                <a:uFillTx/>
                <a:latin typeface="Calibri"/>
                <a:ea typeface="+mn-ea"/>
                <a:cs typeface="Calibri"/>
              </a:rPr>
              <a:t>Προβλεπόμενα μέτρα </a:t>
            </a:r>
            <a:r>
              <a:rPr kumimoji="0" sz="2100" b="1" i="0" u="none" strike="noStrike" kern="1200" cap="none" spc="-4" normalizeH="0" baseline="0" noProof="0" dirty="0">
                <a:ln>
                  <a:noFill/>
                </a:ln>
                <a:solidFill>
                  <a:srgbClr val="C00000"/>
                </a:solidFill>
                <a:effectLst/>
                <a:uLnTx/>
                <a:uFillTx/>
                <a:latin typeface="Calibri"/>
                <a:ea typeface="+mn-ea"/>
                <a:cs typeface="Calibri"/>
              </a:rPr>
              <a:t>αντιμετώπισης </a:t>
            </a:r>
            <a:r>
              <a:rPr kumimoji="0" sz="2100" b="1" i="0" u="none" strike="noStrike" kern="1200" cap="none" spc="-15" normalizeH="0" baseline="0" noProof="0" dirty="0">
                <a:ln>
                  <a:noFill/>
                </a:ln>
                <a:solidFill>
                  <a:srgbClr val="C00000"/>
                </a:solidFill>
                <a:effectLst/>
                <a:uLnTx/>
                <a:uFillTx/>
                <a:latin typeface="Calibri"/>
                <a:ea typeface="+mn-ea"/>
                <a:cs typeface="Calibri"/>
              </a:rPr>
              <a:t>των</a:t>
            </a:r>
            <a:r>
              <a:rPr kumimoji="0" sz="2100" b="1" i="0" u="none" strike="noStrike" kern="1200" cap="none" spc="56" normalizeH="0" baseline="0" noProof="0" dirty="0">
                <a:ln>
                  <a:noFill/>
                </a:ln>
                <a:solidFill>
                  <a:srgbClr val="C00000"/>
                </a:solidFill>
                <a:effectLst/>
                <a:uLnTx/>
                <a:uFillTx/>
                <a:latin typeface="Calibri"/>
                <a:ea typeface="+mn-ea"/>
                <a:cs typeface="Calibri"/>
              </a:rPr>
              <a:t> </a:t>
            </a:r>
            <a:r>
              <a:rPr kumimoji="0" sz="2100" b="1" i="0" u="none" strike="noStrike" kern="1200" cap="none" spc="-11" normalizeH="0" baseline="0" noProof="0" dirty="0">
                <a:ln>
                  <a:noFill/>
                </a:ln>
                <a:solidFill>
                  <a:srgbClr val="C00000"/>
                </a:solidFill>
                <a:effectLst/>
                <a:uLnTx/>
                <a:uFillTx/>
                <a:latin typeface="Calibri"/>
                <a:ea typeface="+mn-ea"/>
                <a:cs typeface="Calibri"/>
              </a:rPr>
              <a:t>κινδύνων</a:t>
            </a:r>
            <a:endParaRPr kumimoji="0" sz="2100" b="0" i="0" u="none" strike="noStrike" kern="1200" cap="none" spc="0" normalizeH="0" baseline="0" noProof="0" dirty="0">
              <a:ln>
                <a:noFill/>
              </a:ln>
              <a:solidFill>
                <a:prstClr val="black"/>
              </a:solidFill>
              <a:effectLst/>
              <a:uLnTx/>
              <a:uFillTx/>
              <a:latin typeface="Calibri"/>
              <a:ea typeface="+mn-ea"/>
              <a:cs typeface="Calibri"/>
            </a:endParaRPr>
          </a:p>
          <a:p>
            <a:pPr marL="180975" marR="0" lvl="0" indent="0" algn="l" defTabSz="914400" rtl="0" eaLnBrk="1" fontAlgn="auto" latinLnBrk="0" hangingPunct="1">
              <a:lnSpc>
                <a:spcPts val="2396"/>
              </a:lnSpc>
              <a:spcBef>
                <a:spcPts val="0"/>
              </a:spcBef>
              <a:spcAft>
                <a:spcPts val="0"/>
              </a:spcAft>
              <a:buClrTx/>
              <a:buSzTx/>
              <a:buFontTx/>
              <a:buNone/>
              <a:tabLst/>
              <a:defRPr/>
            </a:pPr>
            <a:r>
              <a:rPr kumimoji="0" sz="2100" b="0" i="0" u="none" strike="noStrike" kern="1200" cap="none" spc="-8" normalizeH="0" baseline="0" noProof="0" dirty="0">
                <a:ln>
                  <a:noFill/>
                </a:ln>
                <a:solidFill>
                  <a:prstClr val="black"/>
                </a:solidFill>
                <a:effectLst/>
                <a:uLnTx/>
                <a:uFillTx/>
                <a:latin typeface="Calibri"/>
                <a:ea typeface="+mn-ea"/>
                <a:cs typeface="Calibri"/>
              </a:rPr>
              <a:t>(συμπεριλαμβανομένων </a:t>
            </a:r>
            <a:r>
              <a:rPr kumimoji="0" sz="2100" b="0" i="0" u="none" strike="noStrike" kern="1200" cap="none" spc="-11" normalizeH="0" baseline="0" noProof="0" dirty="0">
                <a:ln>
                  <a:noFill/>
                </a:ln>
                <a:solidFill>
                  <a:prstClr val="black"/>
                </a:solidFill>
                <a:effectLst/>
                <a:uLnTx/>
                <a:uFillTx/>
                <a:latin typeface="Calibri"/>
                <a:ea typeface="+mn-ea"/>
                <a:cs typeface="Calibri"/>
              </a:rPr>
              <a:t>των </a:t>
            </a:r>
            <a:r>
              <a:rPr kumimoji="0" sz="2100" b="0" i="0" u="none" strike="noStrike" kern="1200" cap="none" spc="-8" normalizeH="0" baseline="0" noProof="0" dirty="0">
                <a:ln>
                  <a:noFill/>
                </a:ln>
                <a:solidFill>
                  <a:prstClr val="black"/>
                </a:solidFill>
                <a:effectLst/>
                <a:uLnTx/>
                <a:uFillTx/>
                <a:latin typeface="Calibri"/>
                <a:ea typeface="+mn-ea"/>
                <a:cs typeface="Calibri"/>
              </a:rPr>
              <a:t>μέτρων </a:t>
            </a:r>
            <a:r>
              <a:rPr kumimoji="0" sz="2100" b="0" i="0" u="none" strike="noStrike" kern="1200" cap="none" spc="-26" normalizeH="0" baseline="0" noProof="0" dirty="0">
                <a:ln>
                  <a:noFill/>
                </a:ln>
                <a:solidFill>
                  <a:prstClr val="black"/>
                </a:solidFill>
                <a:effectLst/>
                <a:uLnTx/>
                <a:uFillTx/>
                <a:latin typeface="Calibri"/>
                <a:ea typeface="+mn-ea"/>
                <a:cs typeface="Calibri"/>
              </a:rPr>
              <a:t>και </a:t>
            </a:r>
            <a:r>
              <a:rPr kumimoji="0" sz="2100" b="0" i="0" u="none" strike="noStrike" kern="1200" cap="none" spc="-15" normalizeH="0" baseline="0" noProof="0" dirty="0">
                <a:ln>
                  <a:noFill/>
                </a:ln>
                <a:solidFill>
                  <a:prstClr val="black"/>
                </a:solidFill>
                <a:effectLst/>
                <a:uLnTx/>
                <a:uFillTx/>
                <a:latin typeface="Calibri"/>
                <a:ea typeface="+mn-ea"/>
                <a:cs typeface="Calibri"/>
              </a:rPr>
              <a:t>μηχανισμών</a:t>
            </a:r>
            <a:r>
              <a:rPr kumimoji="0" sz="2100" b="0" i="0" u="none" strike="noStrike" kern="1200" cap="none" spc="124" normalizeH="0" baseline="0" noProof="0" dirty="0">
                <a:ln>
                  <a:noFill/>
                </a:ln>
                <a:solidFill>
                  <a:prstClr val="black"/>
                </a:solidFill>
                <a:effectLst/>
                <a:uLnTx/>
                <a:uFillTx/>
                <a:latin typeface="Calibri"/>
                <a:ea typeface="+mn-ea"/>
                <a:cs typeface="Calibri"/>
              </a:rPr>
              <a:t> </a:t>
            </a:r>
            <a:r>
              <a:rPr kumimoji="0" sz="2100" b="0" i="0" u="none" strike="noStrike" kern="1200" cap="none" spc="-4" normalizeH="0" baseline="0" noProof="0" dirty="0">
                <a:ln>
                  <a:noFill/>
                </a:ln>
                <a:solidFill>
                  <a:prstClr val="black"/>
                </a:solidFill>
                <a:effectLst/>
                <a:uLnTx/>
                <a:uFillTx/>
                <a:latin typeface="Calibri"/>
                <a:ea typeface="+mn-ea"/>
                <a:cs typeface="Calibri"/>
              </a:rPr>
              <a:t>ασφάλειας).</a:t>
            </a:r>
            <a:endParaRPr kumimoji="0" sz="21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 name="object 4"/>
          <p:cNvSpPr txBox="1"/>
          <p:nvPr/>
        </p:nvSpPr>
        <p:spPr>
          <a:xfrm>
            <a:off x="2230376" y="4872948"/>
            <a:ext cx="7809071" cy="368851"/>
          </a:xfrm>
          <a:prstGeom prst="rect">
            <a:avLst/>
          </a:prstGeom>
          <a:solidFill>
            <a:srgbClr val="5B9BD4"/>
          </a:solidFill>
          <a:ln w="12192">
            <a:solidFill>
              <a:srgbClr val="41709C"/>
            </a:solidFill>
          </a:ln>
        </p:spPr>
        <p:txBody>
          <a:bodyPr vert="horz" wrap="square" lIns="0" tIns="90964" rIns="0" bIns="0" rtlCol="0">
            <a:spAutoFit/>
          </a:bodyPr>
          <a:lstStyle/>
          <a:p>
            <a:pPr marL="318135" marR="0" lvl="0" indent="0" algn="l" defTabSz="914400" rtl="0" eaLnBrk="1" fontAlgn="auto" latinLnBrk="0" hangingPunct="1">
              <a:lnSpc>
                <a:spcPct val="100000"/>
              </a:lnSpc>
              <a:spcBef>
                <a:spcPts val="716"/>
              </a:spcBef>
              <a:spcAft>
                <a:spcPts val="0"/>
              </a:spcAft>
              <a:buClrTx/>
              <a:buSzTx/>
              <a:buFontTx/>
              <a:buNone/>
              <a:tabLst/>
              <a:defRPr/>
            </a:pPr>
            <a:r>
              <a:rPr kumimoji="0" sz="1800" b="0" i="0" u="none" strike="noStrike" kern="1200" cap="none" spc="-4" normalizeH="0" baseline="0" noProof="0" dirty="0">
                <a:ln>
                  <a:noFill/>
                </a:ln>
                <a:solidFill>
                  <a:srgbClr val="FFFFFF"/>
                </a:solidFill>
                <a:effectLst/>
                <a:uLnTx/>
                <a:uFillTx/>
                <a:latin typeface="Calibri"/>
                <a:ea typeface="+mn-ea"/>
                <a:cs typeface="Calibri"/>
              </a:rPr>
              <a:t>Γνώμη υπεύθυνου </a:t>
            </a:r>
            <a:r>
              <a:rPr kumimoji="0" sz="1800" b="0" i="0" u="none" strike="noStrike" kern="1200" cap="none" spc="-8" normalizeH="0" baseline="0" noProof="0" dirty="0">
                <a:ln>
                  <a:noFill/>
                </a:ln>
                <a:solidFill>
                  <a:srgbClr val="FFFFFF"/>
                </a:solidFill>
                <a:effectLst/>
                <a:uLnTx/>
                <a:uFillTx/>
                <a:latin typeface="Calibri"/>
                <a:ea typeface="+mn-ea"/>
                <a:cs typeface="Calibri"/>
              </a:rPr>
              <a:t>προστασίας </a:t>
            </a:r>
            <a:r>
              <a:rPr kumimoji="0" sz="1800" b="0" i="0" u="none" strike="noStrike" kern="1200" cap="none" spc="-11" normalizeH="0" baseline="0" noProof="0" dirty="0">
                <a:ln>
                  <a:noFill/>
                </a:ln>
                <a:solidFill>
                  <a:srgbClr val="FFFFFF"/>
                </a:solidFill>
                <a:effectLst/>
                <a:uLnTx/>
                <a:uFillTx/>
                <a:latin typeface="Calibri"/>
                <a:ea typeface="+mn-ea"/>
                <a:cs typeface="Calibri"/>
              </a:rPr>
              <a:t>δεδομένων </a:t>
            </a:r>
            <a:r>
              <a:rPr kumimoji="0" sz="1800" b="0" i="0" u="none" strike="noStrike" kern="1200" cap="none" spc="-23" normalizeH="0" baseline="0" noProof="0" dirty="0">
                <a:ln>
                  <a:noFill/>
                </a:ln>
                <a:solidFill>
                  <a:srgbClr val="FFFFFF"/>
                </a:solidFill>
                <a:effectLst/>
                <a:uLnTx/>
                <a:uFillTx/>
                <a:latin typeface="Calibri"/>
                <a:ea typeface="+mn-ea"/>
                <a:cs typeface="Calibri"/>
              </a:rPr>
              <a:t>και </a:t>
            </a:r>
            <a:r>
              <a:rPr kumimoji="0" sz="1800" b="0" i="0" u="none" strike="noStrike" kern="1200" cap="none" spc="-8" normalizeH="0" baseline="0" noProof="0" dirty="0">
                <a:ln>
                  <a:noFill/>
                </a:ln>
                <a:solidFill>
                  <a:srgbClr val="FFFFFF"/>
                </a:solidFill>
                <a:effectLst/>
                <a:uLnTx/>
                <a:uFillTx/>
                <a:latin typeface="Calibri"/>
                <a:ea typeface="+mn-ea"/>
                <a:cs typeface="Calibri"/>
              </a:rPr>
              <a:t>υποκειμένων </a:t>
            </a:r>
            <a:r>
              <a:rPr kumimoji="0" sz="1800" b="0" i="0" u="none" strike="noStrike" kern="1200" cap="none" spc="-11" normalizeH="0" baseline="0" noProof="0" dirty="0">
                <a:ln>
                  <a:noFill/>
                </a:ln>
                <a:solidFill>
                  <a:srgbClr val="FFFFFF"/>
                </a:solidFill>
                <a:effectLst/>
                <a:uLnTx/>
                <a:uFillTx/>
                <a:latin typeface="Calibri"/>
                <a:ea typeface="+mn-ea"/>
                <a:cs typeface="Calibri"/>
              </a:rPr>
              <a:t>των</a:t>
            </a:r>
            <a:r>
              <a:rPr kumimoji="0" sz="1800" b="0" i="0" u="none" strike="noStrike" kern="1200" cap="none" spc="75" normalizeH="0" baseline="0" noProof="0" dirty="0">
                <a:ln>
                  <a:noFill/>
                </a:ln>
                <a:solidFill>
                  <a:srgbClr val="FFFFFF"/>
                </a:solidFill>
                <a:effectLst/>
                <a:uLnTx/>
                <a:uFillTx/>
                <a:latin typeface="Calibri"/>
                <a:ea typeface="+mn-ea"/>
                <a:cs typeface="Calibri"/>
              </a:rPr>
              <a:t> </a:t>
            </a:r>
            <a:r>
              <a:rPr kumimoji="0" sz="1800" b="0" i="0" u="none" strike="noStrike" kern="1200" cap="none" spc="-8" normalizeH="0" baseline="0" noProof="0" dirty="0">
                <a:ln>
                  <a:noFill/>
                </a:ln>
                <a:solidFill>
                  <a:srgbClr val="FFFFFF"/>
                </a:solidFill>
                <a:effectLst/>
                <a:uLnTx/>
                <a:uFillTx/>
                <a:latin typeface="Calibri"/>
                <a:ea typeface="+mn-ea"/>
                <a:cs typeface="Calibri"/>
              </a:rPr>
              <a:t>δεδομένων.</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5" name="object 5"/>
          <p:cNvSpPr txBox="1"/>
          <p:nvPr/>
        </p:nvSpPr>
        <p:spPr>
          <a:xfrm>
            <a:off x="2230376" y="5241798"/>
            <a:ext cx="7809071" cy="369332"/>
          </a:xfrm>
          <a:prstGeom prst="rect">
            <a:avLst/>
          </a:prstGeom>
          <a:solidFill>
            <a:srgbClr val="5B9BD4"/>
          </a:solidFill>
          <a:ln w="12192">
            <a:solidFill>
              <a:srgbClr val="41709C"/>
            </a:solidFill>
          </a:ln>
        </p:spPr>
        <p:txBody>
          <a:bodyPr vert="horz" wrap="square" lIns="0" tIns="91440" rIns="0" bIns="0" rtlCol="0">
            <a:spAutoFit/>
          </a:bodyPr>
          <a:lstStyle/>
          <a:p>
            <a:pPr marL="1416844" marR="0" lvl="0" indent="0" algn="l" defTabSz="914400" rtl="0" eaLnBrk="1" fontAlgn="auto" latinLnBrk="0" hangingPunct="1">
              <a:lnSpc>
                <a:spcPct val="100000"/>
              </a:lnSpc>
              <a:spcBef>
                <a:spcPts val="720"/>
              </a:spcBef>
              <a:spcAft>
                <a:spcPts val="0"/>
              </a:spcAft>
              <a:buClrTx/>
              <a:buSzTx/>
              <a:buFontTx/>
              <a:buNone/>
              <a:tabLst/>
              <a:defRPr/>
            </a:pPr>
            <a:r>
              <a:rPr kumimoji="0" sz="1800" b="0" i="0" u="none" strike="noStrike" kern="1200" cap="none" spc="-11" normalizeH="0" baseline="0" noProof="0" dirty="0">
                <a:ln>
                  <a:noFill/>
                </a:ln>
                <a:solidFill>
                  <a:srgbClr val="FFFFFF"/>
                </a:solidFill>
                <a:effectLst/>
                <a:uLnTx/>
                <a:uFillTx/>
                <a:latin typeface="Calibri"/>
                <a:ea typeface="+mn-ea"/>
                <a:cs typeface="Calibri"/>
              </a:rPr>
              <a:t>Επανεξέταση </a:t>
            </a:r>
            <a:r>
              <a:rPr kumimoji="0" sz="1800" b="0" i="0" u="none" strike="noStrike" kern="1200" cap="none" spc="-4" normalizeH="0" baseline="0" noProof="0" dirty="0">
                <a:ln>
                  <a:noFill/>
                </a:ln>
                <a:solidFill>
                  <a:srgbClr val="FFFFFF"/>
                </a:solidFill>
                <a:effectLst/>
                <a:uLnTx/>
                <a:uFillTx/>
                <a:latin typeface="Calibri"/>
                <a:ea typeface="+mn-ea"/>
                <a:cs typeface="Calibri"/>
              </a:rPr>
              <a:t>σε περίπτωση </a:t>
            </a:r>
            <a:r>
              <a:rPr kumimoji="0" sz="1800" b="0" i="0" u="none" strike="noStrike" kern="1200" cap="none" spc="-8" normalizeH="0" baseline="0" noProof="0" dirty="0">
                <a:ln>
                  <a:noFill/>
                </a:ln>
                <a:solidFill>
                  <a:srgbClr val="FFFFFF"/>
                </a:solidFill>
                <a:effectLst/>
                <a:uLnTx/>
                <a:uFillTx/>
                <a:latin typeface="Calibri"/>
                <a:ea typeface="+mn-ea"/>
                <a:cs typeface="Calibri"/>
              </a:rPr>
              <a:t>μεταβολής </a:t>
            </a:r>
            <a:r>
              <a:rPr kumimoji="0" sz="1800" b="0" i="0" u="none" strike="noStrike" kern="1200" cap="none" spc="-11" normalizeH="0" baseline="0" noProof="0" dirty="0">
                <a:ln>
                  <a:noFill/>
                </a:ln>
                <a:solidFill>
                  <a:srgbClr val="FFFFFF"/>
                </a:solidFill>
                <a:effectLst/>
                <a:uLnTx/>
                <a:uFillTx/>
                <a:latin typeface="Calibri"/>
                <a:ea typeface="+mn-ea"/>
                <a:cs typeface="Calibri"/>
              </a:rPr>
              <a:t>του</a:t>
            </a:r>
            <a:r>
              <a:rPr kumimoji="0" sz="1800" b="0" i="0" u="none" strike="noStrike" kern="1200" cap="none" spc="-8" normalizeH="0" baseline="0" noProof="0" dirty="0">
                <a:ln>
                  <a:noFill/>
                </a:ln>
                <a:solidFill>
                  <a:srgbClr val="FFFFFF"/>
                </a:solidFill>
                <a:effectLst/>
                <a:uLnTx/>
                <a:uFillTx/>
                <a:latin typeface="Calibri"/>
                <a:ea typeface="+mn-ea"/>
                <a:cs typeface="Calibri"/>
              </a:rPr>
              <a:t> κινδύνου.</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pic>
        <p:nvPicPr>
          <p:cNvPr id="6"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760" y="210084"/>
            <a:ext cx="1181100" cy="714375"/>
          </a:xfrm>
          <a:prstGeom prst="rect">
            <a:avLst/>
          </a:prstGeom>
        </p:spPr>
      </p:pic>
    </p:spTree>
    <p:extLst>
      <p:ext uri="{BB962C8B-B14F-4D97-AF65-F5344CB8AC3E}">
        <p14:creationId xmlns:p14="http://schemas.microsoft.com/office/powerpoint/2010/main" val="3050403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1706" y="750114"/>
            <a:ext cx="7110889" cy="1087317"/>
          </a:xfrm>
          <a:prstGeom prst="rect">
            <a:avLst/>
          </a:prstGeom>
        </p:spPr>
        <p:txBody>
          <a:bodyPr vert="horz" wrap="square" lIns="0" tIns="10001" rIns="0" bIns="0" rtlCol="0" anchor="b">
            <a:spAutoFit/>
          </a:bodyPr>
          <a:lstStyle/>
          <a:p>
            <a:pPr marL="9525" algn="ctr">
              <a:lnSpc>
                <a:spcPct val="100000"/>
              </a:lnSpc>
              <a:spcBef>
                <a:spcPts val="79"/>
              </a:spcBef>
            </a:pPr>
            <a:r>
              <a:rPr sz="3500" b="1" spc="-19" dirty="0">
                <a:solidFill>
                  <a:schemeClr val="accent2"/>
                </a:solidFill>
              </a:rPr>
              <a:t>Άρθρο </a:t>
            </a:r>
            <a:r>
              <a:rPr sz="3500" b="1" spc="-11" dirty="0">
                <a:solidFill>
                  <a:schemeClr val="accent2"/>
                </a:solidFill>
              </a:rPr>
              <a:t>36 </a:t>
            </a:r>
            <a:r>
              <a:rPr sz="3500" b="1" spc="-8" dirty="0">
                <a:solidFill>
                  <a:schemeClr val="accent2"/>
                </a:solidFill>
              </a:rPr>
              <a:t>ΓΚ </a:t>
            </a:r>
            <a:r>
              <a:rPr sz="3500" b="1" dirty="0">
                <a:solidFill>
                  <a:schemeClr val="accent2"/>
                </a:solidFill>
              </a:rPr>
              <a:t>– </a:t>
            </a:r>
            <a:r>
              <a:rPr sz="3500" b="1" spc="-30" dirty="0">
                <a:solidFill>
                  <a:schemeClr val="accent2"/>
                </a:solidFill>
              </a:rPr>
              <a:t>Προηγούμενη</a:t>
            </a:r>
            <a:r>
              <a:rPr sz="3500" b="1" spc="-307" dirty="0">
                <a:solidFill>
                  <a:schemeClr val="accent2"/>
                </a:solidFill>
              </a:rPr>
              <a:t> </a:t>
            </a:r>
            <a:r>
              <a:rPr sz="3500" b="1" spc="-30" dirty="0">
                <a:solidFill>
                  <a:schemeClr val="accent2"/>
                </a:solidFill>
              </a:rPr>
              <a:t>διαβούλευση</a:t>
            </a:r>
          </a:p>
        </p:txBody>
      </p:sp>
      <p:sp>
        <p:nvSpPr>
          <p:cNvPr id="3" name="object 3"/>
          <p:cNvSpPr txBox="1"/>
          <p:nvPr/>
        </p:nvSpPr>
        <p:spPr>
          <a:xfrm>
            <a:off x="2211705" y="2181797"/>
            <a:ext cx="7693343" cy="3144418"/>
          </a:xfrm>
          <a:prstGeom prst="rect">
            <a:avLst/>
          </a:prstGeom>
        </p:spPr>
        <p:txBody>
          <a:bodyPr vert="horz" wrap="square" lIns="0" tIns="69056" rIns="0" bIns="0" rtlCol="0">
            <a:spAutoFit/>
          </a:bodyPr>
          <a:lstStyle/>
          <a:p>
            <a:pPr marL="180975" marR="70009" lvl="0" indent="-171450" algn="just" defTabSz="914400" rtl="0" eaLnBrk="1" fontAlgn="auto" latinLnBrk="0" hangingPunct="1">
              <a:lnSpc>
                <a:spcPct val="80000"/>
              </a:lnSpc>
              <a:spcBef>
                <a:spcPts val="544"/>
              </a:spcBef>
              <a:spcAft>
                <a:spcPts val="0"/>
              </a:spcAft>
              <a:buClrTx/>
              <a:buSzTx/>
              <a:buFont typeface="Arial"/>
              <a:buChar char="•"/>
              <a:tabLst>
                <a:tab pos="181451" algn="l"/>
              </a:tabLst>
              <a:defRPr/>
            </a:pPr>
            <a:r>
              <a:rPr kumimoji="0" sz="1950" b="0" i="0" u="none" strike="noStrike" kern="1200" cap="none" spc="0" normalizeH="0" baseline="0" noProof="0" dirty="0">
                <a:ln>
                  <a:noFill/>
                </a:ln>
                <a:solidFill>
                  <a:prstClr val="black"/>
                </a:solidFill>
                <a:effectLst/>
                <a:uLnTx/>
                <a:uFillTx/>
                <a:latin typeface="Calibri"/>
                <a:ea typeface="+mn-ea"/>
                <a:cs typeface="Calibri"/>
              </a:rPr>
              <a:t>Ο υπεύθυνος </a:t>
            </a:r>
            <a:r>
              <a:rPr kumimoji="0" sz="1950" b="0" i="0" u="none" strike="noStrike" kern="1200" cap="none" spc="-4" normalizeH="0" baseline="0" noProof="0" dirty="0">
                <a:ln>
                  <a:noFill/>
                </a:ln>
                <a:solidFill>
                  <a:prstClr val="black"/>
                </a:solidFill>
                <a:effectLst/>
                <a:uLnTx/>
                <a:uFillTx/>
                <a:latin typeface="Calibri"/>
                <a:ea typeface="+mn-ea"/>
                <a:cs typeface="Calibri"/>
              </a:rPr>
              <a:t>επεξεργασίας </a:t>
            </a:r>
            <a:r>
              <a:rPr kumimoji="0" sz="1950" b="0" i="0" u="none" strike="noStrike" kern="1200" cap="none" spc="-8" normalizeH="0" baseline="0" noProof="0" dirty="0">
                <a:ln>
                  <a:noFill/>
                </a:ln>
                <a:solidFill>
                  <a:prstClr val="black"/>
                </a:solidFill>
                <a:effectLst/>
                <a:uLnTx/>
                <a:uFillTx/>
                <a:latin typeface="Calibri"/>
                <a:ea typeface="+mn-ea"/>
                <a:cs typeface="Calibri"/>
              </a:rPr>
              <a:t>ζητεί </a:t>
            </a:r>
            <a:r>
              <a:rPr kumimoji="0" sz="1950" b="0" i="0" u="none" strike="noStrike" kern="1200" cap="none" spc="-4" normalizeH="0" baseline="0" noProof="0" dirty="0">
                <a:ln>
                  <a:noFill/>
                </a:ln>
                <a:solidFill>
                  <a:prstClr val="black"/>
                </a:solidFill>
                <a:effectLst/>
                <a:uLnTx/>
                <a:uFillTx/>
                <a:latin typeface="Calibri"/>
                <a:ea typeface="+mn-ea"/>
                <a:cs typeface="Calibri"/>
              </a:rPr>
              <a:t>τη γνώμη της </a:t>
            </a:r>
            <a:r>
              <a:rPr kumimoji="0" sz="1950" b="0" i="0" u="none" strike="noStrike" kern="1200" cap="none" spc="0" normalizeH="0" baseline="0" noProof="0" dirty="0">
                <a:ln>
                  <a:noFill/>
                </a:ln>
                <a:solidFill>
                  <a:prstClr val="black"/>
                </a:solidFill>
                <a:effectLst/>
                <a:uLnTx/>
                <a:uFillTx/>
                <a:latin typeface="Calibri"/>
                <a:ea typeface="+mn-ea"/>
                <a:cs typeface="Calibri"/>
              </a:rPr>
              <a:t>εποπτικής </a:t>
            </a:r>
            <a:r>
              <a:rPr kumimoji="0" sz="1950" b="0" i="0" u="none" strike="noStrike" kern="1200" cap="none" spc="-4" normalizeH="0" baseline="0" noProof="0" dirty="0">
                <a:ln>
                  <a:noFill/>
                </a:ln>
                <a:solidFill>
                  <a:prstClr val="black"/>
                </a:solidFill>
                <a:effectLst/>
                <a:uLnTx/>
                <a:uFillTx/>
                <a:latin typeface="Calibri"/>
                <a:ea typeface="+mn-ea"/>
                <a:cs typeface="Calibri"/>
              </a:rPr>
              <a:t>αρχής </a:t>
            </a:r>
            <a:r>
              <a:rPr kumimoji="0" sz="1950" b="0" i="0" u="none" strike="noStrike" kern="1200" cap="none" spc="-8" normalizeH="0" baseline="0" noProof="0" dirty="0">
                <a:ln>
                  <a:noFill/>
                </a:ln>
                <a:solidFill>
                  <a:prstClr val="black"/>
                </a:solidFill>
                <a:effectLst/>
                <a:uLnTx/>
                <a:uFillTx/>
                <a:latin typeface="Calibri"/>
                <a:ea typeface="+mn-ea"/>
                <a:cs typeface="Calibri"/>
              </a:rPr>
              <a:t>πριν </a:t>
            </a:r>
            <a:r>
              <a:rPr kumimoji="0" sz="1950" b="0" i="0" u="none" strike="noStrike" kern="1200" cap="none" spc="-4" normalizeH="0" baseline="0" noProof="0" dirty="0">
                <a:ln>
                  <a:noFill/>
                </a:ln>
                <a:solidFill>
                  <a:prstClr val="black"/>
                </a:solidFill>
                <a:effectLst/>
                <a:uLnTx/>
                <a:uFillTx/>
                <a:latin typeface="Calibri"/>
                <a:ea typeface="+mn-ea"/>
                <a:cs typeface="Calibri"/>
              </a:rPr>
              <a:t>από  </a:t>
            </a:r>
            <a:r>
              <a:rPr kumimoji="0" sz="1950" b="0" i="0" u="none" strike="noStrike" kern="1200" cap="none" spc="-15" normalizeH="0" baseline="0" noProof="0" dirty="0">
                <a:ln>
                  <a:noFill/>
                </a:ln>
                <a:solidFill>
                  <a:prstClr val="black"/>
                </a:solidFill>
                <a:effectLst/>
                <a:uLnTx/>
                <a:uFillTx/>
                <a:latin typeface="Calibri"/>
                <a:ea typeface="+mn-ea"/>
                <a:cs typeface="Calibri"/>
              </a:rPr>
              <a:t>την </a:t>
            </a:r>
            <a:r>
              <a:rPr kumimoji="0" sz="1950" b="0" i="0" u="none" strike="noStrike" kern="1200" cap="none" spc="-4" normalizeH="0" baseline="0" noProof="0" dirty="0">
                <a:ln>
                  <a:noFill/>
                </a:ln>
                <a:solidFill>
                  <a:prstClr val="black"/>
                </a:solidFill>
                <a:effectLst/>
                <a:uLnTx/>
                <a:uFillTx/>
                <a:latin typeface="Calibri"/>
                <a:ea typeface="+mn-ea"/>
                <a:cs typeface="Calibri"/>
              </a:rPr>
              <a:t>επεξεργασία, </a:t>
            </a:r>
            <a:r>
              <a:rPr kumimoji="0" sz="1950" b="0" i="0" u="none" strike="noStrike" kern="1200" cap="none" spc="-8" normalizeH="0" baseline="0" noProof="0" dirty="0">
                <a:ln>
                  <a:noFill/>
                </a:ln>
                <a:solidFill>
                  <a:prstClr val="black"/>
                </a:solidFill>
                <a:effectLst/>
                <a:uLnTx/>
                <a:uFillTx/>
                <a:latin typeface="Calibri"/>
                <a:ea typeface="+mn-ea"/>
                <a:cs typeface="Calibri"/>
              </a:rPr>
              <a:t>όταν </a:t>
            </a:r>
            <a:r>
              <a:rPr kumimoji="0" sz="1950" b="0" i="0" u="none" strike="noStrike" kern="1200" cap="none" spc="0" normalizeH="0" baseline="0" noProof="0" dirty="0">
                <a:ln>
                  <a:noFill/>
                </a:ln>
                <a:solidFill>
                  <a:prstClr val="black"/>
                </a:solidFill>
                <a:effectLst/>
                <a:uLnTx/>
                <a:uFillTx/>
                <a:latin typeface="Calibri"/>
                <a:ea typeface="+mn-ea"/>
                <a:cs typeface="Calibri"/>
              </a:rPr>
              <a:t>η εκτίμηση </a:t>
            </a:r>
            <a:r>
              <a:rPr kumimoji="0" sz="1950" b="0" i="0" u="none" strike="noStrike" kern="1200" cap="none" spc="-4" normalizeH="0" baseline="0" noProof="0" dirty="0">
                <a:ln>
                  <a:noFill/>
                </a:ln>
                <a:solidFill>
                  <a:prstClr val="black"/>
                </a:solidFill>
                <a:effectLst/>
                <a:uLnTx/>
                <a:uFillTx/>
                <a:latin typeface="Calibri"/>
                <a:ea typeface="+mn-ea"/>
                <a:cs typeface="Calibri"/>
              </a:rPr>
              <a:t>αντικτύπου </a:t>
            </a:r>
            <a:r>
              <a:rPr kumimoji="0" sz="1950" b="0" i="0" u="none" strike="noStrike" kern="1200" cap="none" spc="0" normalizeH="0" baseline="0" noProof="0" dirty="0">
                <a:ln>
                  <a:noFill/>
                </a:ln>
                <a:solidFill>
                  <a:prstClr val="black"/>
                </a:solidFill>
                <a:effectLst/>
                <a:uLnTx/>
                <a:uFillTx/>
                <a:latin typeface="Calibri"/>
                <a:ea typeface="+mn-ea"/>
                <a:cs typeface="Calibri"/>
              </a:rPr>
              <a:t>υποδεικνύει </a:t>
            </a:r>
            <a:r>
              <a:rPr kumimoji="0" sz="1950" b="0" i="0" u="none" strike="noStrike" kern="1200" cap="none" spc="-4" normalizeH="0" baseline="0" noProof="0" dirty="0">
                <a:ln>
                  <a:noFill/>
                </a:ln>
                <a:solidFill>
                  <a:prstClr val="black"/>
                </a:solidFill>
                <a:effectLst/>
                <a:uLnTx/>
                <a:uFillTx/>
                <a:latin typeface="Calibri"/>
                <a:ea typeface="+mn-ea"/>
                <a:cs typeface="Calibri"/>
              </a:rPr>
              <a:t>ότι</a:t>
            </a:r>
            <a:r>
              <a:rPr kumimoji="0" sz="1950" b="0" i="0" u="none" strike="noStrike" kern="1200" cap="none" spc="-11" normalizeH="0" baseline="0" noProof="0" dirty="0">
                <a:ln>
                  <a:noFill/>
                </a:ln>
                <a:solidFill>
                  <a:prstClr val="black"/>
                </a:solidFill>
                <a:effectLst/>
                <a:uLnTx/>
                <a:uFillTx/>
                <a:latin typeface="Calibri"/>
                <a:ea typeface="+mn-ea"/>
                <a:cs typeface="Calibri"/>
              </a:rPr>
              <a:t> </a:t>
            </a:r>
            <a:r>
              <a:rPr kumimoji="0" sz="1950" b="0" i="0" u="none" strike="noStrike" kern="1200" cap="none" spc="0" normalizeH="0" baseline="0" noProof="0" dirty="0">
                <a:ln>
                  <a:noFill/>
                </a:ln>
                <a:solidFill>
                  <a:prstClr val="black"/>
                </a:solidFill>
                <a:effectLst/>
                <a:uLnTx/>
                <a:uFillTx/>
                <a:latin typeface="Calibri"/>
                <a:ea typeface="+mn-ea"/>
                <a:cs typeface="Calibri"/>
              </a:rPr>
              <a:t>η</a:t>
            </a:r>
          </a:p>
          <a:p>
            <a:pPr marL="180975" marR="0" lvl="0" indent="0" algn="just" defTabSz="914400" rtl="0" eaLnBrk="1" fontAlgn="auto" latinLnBrk="0" hangingPunct="1">
              <a:lnSpc>
                <a:spcPts val="1639"/>
              </a:lnSpc>
              <a:spcBef>
                <a:spcPts val="0"/>
              </a:spcBef>
              <a:spcAft>
                <a:spcPts val="0"/>
              </a:spcAft>
              <a:buClrTx/>
              <a:buSzTx/>
              <a:buFontTx/>
              <a:buNone/>
              <a:tabLst/>
              <a:defRPr/>
            </a:pPr>
            <a:r>
              <a:rPr kumimoji="0" sz="1950" b="0" i="0" u="none" strike="noStrike" kern="1200" cap="none" spc="-4" normalizeH="0" baseline="0" noProof="0" dirty="0">
                <a:ln>
                  <a:noFill/>
                </a:ln>
                <a:solidFill>
                  <a:prstClr val="black"/>
                </a:solidFill>
                <a:effectLst/>
                <a:uLnTx/>
                <a:uFillTx/>
                <a:latin typeface="Calibri"/>
                <a:ea typeface="+mn-ea"/>
                <a:cs typeface="Calibri"/>
              </a:rPr>
              <a:t>επεξεργασία </a:t>
            </a:r>
            <a:r>
              <a:rPr kumimoji="0" sz="1950" b="0" i="0" u="none" strike="noStrike" kern="1200" cap="none" spc="0" normalizeH="0" baseline="0" noProof="0" dirty="0">
                <a:ln>
                  <a:noFill/>
                </a:ln>
                <a:solidFill>
                  <a:prstClr val="black"/>
                </a:solidFill>
                <a:effectLst/>
                <a:uLnTx/>
                <a:uFillTx/>
                <a:latin typeface="Calibri"/>
                <a:ea typeface="+mn-ea"/>
                <a:cs typeface="Calibri"/>
              </a:rPr>
              <a:t>θα </a:t>
            </a:r>
            <a:r>
              <a:rPr kumimoji="0" sz="1950" b="0" i="0" u="none" strike="noStrike" kern="1200" cap="none" spc="-11" normalizeH="0" baseline="0" noProof="0" dirty="0">
                <a:ln>
                  <a:noFill/>
                </a:ln>
                <a:solidFill>
                  <a:prstClr val="black"/>
                </a:solidFill>
                <a:effectLst/>
                <a:uLnTx/>
                <a:uFillTx/>
                <a:latin typeface="Calibri"/>
                <a:ea typeface="+mn-ea"/>
                <a:cs typeface="Calibri"/>
              </a:rPr>
              <a:t>προκαλούσε </a:t>
            </a:r>
            <a:r>
              <a:rPr kumimoji="0" sz="1950" b="1" i="0" u="none" strike="noStrike" kern="1200" cap="none" spc="-4" normalizeH="0" baseline="0" noProof="0" dirty="0">
                <a:ln>
                  <a:noFill/>
                </a:ln>
                <a:solidFill>
                  <a:srgbClr val="C00000"/>
                </a:solidFill>
                <a:effectLst/>
                <a:uLnTx/>
                <a:uFillTx/>
                <a:latin typeface="Calibri"/>
                <a:ea typeface="+mn-ea"/>
                <a:cs typeface="Calibri"/>
              </a:rPr>
              <a:t>υψηλό </a:t>
            </a:r>
            <a:r>
              <a:rPr kumimoji="0" sz="1950" b="1" i="0" u="none" strike="noStrike" kern="1200" cap="none" spc="-8" normalizeH="0" baseline="0" noProof="0" dirty="0">
                <a:ln>
                  <a:noFill/>
                </a:ln>
                <a:solidFill>
                  <a:srgbClr val="C00000"/>
                </a:solidFill>
                <a:effectLst/>
                <a:uLnTx/>
                <a:uFillTx/>
                <a:latin typeface="Calibri"/>
                <a:ea typeface="+mn-ea"/>
                <a:cs typeface="Calibri"/>
              </a:rPr>
              <a:t>κίνδυνο </a:t>
            </a:r>
            <a:r>
              <a:rPr kumimoji="0" sz="1950" b="1" i="0" u="none" strike="noStrike" kern="1200" cap="none" spc="0" normalizeH="0" baseline="0" noProof="0" dirty="0">
                <a:ln>
                  <a:noFill/>
                </a:ln>
                <a:solidFill>
                  <a:srgbClr val="C00000"/>
                </a:solidFill>
                <a:effectLst/>
                <a:uLnTx/>
                <a:uFillTx/>
                <a:latin typeface="Calibri"/>
                <a:ea typeface="+mn-ea"/>
                <a:cs typeface="Calibri"/>
              </a:rPr>
              <a:t>ελλείψει</a:t>
            </a:r>
            <a:r>
              <a:rPr kumimoji="0" sz="1950" b="1" i="0" u="none" strike="noStrike" kern="1200" cap="none" spc="-23" normalizeH="0" baseline="0" noProof="0" dirty="0">
                <a:ln>
                  <a:noFill/>
                </a:ln>
                <a:solidFill>
                  <a:srgbClr val="C00000"/>
                </a:solidFill>
                <a:effectLst/>
                <a:uLnTx/>
                <a:uFillTx/>
                <a:latin typeface="Calibri"/>
                <a:ea typeface="+mn-ea"/>
                <a:cs typeface="Calibri"/>
              </a:rPr>
              <a:t> </a:t>
            </a:r>
            <a:r>
              <a:rPr kumimoji="0" sz="1950" b="1" i="0" u="none" strike="noStrike" kern="1200" cap="none" spc="-8" normalizeH="0" baseline="0" noProof="0" dirty="0">
                <a:ln>
                  <a:noFill/>
                </a:ln>
                <a:solidFill>
                  <a:srgbClr val="C00000"/>
                </a:solidFill>
                <a:effectLst/>
                <a:uLnTx/>
                <a:uFillTx/>
                <a:latin typeface="Calibri"/>
                <a:ea typeface="+mn-ea"/>
                <a:cs typeface="Calibri"/>
              </a:rPr>
              <a:t>μέτρων</a:t>
            </a:r>
            <a:endParaRPr kumimoji="0" sz="1950" b="0" i="0" u="none" strike="noStrike" kern="1200" cap="none" spc="0" normalizeH="0" baseline="0" noProof="0" dirty="0">
              <a:ln>
                <a:noFill/>
              </a:ln>
              <a:solidFill>
                <a:prstClr val="black"/>
              </a:solidFill>
              <a:effectLst/>
              <a:uLnTx/>
              <a:uFillTx/>
              <a:latin typeface="Calibri"/>
              <a:ea typeface="+mn-ea"/>
              <a:cs typeface="Calibri"/>
            </a:endParaRPr>
          </a:p>
          <a:p>
            <a:pPr marL="180975" marR="0" lvl="0" indent="0" algn="just" defTabSz="914400" rtl="0" eaLnBrk="1" fontAlgn="auto" latinLnBrk="0" hangingPunct="1">
              <a:lnSpc>
                <a:spcPts val="2108"/>
              </a:lnSpc>
              <a:spcBef>
                <a:spcPts val="0"/>
              </a:spcBef>
              <a:spcAft>
                <a:spcPts val="0"/>
              </a:spcAft>
              <a:buClrTx/>
              <a:buSzTx/>
              <a:buFontTx/>
              <a:buNone/>
              <a:tabLst/>
              <a:defRPr/>
            </a:pPr>
            <a:r>
              <a:rPr kumimoji="0" sz="1950" b="1" i="0" u="none" strike="noStrike" kern="1200" cap="none" spc="-8" normalizeH="0" baseline="0" noProof="0" dirty="0">
                <a:ln>
                  <a:noFill/>
                </a:ln>
                <a:solidFill>
                  <a:srgbClr val="C00000"/>
                </a:solidFill>
                <a:effectLst/>
                <a:uLnTx/>
                <a:uFillTx/>
                <a:latin typeface="Calibri"/>
                <a:ea typeface="+mn-ea"/>
                <a:cs typeface="Calibri"/>
              </a:rPr>
              <a:t>μετριασμού του κινδύνου </a:t>
            </a:r>
            <a:r>
              <a:rPr kumimoji="0" sz="1950" b="0" i="0" u="none" strike="noStrike" kern="1200" cap="none" spc="-4" normalizeH="0" baseline="0" noProof="0" dirty="0">
                <a:ln>
                  <a:noFill/>
                </a:ln>
                <a:solidFill>
                  <a:prstClr val="black"/>
                </a:solidFill>
                <a:effectLst/>
                <a:uLnTx/>
                <a:uFillTx/>
                <a:latin typeface="Calibri"/>
                <a:ea typeface="+mn-ea"/>
                <a:cs typeface="Calibri"/>
              </a:rPr>
              <a:t>από </a:t>
            </a:r>
            <a:r>
              <a:rPr kumimoji="0" sz="1950" b="0" i="0" u="none" strike="noStrike" kern="1200" cap="none" spc="-8" normalizeH="0" baseline="0" noProof="0" dirty="0">
                <a:ln>
                  <a:noFill/>
                </a:ln>
                <a:solidFill>
                  <a:prstClr val="black"/>
                </a:solidFill>
                <a:effectLst/>
                <a:uLnTx/>
                <a:uFillTx/>
                <a:latin typeface="Calibri"/>
                <a:ea typeface="+mn-ea"/>
                <a:cs typeface="Calibri"/>
              </a:rPr>
              <a:t>τον </a:t>
            </a:r>
            <a:r>
              <a:rPr kumimoji="0" sz="1950" b="0" i="0" u="none" strike="noStrike" kern="1200" cap="none" spc="0" normalizeH="0" baseline="0" noProof="0" dirty="0">
                <a:ln>
                  <a:noFill/>
                </a:ln>
                <a:solidFill>
                  <a:prstClr val="black"/>
                </a:solidFill>
                <a:effectLst/>
                <a:uLnTx/>
                <a:uFillTx/>
                <a:latin typeface="Calibri"/>
                <a:ea typeface="+mn-ea"/>
                <a:cs typeface="Calibri"/>
              </a:rPr>
              <a:t>υπεύθυνο</a:t>
            </a:r>
            <a:r>
              <a:rPr kumimoji="0" sz="1950" b="0" i="0" u="none" strike="noStrike" kern="1200" cap="none" spc="19" normalizeH="0" baseline="0" noProof="0" dirty="0">
                <a:ln>
                  <a:noFill/>
                </a:ln>
                <a:solidFill>
                  <a:prstClr val="black"/>
                </a:solidFill>
                <a:effectLst/>
                <a:uLnTx/>
                <a:uFillTx/>
                <a:latin typeface="Calibri"/>
                <a:ea typeface="+mn-ea"/>
                <a:cs typeface="Calibri"/>
              </a:rPr>
              <a:t> </a:t>
            </a:r>
            <a:r>
              <a:rPr kumimoji="0" sz="1950" b="0" i="0" u="none" strike="noStrike" kern="1200" cap="none" spc="-4" normalizeH="0" baseline="0" noProof="0" dirty="0">
                <a:ln>
                  <a:noFill/>
                </a:ln>
                <a:solidFill>
                  <a:prstClr val="black"/>
                </a:solidFill>
                <a:effectLst/>
                <a:uLnTx/>
                <a:uFillTx/>
                <a:latin typeface="Calibri"/>
                <a:ea typeface="+mn-ea"/>
                <a:cs typeface="Calibri"/>
              </a:rPr>
              <a:t>επεξεργασίας.</a:t>
            </a:r>
            <a:endParaRPr kumimoji="0" sz="1950" b="0" i="0" u="none" strike="noStrike" kern="1200" cap="none" spc="0" normalizeH="0" baseline="0" noProof="0" dirty="0">
              <a:ln>
                <a:noFill/>
              </a:ln>
              <a:solidFill>
                <a:prstClr val="black"/>
              </a:solidFill>
              <a:effectLst/>
              <a:uLnTx/>
              <a:uFillTx/>
              <a:latin typeface="Calibri"/>
              <a:ea typeface="+mn-ea"/>
              <a:cs typeface="Calibri"/>
            </a:endParaRPr>
          </a:p>
          <a:p>
            <a:pPr marL="180975" marR="802005" lvl="0" indent="-171450" algn="just" defTabSz="914400" rtl="0" eaLnBrk="1" fontAlgn="auto" latinLnBrk="0" hangingPunct="1">
              <a:lnSpc>
                <a:spcPts val="1875"/>
              </a:lnSpc>
              <a:spcBef>
                <a:spcPts val="731"/>
              </a:spcBef>
              <a:spcAft>
                <a:spcPts val="0"/>
              </a:spcAft>
              <a:buClrTx/>
              <a:buSzTx/>
              <a:buFont typeface="Arial"/>
              <a:buChar char="•"/>
              <a:tabLst>
                <a:tab pos="181451" algn="l"/>
              </a:tabLst>
              <a:defRPr/>
            </a:pPr>
            <a:r>
              <a:rPr kumimoji="0" sz="1950" b="0" i="0" u="none" strike="noStrike" kern="1200" cap="none" spc="0" normalizeH="0" baseline="0" noProof="0" dirty="0">
                <a:ln>
                  <a:noFill/>
                </a:ln>
                <a:solidFill>
                  <a:prstClr val="black"/>
                </a:solidFill>
                <a:effectLst/>
                <a:uLnTx/>
                <a:uFillTx/>
                <a:latin typeface="Calibri"/>
                <a:ea typeface="+mn-ea"/>
                <a:cs typeface="Calibri"/>
              </a:rPr>
              <a:t>Η εποπτική </a:t>
            </a:r>
            <a:r>
              <a:rPr kumimoji="0" sz="1950" b="0" i="0" u="none" strike="noStrike" kern="1200" cap="none" spc="-8" normalizeH="0" baseline="0" noProof="0" dirty="0">
                <a:ln>
                  <a:noFill/>
                </a:ln>
                <a:solidFill>
                  <a:prstClr val="black"/>
                </a:solidFill>
                <a:effectLst/>
                <a:uLnTx/>
                <a:uFillTx/>
                <a:latin typeface="Calibri"/>
                <a:ea typeface="+mn-ea"/>
                <a:cs typeface="Calibri"/>
              </a:rPr>
              <a:t>αρχή παρέχει γραπτώς συμβουλές </a:t>
            </a:r>
            <a:r>
              <a:rPr kumimoji="0" sz="1950" b="0" i="0" u="none" strike="noStrike" kern="1200" cap="none" spc="-4" normalizeH="0" baseline="0" noProof="0" dirty="0">
                <a:ln>
                  <a:noFill/>
                </a:ln>
                <a:solidFill>
                  <a:prstClr val="black"/>
                </a:solidFill>
                <a:effectLst/>
                <a:uLnTx/>
                <a:uFillTx/>
                <a:latin typeface="Calibri"/>
                <a:ea typeface="+mn-ea"/>
                <a:cs typeface="Calibri"/>
              </a:rPr>
              <a:t>εντός </a:t>
            </a:r>
            <a:r>
              <a:rPr kumimoji="0" sz="1950" b="0" i="0" u="none" strike="noStrike" kern="1200" cap="none" spc="0" normalizeH="0" baseline="0" noProof="0" dirty="0">
                <a:ln>
                  <a:noFill/>
                </a:ln>
                <a:solidFill>
                  <a:prstClr val="black"/>
                </a:solidFill>
                <a:effectLst/>
                <a:uLnTx/>
                <a:uFillTx/>
                <a:latin typeface="Calibri"/>
                <a:ea typeface="+mn-ea"/>
                <a:cs typeface="Calibri"/>
              </a:rPr>
              <a:t>8 </a:t>
            </a:r>
            <a:r>
              <a:rPr kumimoji="0" sz="1950" b="0" i="0" u="none" strike="noStrike" kern="1200" cap="none" spc="-8" normalizeH="0" baseline="0" noProof="0" dirty="0">
                <a:ln>
                  <a:noFill/>
                </a:ln>
                <a:solidFill>
                  <a:prstClr val="black"/>
                </a:solidFill>
                <a:effectLst/>
                <a:uLnTx/>
                <a:uFillTx/>
                <a:latin typeface="Calibri"/>
                <a:ea typeface="+mn-ea"/>
                <a:cs typeface="Calibri"/>
              </a:rPr>
              <a:t>εβδομάδων  </a:t>
            </a:r>
            <a:r>
              <a:rPr kumimoji="0" sz="1950" b="0" i="0" u="none" strike="noStrike" kern="1200" cap="none" spc="0" normalizeH="0" baseline="0" noProof="0" dirty="0">
                <a:ln>
                  <a:noFill/>
                </a:ln>
                <a:solidFill>
                  <a:prstClr val="black"/>
                </a:solidFill>
                <a:effectLst/>
                <a:uLnTx/>
                <a:uFillTx/>
                <a:latin typeface="Calibri"/>
                <a:ea typeface="+mn-ea"/>
                <a:cs typeface="Calibri"/>
              </a:rPr>
              <a:t>(δυνατή </a:t>
            </a:r>
            <a:r>
              <a:rPr kumimoji="0" sz="1950" b="0" i="0" u="none" strike="noStrike" kern="1200" cap="none" spc="-8" normalizeH="0" baseline="0" noProof="0" dirty="0">
                <a:ln>
                  <a:noFill/>
                </a:ln>
                <a:solidFill>
                  <a:prstClr val="black"/>
                </a:solidFill>
                <a:effectLst/>
                <a:uLnTx/>
                <a:uFillTx/>
                <a:latin typeface="Calibri"/>
                <a:ea typeface="+mn-ea"/>
                <a:cs typeface="Calibri"/>
              </a:rPr>
              <a:t>παράταση </a:t>
            </a:r>
            <a:r>
              <a:rPr kumimoji="0" sz="1950" b="0" i="0" u="none" strike="noStrike" kern="1200" cap="none" spc="-19" normalizeH="0" baseline="0" noProof="0" dirty="0">
                <a:ln>
                  <a:noFill/>
                </a:ln>
                <a:solidFill>
                  <a:prstClr val="black"/>
                </a:solidFill>
                <a:effectLst/>
                <a:uLnTx/>
                <a:uFillTx/>
                <a:latin typeface="Calibri"/>
                <a:ea typeface="+mn-ea"/>
                <a:cs typeface="Calibri"/>
              </a:rPr>
              <a:t>κατά </a:t>
            </a:r>
            <a:r>
              <a:rPr kumimoji="0" sz="1950" b="0" i="0" u="none" strike="noStrike" kern="1200" cap="none" spc="0" normalizeH="0" baseline="0" noProof="0" dirty="0">
                <a:ln>
                  <a:noFill/>
                </a:ln>
                <a:solidFill>
                  <a:prstClr val="black"/>
                </a:solidFill>
                <a:effectLst/>
                <a:uLnTx/>
                <a:uFillTx/>
                <a:latin typeface="Calibri"/>
                <a:ea typeface="+mn-ea"/>
                <a:cs typeface="Calibri"/>
              </a:rPr>
              <a:t>6 </a:t>
            </a:r>
            <a:r>
              <a:rPr kumimoji="0" sz="1950" b="0" i="0" u="none" strike="noStrike" kern="1200" cap="none" spc="-8" normalizeH="0" baseline="0" noProof="0" dirty="0">
                <a:ln>
                  <a:noFill/>
                </a:ln>
                <a:solidFill>
                  <a:prstClr val="black"/>
                </a:solidFill>
                <a:effectLst/>
                <a:uLnTx/>
                <a:uFillTx/>
                <a:latin typeface="Calibri"/>
                <a:ea typeface="+mn-ea"/>
                <a:cs typeface="Calibri"/>
              </a:rPr>
              <a:t>εβδομάδες) </a:t>
            </a:r>
            <a:r>
              <a:rPr kumimoji="0" sz="1950" b="0" i="0" u="none" strike="noStrike" kern="1200" cap="none" spc="-23" normalizeH="0" baseline="0" noProof="0" dirty="0">
                <a:ln>
                  <a:noFill/>
                </a:ln>
                <a:solidFill>
                  <a:prstClr val="black"/>
                </a:solidFill>
                <a:effectLst/>
                <a:uLnTx/>
                <a:uFillTx/>
                <a:latin typeface="Calibri"/>
                <a:ea typeface="+mn-ea"/>
                <a:cs typeface="Calibri"/>
              </a:rPr>
              <a:t>και </a:t>
            </a:r>
            <a:r>
              <a:rPr kumimoji="0" sz="1950" b="0" i="0" u="none" strike="noStrike" kern="1200" cap="none" spc="-4" normalizeH="0" baseline="0" noProof="0" dirty="0">
                <a:ln>
                  <a:noFill/>
                </a:ln>
                <a:solidFill>
                  <a:prstClr val="black"/>
                </a:solidFill>
                <a:effectLst/>
                <a:uLnTx/>
                <a:uFillTx/>
                <a:latin typeface="Calibri"/>
                <a:ea typeface="+mn-ea"/>
                <a:cs typeface="Calibri"/>
              </a:rPr>
              <a:t>δύναται να ασκήσει</a:t>
            </a:r>
            <a:r>
              <a:rPr kumimoji="0" sz="1950" b="0" i="0" u="none" strike="noStrike" kern="1200" cap="none" spc="49" normalizeH="0" baseline="0" noProof="0" dirty="0">
                <a:ln>
                  <a:noFill/>
                </a:ln>
                <a:solidFill>
                  <a:prstClr val="black"/>
                </a:solidFill>
                <a:effectLst/>
                <a:uLnTx/>
                <a:uFillTx/>
                <a:latin typeface="Calibri"/>
                <a:ea typeface="+mn-ea"/>
                <a:cs typeface="Calibri"/>
              </a:rPr>
              <a:t> </a:t>
            </a:r>
            <a:r>
              <a:rPr kumimoji="0" sz="1950" b="0" i="0" u="none" strike="noStrike" kern="1200" cap="none" spc="-4" normalizeH="0" baseline="0" noProof="0" dirty="0">
                <a:ln>
                  <a:noFill/>
                </a:ln>
                <a:solidFill>
                  <a:prstClr val="black"/>
                </a:solidFill>
                <a:effectLst/>
                <a:uLnTx/>
                <a:uFillTx/>
                <a:latin typeface="Calibri"/>
                <a:ea typeface="+mn-ea"/>
                <a:cs typeface="Calibri"/>
              </a:rPr>
              <a:t>τις</a:t>
            </a:r>
            <a:endParaRPr kumimoji="0" sz="1950" b="0" i="0" u="none" strike="noStrike" kern="1200" cap="none" spc="0" normalizeH="0" baseline="0" noProof="0" dirty="0">
              <a:ln>
                <a:noFill/>
              </a:ln>
              <a:solidFill>
                <a:prstClr val="black"/>
              </a:solidFill>
              <a:effectLst/>
              <a:uLnTx/>
              <a:uFillTx/>
              <a:latin typeface="Calibri"/>
              <a:ea typeface="+mn-ea"/>
              <a:cs typeface="Calibri"/>
            </a:endParaRPr>
          </a:p>
          <a:p>
            <a:pPr marL="180975" marR="275273" lvl="0" indent="0" algn="just" defTabSz="914400" rtl="0" eaLnBrk="1" fontAlgn="auto" latinLnBrk="0" hangingPunct="1">
              <a:lnSpc>
                <a:spcPct val="80000"/>
              </a:lnSpc>
              <a:spcBef>
                <a:spcPts val="11"/>
              </a:spcBef>
              <a:spcAft>
                <a:spcPts val="0"/>
              </a:spcAft>
              <a:buClrTx/>
              <a:buSzTx/>
              <a:buFontTx/>
              <a:buNone/>
              <a:tabLst/>
              <a:defRPr/>
            </a:pPr>
            <a:r>
              <a:rPr kumimoji="0" sz="1950" b="0" i="0" u="none" strike="noStrike" kern="1200" cap="none" spc="-4" normalizeH="0" baseline="0" noProof="0" dirty="0">
                <a:ln>
                  <a:noFill/>
                </a:ln>
                <a:solidFill>
                  <a:prstClr val="black"/>
                </a:solidFill>
                <a:effectLst/>
                <a:uLnTx/>
                <a:uFillTx/>
                <a:latin typeface="Calibri"/>
                <a:ea typeface="+mn-ea"/>
                <a:cs typeface="Calibri"/>
              </a:rPr>
              <a:t>εξουσίες της (άρθρο </a:t>
            </a:r>
            <a:r>
              <a:rPr kumimoji="0" sz="1950" b="0" i="0" u="none" strike="noStrike" kern="1200" cap="none" spc="0" normalizeH="0" baseline="0" noProof="0" dirty="0">
                <a:ln>
                  <a:noFill/>
                </a:ln>
                <a:solidFill>
                  <a:prstClr val="black"/>
                </a:solidFill>
                <a:effectLst/>
                <a:uLnTx/>
                <a:uFillTx/>
                <a:latin typeface="Calibri"/>
                <a:ea typeface="+mn-ea"/>
                <a:cs typeface="Calibri"/>
              </a:rPr>
              <a:t>58) </a:t>
            </a:r>
            <a:r>
              <a:rPr kumimoji="0" sz="1950" b="0" i="0" u="none" strike="noStrike" kern="1200" cap="none" spc="-4" normalizeH="0" baseline="0" noProof="0" dirty="0">
                <a:ln>
                  <a:noFill/>
                </a:ln>
                <a:solidFill>
                  <a:prstClr val="black"/>
                </a:solidFill>
                <a:effectLst/>
                <a:uLnTx/>
                <a:uFillTx/>
                <a:latin typeface="Calibri"/>
                <a:ea typeface="+mn-ea"/>
                <a:cs typeface="Calibri"/>
              </a:rPr>
              <a:t>όταν φρονεί ότι </a:t>
            </a:r>
            <a:r>
              <a:rPr kumimoji="0" sz="1950" b="0" i="0" u="none" strike="noStrike" kern="1200" cap="none" spc="0" normalizeH="0" baseline="0" noProof="0" dirty="0">
                <a:ln>
                  <a:noFill/>
                </a:ln>
                <a:solidFill>
                  <a:prstClr val="black"/>
                </a:solidFill>
                <a:effectLst/>
                <a:uLnTx/>
                <a:uFillTx/>
                <a:latin typeface="Calibri"/>
                <a:ea typeface="+mn-ea"/>
                <a:cs typeface="Calibri"/>
              </a:rPr>
              <a:t>η </a:t>
            </a:r>
            <a:r>
              <a:rPr kumimoji="0" sz="1950" b="0" i="0" u="none" strike="noStrike" kern="1200" cap="none" spc="-4" normalizeH="0" baseline="0" noProof="0" dirty="0">
                <a:ln>
                  <a:noFill/>
                </a:ln>
                <a:solidFill>
                  <a:prstClr val="black"/>
                </a:solidFill>
                <a:effectLst/>
                <a:uLnTx/>
                <a:uFillTx/>
                <a:latin typeface="Calibri"/>
                <a:ea typeface="+mn-ea"/>
                <a:cs typeface="Calibri"/>
              </a:rPr>
              <a:t>επεξεργασία </a:t>
            </a:r>
            <a:r>
              <a:rPr kumimoji="0" sz="1950" b="0" i="0" u="none" strike="noStrike" kern="1200" cap="none" spc="-8" normalizeH="0" baseline="0" noProof="0" dirty="0">
                <a:ln>
                  <a:noFill/>
                </a:ln>
                <a:solidFill>
                  <a:prstClr val="black"/>
                </a:solidFill>
                <a:effectLst/>
                <a:uLnTx/>
                <a:uFillTx/>
                <a:latin typeface="Calibri"/>
                <a:ea typeface="+mn-ea"/>
                <a:cs typeface="Calibri"/>
              </a:rPr>
              <a:t>παραβαίνει τον  παρόντα </a:t>
            </a:r>
            <a:r>
              <a:rPr kumimoji="0" sz="1950" b="0" i="0" u="none" strike="noStrike" kern="1200" cap="none" spc="-15" normalizeH="0" baseline="0" noProof="0" dirty="0">
                <a:ln>
                  <a:noFill/>
                </a:ln>
                <a:solidFill>
                  <a:prstClr val="black"/>
                </a:solidFill>
                <a:effectLst/>
                <a:uLnTx/>
                <a:uFillTx/>
                <a:latin typeface="Calibri"/>
                <a:ea typeface="+mn-ea"/>
                <a:cs typeface="Calibri"/>
              </a:rPr>
              <a:t>κανονισμό, </a:t>
            </a:r>
            <a:r>
              <a:rPr kumimoji="0" sz="1950" b="1" i="0" u="none" strike="noStrike" kern="1200" cap="none" spc="-4" normalizeH="0" baseline="0" noProof="0" dirty="0">
                <a:ln>
                  <a:noFill/>
                </a:ln>
                <a:solidFill>
                  <a:srgbClr val="C00000"/>
                </a:solidFill>
                <a:effectLst/>
                <a:uLnTx/>
                <a:uFillTx/>
                <a:latin typeface="Calibri"/>
                <a:ea typeface="+mn-ea"/>
                <a:cs typeface="Calibri"/>
              </a:rPr>
              <a:t>ιδίως </a:t>
            </a:r>
            <a:r>
              <a:rPr kumimoji="0" sz="1950" b="1" i="0" u="none" strike="noStrike" kern="1200" cap="none" spc="0" normalizeH="0" baseline="0" noProof="0" dirty="0">
                <a:ln>
                  <a:noFill/>
                </a:ln>
                <a:solidFill>
                  <a:srgbClr val="C00000"/>
                </a:solidFill>
                <a:effectLst/>
                <a:uLnTx/>
                <a:uFillTx/>
                <a:latin typeface="Calibri"/>
                <a:ea typeface="+mn-ea"/>
                <a:cs typeface="Calibri"/>
              </a:rPr>
              <a:t>αν ο </a:t>
            </a:r>
            <a:r>
              <a:rPr kumimoji="0" sz="1950" b="1" i="0" u="none" strike="noStrike" kern="1200" cap="none" spc="-4" normalizeH="0" baseline="0" noProof="0" dirty="0">
                <a:ln>
                  <a:noFill/>
                </a:ln>
                <a:solidFill>
                  <a:srgbClr val="C00000"/>
                </a:solidFill>
                <a:effectLst/>
                <a:uLnTx/>
                <a:uFillTx/>
                <a:latin typeface="Calibri"/>
                <a:ea typeface="+mn-ea"/>
                <a:cs typeface="Calibri"/>
              </a:rPr>
              <a:t>υπεύθυνος </a:t>
            </a:r>
            <a:r>
              <a:rPr kumimoji="0" sz="1950" b="1" i="0" u="none" strike="noStrike" kern="1200" cap="none" spc="-8" normalizeH="0" baseline="0" noProof="0" dirty="0">
                <a:ln>
                  <a:noFill/>
                </a:ln>
                <a:solidFill>
                  <a:srgbClr val="C00000"/>
                </a:solidFill>
                <a:effectLst/>
                <a:uLnTx/>
                <a:uFillTx/>
                <a:latin typeface="Calibri"/>
                <a:ea typeface="+mn-ea"/>
                <a:cs typeface="Calibri"/>
              </a:rPr>
              <a:t>επεξεργασίας </a:t>
            </a:r>
            <a:r>
              <a:rPr kumimoji="0" sz="1950" b="1" i="0" u="none" strike="noStrike" kern="1200" cap="none" spc="0" normalizeH="0" baseline="0" noProof="0" dirty="0">
                <a:ln>
                  <a:noFill/>
                </a:ln>
                <a:solidFill>
                  <a:srgbClr val="C00000"/>
                </a:solidFill>
                <a:effectLst/>
                <a:uLnTx/>
                <a:uFillTx/>
                <a:latin typeface="Calibri"/>
                <a:ea typeface="+mn-ea"/>
                <a:cs typeface="Calibri"/>
              </a:rPr>
              <a:t>δεν </a:t>
            </a:r>
            <a:r>
              <a:rPr kumimoji="0" sz="1950" b="1" i="0" u="none" strike="noStrike" kern="1200" cap="none" spc="-8" normalizeH="0" baseline="0" noProof="0" dirty="0">
                <a:ln>
                  <a:noFill/>
                </a:ln>
                <a:solidFill>
                  <a:srgbClr val="C00000"/>
                </a:solidFill>
                <a:effectLst/>
                <a:uLnTx/>
                <a:uFillTx/>
                <a:latin typeface="Calibri"/>
                <a:ea typeface="+mn-ea"/>
                <a:cs typeface="Calibri"/>
              </a:rPr>
              <a:t>έχει  </a:t>
            </a:r>
            <a:r>
              <a:rPr kumimoji="0" sz="1950" b="1" i="0" u="none" strike="noStrike" kern="1200" cap="none" spc="-4" normalizeH="0" baseline="0" noProof="0" dirty="0">
                <a:ln>
                  <a:noFill/>
                </a:ln>
                <a:solidFill>
                  <a:srgbClr val="C00000"/>
                </a:solidFill>
                <a:effectLst/>
                <a:uLnTx/>
                <a:uFillTx/>
                <a:latin typeface="Calibri"/>
                <a:ea typeface="+mn-ea"/>
                <a:cs typeface="Calibri"/>
              </a:rPr>
              <a:t>προσδιορίσει </a:t>
            </a:r>
            <a:r>
              <a:rPr kumimoji="0" sz="1950" b="1" i="0" u="none" strike="noStrike" kern="1200" cap="none" spc="0" normalizeH="0" baseline="0" noProof="0" dirty="0">
                <a:ln>
                  <a:noFill/>
                </a:ln>
                <a:solidFill>
                  <a:srgbClr val="C00000"/>
                </a:solidFill>
                <a:effectLst/>
                <a:uLnTx/>
                <a:uFillTx/>
                <a:latin typeface="Calibri"/>
                <a:ea typeface="+mn-ea"/>
                <a:cs typeface="Calibri"/>
              </a:rPr>
              <a:t>ή </a:t>
            </a:r>
            <a:r>
              <a:rPr kumimoji="0" sz="1950" b="1" i="0" u="none" strike="noStrike" kern="1200" cap="none" spc="-8" normalizeH="0" baseline="0" noProof="0" dirty="0">
                <a:ln>
                  <a:noFill/>
                </a:ln>
                <a:solidFill>
                  <a:srgbClr val="C00000"/>
                </a:solidFill>
                <a:effectLst/>
                <a:uLnTx/>
                <a:uFillTx/>
                <a:latin typeface="Calibri"/>
                <a:ea typeface="+mn-ea"/>
                <a:cs typeface="Calibri"/>
              </a:rPr>
              <a:t>μετριάσει </a:t>
            </a:r>
            <a:r>
              <a:rPr kumimoji="0" sz="1950" b="1" i="0" u="none" strike="noStrike" kern="1200" cap="none" spc="-11" normalizeH="0" baseline="0" noProof="0" dirty="0">
                <a:ln>
                  <a:noFill/>
                </a:ln>
                <a:solidFill>
                  <a:srgbClr val="C00000"/>
                </a:solidFill>
                <a:effectLst/>
                <a:uLnTx/>
                <a:uFillTx/>
                <a:latin typeface="Calibri"/>
                <a:ea typeface="+mn-ea"/>
                <a:cs typeface="Calibri"/>
              </a:rPr>
              <a:t>επαρκώς </a:t>
            </a:r>
            <a:r>
              <a:rPr kumimoji="0" sz="1950" b="1" i="0" u="none" strike="noStrike" kern="1200" cap="none" spc="-8" normalizeH="0" baseline="0" noProof="0" dirty="0">
                <a:ln>
                  <a:noFill/>
                </a:ln>
                <a:solidFill>
                  <a:srgbClr val="C00000"/>
                </a:solidFill>
                <a:effectLst/>
                <a:uLnTx/>
                <a:uFillTx/>
                <a:latin typeface="Calibri"/>
                <a:ea typeface="+mn-ea"/>
                <a:cs typeface="Calibri"/>
              </a:rPr>
              <a:t>τον κίνδυνο</a:t>
            </a:r>
            <a:r>
              <a:rPr kumimoji="0" sz="1950" b="0" i="0" u="none" strike="noStrike" kern="1200" cap="none" spc="-8" normalizeH="0" baseline="0" noProof="0" dirty="0">
                <a:ln>
                  <a:noFill/>
                </a:ln>
                <a:solidFill>
                  <a:prstClr val="black"/>
                </a:solidFill>
                <a:effectLst/>
                <a:uLnTx/>
                <a:uFillTx/>
                <a:latin typeface="Calibri"/>
                <a:ea typeface="+mn-ea"/>
                <a:cs typeface="Calibri"/>
              </a:rPr>
              <a:t>.</a:t>
            </a:r>
            <a:endParaRPr kumimoji="0" sz="1950" b="0" i="0" u="none" strike="noStrike" kern="1200" cap="none" spc="0" normalizeH="0" baseline="0" noProof="0" dirty="0">
              <a:ln>
                <a:noFill/>
              </a:ln>
              <a:solidFill>
                <a:prstClr val="black"/>
              </a:solidFill>
              <a:effectLst/>
              <a:uLnTx/>
              <a:uFillTx/>
              <a:latin typeface="Calibri"/>
              <a:ea typeface="+mn-ea"/>
              <a:cs typeface="Calibri"/>
            </a:endParaRPr>
          </a:p>
          <a:p>
            <a:pPr marL="180975" marR="3810" lvl="0" indent="-171450" algn="just" defTabSz="914400" rtl="0" eaLnBrk="1" fontAlgn="auto" latinLnBrk="0" hangingPunct="1">
              <a:lnSpc>
                <a:spcPct val="80000"/>
              </a:lnSpc>
              <a:spcBef>
                <a:spcPts val="758"/>
              </a:spcBef>
              <a:spcAft>
                <a:spcPts val="0"/>
              </a:spcAft>
              <a:buClrTx/>
              <a:buSzTx/>
              <a:buFont typeface="Arial"/>
              <a:buChar char="•"/>
              <a:tabLst>
                <a:tab pos="181451" algn="l"/>
              </a:tabLst>
              <a:defRPr/>
            </a:pPr>
            <a:r>
              <a:rPr kumimoji="0" sz="1950" b="0" i="0" u="none" strike="noStrike" kern="1200" cap="none" spc="-8" normalizeH="0" baseline="0" noProof="0" dirty="0">
                <a:ln>
                  <a:noFill/>
                </a:ln>
                <a:solidFill>
                  <a:prstClr val="black"/>
                </a:solidFill>
                <a:effectLst/>
                <a:uLnTx/>
                <a:uFillTx/>
                <a:latin typeface="Calibri"/>
                <a:ea typeface="+mn-ea"/>
                <a:cs typeface="Calibri"/>
              </a:rPr>
              <a:t>Αιτ. σκέψη </a:t>
            </a:r>
            <a:r>
              <a:rPr kumimoji="0" sz="1950" b="0" i="0" u="none" strike="noStrike" kern="1200" cap="none" spc="-4" normalizeH="0" baseline="0" noProof="0" dirty="0">
                <a:ln>
                  <a:noFill/>
                </a:ln>
                <a:solidFill>
                  <a:prstClr val="black"/>
                </a:solidFill>
                <a:effectLst/>
                <a:uLnTx/>
                <a:uFillTx/>
                <a:latin typeface="Calibri"/>
                <a:ea typeface="+mn-ea"/>
                <a:cs typeface="Calibri"/>
              </a:rPr>
              <a:t>(94): </a:t>
            </a:r>
            <a:r>
              <a:rPr kumimoji="0" sz="1950" b="0" i="0" u="none" strike="noStrike" kern="1200" cap="none" spc="0" normalizeH="0" baseline="0" noProof="0" dirty="0">
                <a:ln>
                  <a:noFill/>
                </a:ln>
                <a:solidFill>
                  <a:prstClr val="black"/>
                </a:solidFill>
                <a:effectLst/>
                <a:uLnTx/>
                <a:uFillTx/>
                <a:latin typeface="Calibri"/>
                <a:ea typeface="+mn-ea"/>
                <a:cs typeface="Calibri"/>
              </a:rPr>
              <a:t>Η </a:t>
            </a:r>
            <a:r>
              <a:rPr kumimoji="0" sz="1950" b="0" i="0" u="none" strike="noStrike" kern="1200" cap="none" spc="-8" normalizeH="0" baseline="0" noProof="0" dirty="0">
                <a:ln>
                  <a:noFill/>
                </a:ln>
                <a:solidFill>
                  <a:prstClr val="black"/>
                </a:solidFill>
                <a:effectLst/>
                <a:uLnTx/>
                <a:uFillTx/>
                <a:latin typeface="Calibri"/>
                <a:ea typeface="+mn-ea"/>
                <a:cs typeface="Calibri"/>
              </a:rPr>
              <a:t>διαβούλευση διενεργείται όταν </a:t>
            </a:r>
            <a:r>
              <a:rPr kumimoji="0" sz="1950" b="0" i="0" u="none" strike="noStrike" kern="1200" cap="none" spc="0" normalizeH="0" baseline="0" noProof="0" dirty="0">
                <a:ln>
                  <a:noFill/>
                </a:ln>
                <a:solidFill>
                  <a:prstClr val="black"/>
                </a:solidFill>
                <a:effectLst/>
                <a:uLnTx/>
                <a:uFillTx/>
                <a:latin typeface="Calibri"/>
                <a:ea typeface="+mn-ea"/>
                <a:cs typeface="Calibri"/>
              </a:rPr>
              <a:t>η εκτίμηση αντικτύπου  υποδεικνύει </a:t>
            </a:r>
            <a:r>
              <a:rPr kumimoji="0" sz="1950" b="0" i="0" u="none" strike="noStrike" kern="1200" cap="none" spc="-4" normalizeH="0" baseline="0" noProof="0" dirty="0">
                <a:ln>
                  <a:noFill/>
                </a:ln>
                <a:solidFill>
                  <a:prstClr val="black"/>
                </a:solidFill>
                <a:effectLst/>
                <a:uLnTx/>
                <a:uFillTx/>
                <a:latin typeface="Calibri"/>
                <a:ea typeface="+mn-ea"/>
                <a:cs typeface="Calibri"/>
              </a:rPr>
              <a:t>υψηλό κίνδυνο </a:t>
            </a:r>
            <a:r>
              <a:rPr kumimoji="0" sz="1950" b="1" i="0" u="none" strike="noStrike" kern="1200" cap="none" spc="-4" normalizeH="0" baseline="0" noProof="0" dirty="0">
                <a:ln>
                  <a:noFill/>
                </a:ln>
                <a:solidFill>
                  <a:srgbClr val="C00000"/>
                </a:solidFill>
                <a:effectLst/>
                <a:uLnTx/>
                <a:uFillTx/>
                <a:latin typeface="Calibri"/>
                <a:ea typeface="+mn-ea"/>
                <a:cs typeface="Calibri"/>
              </a:rPr>
              <a:t>χωρίς διασφαλίσεις, μέτρα </a:t>
            </a:r>
            <a:r>
              <a:rPr kumimoji="0" sz="1950" b="1" i="0" u="none" strike="noStrike" kern="1200" cap="none" spc="-23" normalizeH="0" baseline="0" noProof="0" dirty="0">
                <a:ln>
                  <a:noFill/>
                </a:ln>
                <a:solidFill>
                  <a:srgbClr val="C00000"/>
                </a:solidFill>
                <a:effectLst/>
                <a:uLnTx/>
                <a:uFillTx/>
                <a:latin typeface="Calibri"/>
                <a:ea typeface="+mn-ea"/>
                <a:cs typeface="Calibri"/>
              </a:rPr>
              <a:t>και </a:t>
            </a:r>
            <a:r>
              <a:rPr kumimoji="0" sz="1950" b="1" i="0" u="none" strike="noStrike" kern="1200" cap="none" spc="-8" normalizeH="0" baseline="0" noProof="0" dirty="0">
                <a:ln>
                  <a:noFill/>
                </a:ln>
                <a:solidFill>
                  <a:srgbClr val="C00000"/>
                </a:solidFill>
                <a:effectLst/>
                <a:uLnTx/>
                <a:uFillTx/>
                <a:latin typeface="Calibri"/>
                <a:ea typeface="+mn-ea"/>
                <a:cs typeface="Calibri"/>
              </a:rPr>
              <a:t>μηχανισμούς  </a:t>
            </a:r>
            <a:r>
              <a:rPr kumimoji="0" sz="1950" b="1" i="0" u="none" strike="noStrike" kern="1200" cap="none" spc="-4" normalizeH="0" baseline="0" noProof="0" dirty="0">
                <a:ln>
                  <a:noFill/>
                </a:ln>
                <a:solidFill>
                  <a:srgbClr val="C00000"/>
                </a:solidFill>
                <a:effectLst/>
                <a:uLnTx/>
                <a:uFillTx/>
                <a:latin typeface="Calibri"/>
                <a:ea typeface="+mn-ea"/>
                <a:cs typeface="Calibri"/>
              </a:rPr>
              <a:t>ασφάλειας για να μετριαστεί </a:t>
            </a:r>
            <a:r>
              <a:rPr kumimoji="0" sz="1950" b="1" i="0" u="none" strike="noStrike" kern="1200" cap="none" spc="0" normalizeH="0" baseline="0" noProof="0" dirty="0">
                <a:ln>
                  <a:noFill/>
                </a:ln>
                <a:solidFill>
                  <a:srgbClr val="C00000"/>
                </a:solidFill>
                <a:effectLst/>
                <a:uLnTx/>
                <a:uFillTx/>
                <a:latin typeface="Calibri"/>
                <a:ea typeface="+mn-ea"/>
                <a:cs typeface="Calibri"/>
              </a:rPr>
              <a:t>ο </a:t>
            </a:r>
            <a:r>
              <a:rPr kumimoji="0" sz="1950" b="1" i="0" u="none" strike="noStrike" kern="1200" cap="none" spc="-8" normalizeH="0" baseline="0" noProof="0" dirty="0">
                <a:ln>
                  <a:noFill/>
                </a:ln>
                <a:solidFill>
                  <a:srgbClr val="C00000"/>
                </a:solidFill>
                <a:effectLst/>
                <a:uLnTx/>
                <a:uFillTx/>
                <a:latin typeface="Calibri"/>
                <a:ea typeface="+mn-ea"/>
                <a:cs typeface="Calibri"/>
              </a:rPr>
              <a:t>κίνδυνος</a:t>
            </a:r>
            <a:r>
              <a:rPr kumimoji="0" sz="1950" b="0" i="0" u="none" strike="noStrike" kern="1200" cap="none" spc="-8" normalizeH="0" baseline="0" noProof="0" dirty="0">
                <a:ln>
                  <a:noFill/>
                </a:ln>
                <a:solidFill>
                  <a:prstClr val="black"/>
                </a:solidFill>
                <a:effectLst/>
                <a:uLnTx/>
                <a:uFillTx/>
                <a:latin typeface="Calibri"/>
                <a:ea typeface="+mn-ea"/>
                <a:cs typeface="Calibri"/>
              </a:rPr>
              <a:t>.</a:t>
            </a:r>
            <a:endParaRPr kumimoji="0" sz="195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4"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760" y="210084"/>
            <a:ext cx="1181100" cy="714375"/>
          </a:xfrm>
          <a:prstGeom prst="rect">
            <a:avLst/>
          </a:prstGeom>
        </p:spPr>
      </p:pic>
    </p:spTree>
    <p:extLst>
      <p:ext uri="{BB962C8B-B14F-4D97-AF65-F5344CB8AC3E}">
        <p14:creationId xmlns:p14="http://schemas.microsoft.com/office/powerpoint/2010/main" val="2012305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76044" y="-1659152"/>
            <a:ext cx="6642735" cy="3087864"/>
          </a:xfrm>
          <a:prstGeom prst="rect">
            <a:avLst/>
          </a:prstGeom>
        </p:spPr>
        <p:txBody>
          <a:bodyPr vert="horz" wrap="square" lIns="0" tIns="10001" rIns="0" bIns="0" rtlCol="0" anchor="b">
            <a:spAutoFit/>
          </a:bodyPr>
          <a:lstStyle/>
          <a:p>
            <a:pPr marL="9525" algn="ctr">
              <a:lnSpc>
                <a:spcPct val="100000"/>
              </a:lnSpc>
              <a:spcBef>
                <a:spcPts val="79"/>
              </a:spcBef>
            </a:pPr>
            <a:r>
              <a:rPr lang="el-GR" sz="3600" b="1" dirty="0">
                <a:solidFill>
                  <a:srgbClr val="BD582C"/>
                </a:solidFill>
              </a:rPr>
              <a:t/>
            </a:r>
            <a:br>
              <a:rPr lang="el-GR" sz="3600" b="1" dirty="0">
                <a:solidFill>
                  <a:srgbClr val="BD582C"/>
                </a:solidFill>
              </a:rPr>
            </a:br>
            <a:r>
              <a:rPr lang="el-GR" sz="3600" b="1" dirty="0">
                <a:solidFill>
                  <a:srgbClr val="BD582C"/>
                </a:solidFill>
              </a:rPr>
              <a:t/>
            </a:r>
            <a:br>
              <a:rPr lang="el-GR" sz="3600" b="1" dirty="0">
                <a:solidFill>
                  <a:srgbClr val="BD582C"/>
                </a:solidFill>
              </a:rPr>
            </a:br>
            <a:r>
              <a:rPr lang="el-GR" sz="3600" b="1" dirty="0">
                <a:solidFill>
                  <a:srgbClr val="BD582C"/>
                </a:solidFill>
              </a:rPr>
              <a:t/>
            </a:r>
            <a:br>
              <a:rPr lang="el-GR" sz="3600" b="1" dirty="0">
                <a:solidFill>
                  <a:srgbClr val="BD582C"/>
                </a:solidFill>
              </a:rPr>
            </a:br>
            <a:r>
              <a:rPr lang="el-GR" sz="3600" b="1" dirty="0">
                <a:solidFill>
                  <a:srgbClr val="BD582C"/>
                </a:solidFill>
              </a:rPr>
              <a:t>Εκτίμηση Αντικτύπου σχετικά με την Προστασία Δεδομένων (ΕΑΠΔ)</a:t>
            </a:r>
            <a:br>
              <a:rPr lang="el-GR" sz="3600" b="1" dirty="0">
                <a:solidFill>
                  <a:srgbClr val="BD582C"/>
                </a:solidFill>
              </a:rPr>
            </a:br>
            <a:r>
              <a:rPr lang="el-GR" sz="2000" spc="-30" dirty="0">
                <a:solidFill>
                  <a:srgbClr val="000000">
                    <a:lumMod val="75000"/>
                    <a:lumOff val="25000"/>
                  </a:srgbClr>
                </a:solidFill>
              </a:rPr>
              <a:t>Παράγοντες υπολογισμού </a:t>
            </a:r>
            <a:r>
              <a:rPr lang="el-GR" sz="2000" spc="-15" dirty="0">
                <a:solidFill>
                  <a:srgbClr val="000000">
                    <a:lumMod val="75000"/>
                    <a:lumOff val="25000"/>
                  </a:srgbClr>
                </a:solidFill>
              </a:rPr>
              <a:t>του</a:t>
            </a:r>
            <a:r>
              <a:rPr lang="el-GR" sz="2000" spc="-150" dirty="0">
                <a:solidFill>
                  <a:srgbClr val="000000">
                    <a:lumMod val="75000"/>
                    <a:lumOff val="25000"/>
                  </a:srgbClr>
                </a:solidFill>
              </a:rPr>
              <a:t> </a:t>
            </a:r>
            <a:r>
              <a:rPr lang="el-GR" sz="2000" spc="-23" dirty="0">
                <a:solidFill>
                  <a:srgbClr val="000000">
                    <a:lumMod val="75000"/>
                    <a:lumOff val="25000"/>
                  </a:srgbClr>
                </a:solidFill>
              </a:rPr>
              <a:t>κινδύνου</a:t>
            </a:r>
            <a:endParaRPr sz="2000" spc="-23" dirty="0"/>
          </a:p>
        </p:txBody>
      </p:sp>
      <p:sp>
        <p:nvSpPr>
          <p:cNvPr id="3" name="object 3"/>
          <p:cNvSpPr txBox="1"/>
          <p:nvPr/>
        </p:nvSpPr>
        <p:spPr>
          <a:xfrm>
            <a:off x="8056244" y="1594487"/>
            <a:ext cx="2582228" cy="1679787"/>
          </a:xfrm>
          <a:prstGeom prst="rect">
            <a:avLst/>
          </a:prstGeom>
          <a:solidFill>
            <a:srgbClr val="C00000"/>
          </a:solidFill>
          <a:ln w="12192">
            <a:solidFill>
              <a:srgbClr val="41709C"/>
            </a:solidFill>
          </a:ln>
        </p:spPr>
        <p:txBody>
          <a:bodyPr vert="horz" wrap="square" lIns="0" tIns="63341" rIns="0" bIns="0" rtlCol="0">
            <a:spAutoFit/>
          </a:bodyPr>
          <a:lstStyle/>
          <a:p>
            <a:pPr marL="284321" marR="0" lvl="0" indent="-214789" algn="l" defTabSz="914400" rtl="0" eaLnBrk="1" fontAlgn="auto" latinLnBrk="0" hangingPunct="1">
              <a:lnSpc>
                <a:spcPct val="100000"/>
              </a:lnSpc>
              <a:spcBef>
                <a:spcPts val="499"/>
              </a:spcBef>
              <a:spcAft>
                <a:spcPts val="0"/>
              </a:spcAft>
              <a:buClrTx/>
              <a:buSzTx/>
              <a:buFont typeface="Arial"/>
              <a:buChar char="•"/>
              <a:tabLst>
                <a:tab pos="284321" algn="l"/>
                <a:tab pos="284798" algn="l"/>
              </a:tabLst>
              <a:defRPr/>
            </a:pPr>
            <a:r>
              <a:rPr kumimoji="0" sz="1500" b="0" i="0" u="none" strike="noStrike" kern="1200" cap="none" spc="-8" normalizeH="0" baseline="0" noProof="0" dirty="0">
                <a:ln>
                  <a:noFill/>
                </a:ln>
                <a:solidFill>
                  <a:srgbClr val="FFFFFF"/>
                </a:solidFill>
                <a:effectLst/>
                <a:uLnTx/>
                <a:uFillTx/>
                <a:latin typeface="Calibri"/>
                <a:ea typeface="+mn-ea"/>
                <a:cs typeface="Calibri"/>
              </a:rPr>
              <a:t>Κρισιμότητα</a:t>
            </a:r>
            <a:r>
              <a:rPr kumimoji="0" sz="1500" b="0" i="0" u="none" strike="noStrike" kern="1200" cap="none" spc="-30" normalizeH="0" baseline="0" noProof="0" dirty="0">
                <a:ln>
                  <a:noFill/>
                </a:ln>
                <a:solidFill>
                  <a:srgbClr val="FFFFFF"/>
                </a:solidFill>
                <a:effectLst/>
                <a:uLnTx/>
                <a:uFillTx/>
                <a:latin typeface="Calibri"/>
                <a:ea typeface="+mn-ea"/>
                <a:cs typeface="Calibri"/>
              </a:rPr>
              <a:t> </a:t>
            </a:r>
            <a:r>
              <a:rPr kumimoji="0" sz="1500" b="0" i="0" u="none" strike="noStrike" kern="1200" cap="none" spc="-4" normalizeH="0" baseline="0" noProof="0" dirty="0">
                <a:ln>
                  <a:noFill/>
                </a:ln>
                <a:solidFill>
                  <a:srgbClr val="FFFFFF"/>
                </a:solidFill>
                <a:effectLst/>
                <a:uLnTx/>
                <a:uFillTx/>
                <a:latin typeface="Calibri"/>
                <a:ea typeface="+mn-ea"/>
                <a:cs typeface="Calibri"/>
              </a:rPr>
              <a:t>επεξεργασίας</a:t>
            </a:r>
            <a:endParaRPr kumimoji="0" sz="1500" b="0" i="0" u="none" strike="noStrike" kern="1200" cap="none" spc="0" normalizeH="0" baseline="0" noProof="0">
              <a:ln>
                <a:noFill/>
              </a:ln>
              <a:solidFill>
                <a:prstClr val="black"/>
              </a:solidFill>
              <a:effectLst/>
              <a:uLnTx/>
              <a:uFillTx/>
              <a:latin typeface="Calibri"/>
              <a:ea typeface="+mn-ea"/>
              <a:cs typeface="Calibri"/>
            </a:endParaRPr>
          </a:p>
          <a:p>
            <a:pPr marL="284321" marR="244793" lvl="0" indent="-214789" algn="l" defTabSz="914400" rtl="0" eaLnBrk="1" fontAlgn="auto" latinLnBrk="0" hangingPunct="1">
              <a:lnSpc>
                <a:spcPct val="100000"/>
              </a:lnSpc>
              <a:spcBef>
                <a:spcPts val="0"/>
              </a:spcBef>
              <a:spcAft>
                <a:spcPts val="0"/>
              </a:spcAft>
              <a:buClrTx/>
              <a:buSzTx/>
              <a:buFont typeface="Arial"/>
              <a:buChar char="•"/>
              <a:tabLst>
                <a:tab pos="284321" algn="l"/>
                <a:tab pos="284798" algn="l"/>
              </a:tabLst>
              <a:defRPr/>
            </a:pPr>
            <a:r>
              <a:rPr kumimoji="0" sz="1500" b="0" i="0" u="none" strike="noStrike" kern="1200" cap="none" spc="-11" normalizeH="0" baseline="0" noProof="0" dirty="0">
                <a:ln>
                  <a:noFill/>
                </a:ln>
                <a:solidFill>
                  <a:srgbClr val="FFFFFF"/>
                </a:solidFill>
                <a:effectLst/>
                <a:uLnTx/>
                <a:uFillTx/>
                <a:latin typeface="Calibri"/>
                <a:ea typeface="+mn-ea"/>
                <a:cs typeface="Calibri"/>
              </a:rPr>
              <a:t>Ειδικά </a:t>
            </a:r>
            <a:r>
              <a:rPr kumimoji="0" sz="1500" b="0" i="0" u="none" strike="noStrike" kern="1200" cap="none" spc="-8" normalizeH="0" baseline="0" noProof="0" dirty="0">
                <a:ln>
                  <a:noFill/>
                </a:ln>
                <a:solidFill>
                  <a:srgbClr val="FFFFFF"/>
                </a:solidFill>
                <a:effectLst/>
                <a:uLnTx/>
                <a:uFillTx/>
                <a:latin typeface="Calibri"/>
                <a:ea typeface="+mn-ea"/>
                <a:cs typeface="Calibri"/>
              </a:rPr>
              <a:t>χαρακτηριστικά </a:t>
            </a:r>
            <a:r>
              <a:rPr kumimoji="0" sz="1500" b="0" i="0" u="none" strike="noStrike" kern="1200" cap="none" spc="-4" normalizeH="0" baseline="0" noProof="0" dirty="0">
                <a:ln>
                  <a:noFill/>
                </a:ln>
                <a:solidFill>
                  <a:srgbClr val="FFFFFF"/>
                </a:solidFill>
                <a:effectLst/>
                <a:uLnTx/>
                <a:uFillTx/>
                <a:latin typeface="Calibri"/>
                <a:ea typeface="+mn-ea"/>
                <a:cs typeface="Calibri"/>
              </a:rPr>
              <a:t>υπ.  επεξεργασίας</a:t>
            </a:r>
            <a:endParaRPr kumimoji="0" sz="1500" b="0" i="0" u="none" strike="noStrike" kern="1200" cap="none" spc="0" normalizeH="0" baseline="0" noProof="0">
              <a:ln>
                <a:noFill/>
              </a:ln>
              <a:solidFill>
                <a:prstClr val="black"/>
              </a:solidFill>
              <a:effectLst/>
              <a:uLnTx/>
              <a:uFillTx/>
              <a:latin typeface="Calibri"/>
              <a:ea typeface="+mn-ea"/>
              <a:cs typeface="Calibri"/>
            </a:endParaRPr>
          </a:p>
          <a:p>
            <a:pPr marL="284321" marR="0" lvl="0" indent="-214789" algn="l" defTabSz="914400" rtl="0" eaLnBrk="1" fontAlgn="auto" latinLnBrk="0" hangingPunct="1">
              <a:lnSpc>
                <a:spcPct val="100000"/>
              </a:lnSpc>
              <a:spcBef>
                <a:spcPts val="0"/>
              </a:spcBef>
              <a:spcAft>
                <a:spcPts val="0"/>
              </a:spcAft>
              <a:buClrTx/>
              <a:buSzTx/>
              <a:buFont typeface="Arial"/>
              <a:buChar char="•"/>
              <a:tabLst>
                <a:tab pos="284321" algn="l"/>
                <a:tab pos="284798" algn="l"/>
              </a:tabLst>
              <a:defRPr/>
            </a:pPr>
            <a:r>
              <a:rPr kumimoji="0" sz="1500" b="0" i="0" u="none" strike="noStrike" kern="1200" cap="none" spc="-11" normalizeH="0" baseline="0" noProof="0" dirty="0">
                <a:ln>
                  <a:noFill/>
                </a:ln>
                <a:solidFill>
                  <a:srgbClr val="FFFFFF"/>
                </a:solidFill>
                <a:effectLst/>
                <a:uLnTx/>
                <a:uFillTx/>
                <a:latin typeface="Calibri"/>
                <a:ea typeface="+mn-ea"/>
                <a:cs typeface="Calibri"/>
              </a:rPr>
              <a:t>Ειδικά</a:t>
            </a:r>
            <a:r>
              <a:rPr kumimoji="0" sz="1500" b="0" i="0" u="none" strike="noStrike" kern="1200" cap="none" spc="-8" normalizeH="0" baseline="0" noProof="0" dirty="0">
                <a:ln>
                  <a:noFill/>
                </a:ln>
                <a:solidFill>
                  <a:srgbClr val="FFFFFF"/>
                </a:solidFill>
                <a:effectLst/>
                <a:uLnTx/>
                <a:uFillTx/>
                <a:latin typeface="Calibri"/>
                <a:ea typeface="+mn-ea"/>
                <a:cs typeface="Calibri"/>
              </a:rPr>
              <a:t> χαρακτηριστικά</a:t>
            </a:r>
            <a:endParaRPr kumimoji="0" sz="1500" b="0" i="0" u="none" strike="noStrike" kern="1200" cap="none" spc="0" normalizeH="0" baseline="0" noProof="0">
              <a:ln>
                <a:noFill/>
              </a:ln>
              <a:solidFill>
                <a:prstClr val="black"/>
              </a:solidFill>
              <a:effectLst/>
              <a:uLnTx/>
              <a:uFillTx/>
              <a:latin typeface="Calibri"/>
              <a:ea typeface="+mn-ea"/>
              <a:cs typeface="Calibri"/>
            </a:endParaRPr>
          </a:p>
          <a:p>
            <a:pPr marL="284321" marR="0" lvl="0" indent="0" algn="l" defTabSz="914400" rtl="0" eaLnBrk="1" fontAlgn="auto" latinLnBrk="0" hangingPunct="1">
              <a:lnSpc>
                <a:spcPct val="100000"/>
              </a:lnSpc>
              <a:spcBef>
                <a:spcPts val="0"/>
              </a:spcBef>
              <a:spcAft>
                <a:spcPts val="0"/>
              </a:spcAft>
              <a:buClrTx/>
              <a:buSzTx/>
              <a:buFontTx/>
              <a:buNone/>
              <a:tabLst/>
              <a:defRPr/>
            </a:pPr>
            <a:r>
              <a:rPr kumimoji="0" sz="1500" b="0" i="0" u="none" strike="noStrike" kern="1200" cap="none" spc="-4" normalizeH="0" baseline="0" noProof="0" dirty="0">
                <a:ln>
                  <a:noFill/>
                </a:ln>
                <a:solidFill>
                  <a:srgbClr val="FFFFFF"/>
                </a:solidFill>
                <a:effectLst/>
                <a:uLnTx/>
                <a:uFillTx/>
                <a:latin typeface="Calibri"/>
                <a:ea typeface="+mn-ea"/>
                <a:cs typeface="Calibri"/>
              </a:rPr>
              <a:t>υποκειμένων</a:t>
            </a:r>
            <a:r>
              <a:rPr kumimoji="0" sz="1500" b="0" i="0" u="none" strike="noStrike" kern="1200" cap="none" spc="-15" normalizeH="0" baseline="0" noProof="0" dirty="0">
                <a:ln>
                  <a:noFill/>
                </a:ln>
                <a:solidFill>
                  <a:srgbClr val="FFFFFF"/>
                </a:solidFill>
                <a:effectLst/>
                <a:uLnTx/>
                <a:uFillTx/>
                <a:latin typeface="Calibri"/>
                <a:ea typeface="+mn-ea"/>
                <a:cs typeface="Calibri"/>
              </a:rPr>
              <a:t> </a:t>
            </a:r>
            <a:r>
              <a:rPr kumimoji="0" sz="1500" b="0" i="0" u="none" strike="noStrike" kern="1200" cap="none" spc="-8" normalizeH="0" baseline="0" noProof="0" dirty="0">
                <a:ln>
                  <a:noFill/>
                </a:ln>
                <a:solidFill>
                  <a:srgbClr val="FFFFFF"/>
                </a:solidFill>
                <a:effectLst/>
                <a:uLnTx/>
                <a:uFillTx/>
                <a:latin typeface="Calibri"/>
                <a:ea typeface="+mn-ea"/>
                <a:cs typeface="Calibri"/>
              </a:rPr>
              <a:t>δεδομένων</a:t>
            </a:r>
            <a:endParaRPr kumimoji="0" sz="1500" b="0" i="0" u="none" strike="noStrike" kern="1200" cap="none" spc="0" normalizeH="0" baseline="0" noProof="0">
              <a:ln>
                <a:noFill/>
              </a:ln>
              <a:solidFill>
                <a:prstClr val="black"/>
              </a:solidFill>
              <a:effectLst/>
              <a:uLnTx/>
              <a:uFillTx/>
              <a:latin typeface="Calibri"/>
              <a:ea typeface="+mn-ea"/>
              <a:cs typeface="Calibri"/>
            </a:endParaRPr>
          </a:p>
          <a:p>
            <a:pPr marL="284321" marR="0" lvl="0" indent="-214789" algn="l" defTabSz="914400" rtl="0" eaLnBrk="1" fontAlgn="auto" latinLnBrk="0" hangingPunct="1">
              <a:lnSpc>
                <a:spcPct val="100000"/>
              </a:lnSpc>
              <a:spcBef>
                <a:spcPts val="0"/>
              </a:spcBef>
              <a:spcAft>
                <a:spcPts val="0"/>
              </a:spcAft>
              <a:buClrTx/>
              <a:buSzTx/>
              <a:buFont typeface="Arial"/>
              <a:buChar char="•"/>
              <a:tabLst>
                <a:tab pos="284321" algn="l"/>
                <a:tab pos="284798" algn="l"/>
              </a:tabLst>
              <a:defRPr/>
            </a:pPr>
            <a:r>
              <a:rPr kumimoji="0" sz="1500" b="0" i="0" u="none" strike="noStrike" kern="1200" cap="none" spc="-11" normalizeH="0" baseline="0" noProof="0" dirty="0">
                <a:ln>
                  <a:noFill/>
                </a:ln>
                <a:solidFill>
                  <a:srgbClr val="FFFFFF"/>
                </a:solidFill>
                <a:effectLst/>
                <a:uLnTx/>
                <a:uFillTx/>
                <a:latin typeface="Calibri"/>
                <a:ea typeface="+mn-ea"/>
                <a:cs typeface="Calibri"/>
              </a:rPr>
              <a:t>Κλίμακα: όγκος</a:t>
            </a:r>
            <a:r>
              <a:rPr kumimoji="0" sz="1500" b="0" i="0" u="none" strike="noStrike" kern="1200" cap="none" spc="-45" normalizeH="0" baseline="0" noProof="0" dirty="0">
                <a:ln>
                  <a:noFill/>
                </a:ln>
                <a:solidFill>
                  <a:srgbClr val="FFFFFF"/>
                </a:solidFill>
                <a:effectLst/>
                <a:uLnTx/>
                <a:uFillTx/>
                <a:latin typeface="Calibri"/>
                <a:ea typeface="+mn-ea"/>
                <a:cs typeface="Calibri"/>
              </a:rPr>
              <a:t> </a:t>
            </a:r>
            <a:r>
              <a:rPr kumimoji="0" sz="1500" b="0" i="0" u="none" strike="noStrike" kern="1200" cap="none" spc="-8" normalizeH="0" baseline="0" noProof="0" dirty="0">
                <a:ln>
                  <a:noFill/>
                </a:ln>
                <a:solidFill>
                  <a:srgbClr val="FFFFFF"/>
                </a:solidFill>
                <a:effectLst/>
                <a:uLnTx/>
                <a:uFillTx/>
                <a:latin typeface="Calibri"/>
                <a:ea typeface="+mn-ea"/>
                <a:cs typeface="Calibri"/>
              </a:rPr>
              <a:t>δεδομένων</a:t>
            </a:r>
            <a:endParaRPr kumimoji="0" sz="1500" b="0" i="0" u="none" strike="noStrike" kern="1200" cap="none" spc="0" normalizeH="0" baseline="0" noProof="0">
              <a:ln>
                <a:noFill/>
              </a:ln>
              <a:solidFill>
                <a:prstClr val="black"/>
              </a:solidFill>
              <a:effectLst/>
              <a:uLnTx/>
              <a:uFillTx/>
              <a:latin typeface="Calibri"/>
              <a:ea typeface="+mn-ea"/>
              <a:cs typeface="Calibri"/>
            </a:endParaRPr>
          </a:p>
          <a:p>
            <a:pPr marL="284321" marR="0" lvl="0" indent="-214789" algn="l" defTabSz="914400" rtl="0" eaLnBrk="1" fontAlgn="auto" latinLnBrk="0" hangingPunct="1">
              <a:lnSpc>
                <a:spcPct val="100000"/>
              </a:lnSpc>
              <a:spcBef>
                <a:spcPts val="0"/>
              </a:spcBef>
              <a:spcAft>
                <a:spcPts val="0"/>
              </a:spcAft>
              <a:buClrTx/>
              <a:buSzTx/>
              <a:buFont typeface="Arial"/>
              <a:buChar char="•"/>
              <a:tabLst>
                <a:tab pos="284321" algn="l"/>
                <a:tab pos="284798" algn="l"/>
              </a:tabLst>
              <a:defRPr/>
            </a:pPr>
            <a:r>
              <a:rPr kumimoji="0" sz="1500" b="0" i="0" u="none" strike="noStrike" kern="1200" cap="none" spc="0" normalizeH="0" baseline="0" noProof="0" dirty="0">
                <a:ln>
                  <a:noFill/>
                </a:ln>
                <a:solidFill>
                  <a:srgbClr val="FFFFFF"/>
                </a:solidFill>
                <a:effectLst/>
                <a:uLnTx/>
                <a:uFillTx/>
                <a:latin typeface="Calibri"/>
                <a:ea typeface="+mn-ea"/>
                <a:cs typeface="Calibri"/>
              </a:rPr>
              <a:t>Ακρίβεια</a:t>
            </a:r>
            <a:r>
              <a:rPr kumimoji="0" sz="1500" b="0" i="0" u="none" strike="noStrike" kern="1200" cap="none" spc="-15" normalizeH="0" baseline="0" noProof="0" dirty="0">
                <a:ln>
                  <a:noFill/>
                </a:ln>
                <a:solidFill>
                  <a:srgbClr val="FFFFFF"/>
                </a:solidFill>
                <a:effectLst/>
                <a:uLnTx/>
                <a:uFillTx/>
                <a:latin typeface="Calibri"/>
                <a:ea typeface="+mn-ea"/>
                <a:cs typeface="Calibri"/>
              </a:rPr>
              <a:t> </a:t>
            </a:r>
            <a:r>
              <a:rPr kumimoji="0" sz="1500" b="0" i="0" u="none" strike="noStrike" kern="1200" cap="none" spc="-8" normalizeH="0" baseline="0" noProof="0" dirty="0">
                <a:ln>
                  <a:noFill/>
                </a:ln>
                <a:solidFill>
                  <a:srgbClr val="FFFFFF"/>
                </a:solidFill>
                <a:effectLst/>
                <a:uLnTx/>
                <a:uFillTx/>
                <a:latin typeface="Calibri"/>
                <a:ea typeface="+mn-ea"/>
                <a:cs typeface="Calibri"/>
              </a:rPr>
              <a:t>δεδομένων</a:t>
            </a:r>
            <a:endParaRPr kumimoji="0" sz="15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p:nvPr/>
        </p:nvSpPr>
        <p:spPr>
          <a:xfrm>
            <a:off x="1861566" y="3010771"/>
            <a:ext cx="2184559" cy="1360170"/>
          </a:xfrm>
          <a:custGeom>
            <a:avLst/>
            <a:gdLst/>
            <a:ahLst/>
            <a:cxnLst/>
            <a:rect l="l" t="t" r="r" b="b"/>
            <a:pathLst>
              <a:path w="2912745" h="1813560">
                <a:moveTo>
                  <a:pt x="2005584" y="0"/>
                </a:moveTo>
                <a:lnTo>
                  <a:pt x="0" y="0"/>
                </a:lnTo>
                <a:lnTo>
                  <a:pt x="0" y="1813560"/>
                </a:lnTo>
                <a:lnTo>
                  <a:pt x="2005584" y="1813560"/>
                </a:lnTo>
                <a:lnTo>
                  <a:pt x="2912364" y="906780"/>
                </a:lnTo>
                <a:lnTo>
                  <a:pt x="2005584" y="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5"/>
          <p:cNvSpPr/>
          <p:nvPr/>
        </p:nvSpPr>
        <p:spPr>
          <a:xfrm>
            <a:off x="1848613" y="2986658"/>
            <a:ext cx="2184559" cy="1360170"/>
          </a:xfrm>
          <a:custGeom>
            <a:avLst/>
            <a:gdLst/>
            <a:ahLst/>
            <a:cxnLst/>
            <a:rect l="l" t="t" r="r" b="b"/>
            <a:pathLst>
              <a:path w="2912745" h="1813560">
                <a:moveTo>
                  <a:pt x="0" y="0"/>
                </a:moveTo>
                <a:lnTo>
                  <a:pt x="2005584" y="0"/>
                </a:lnTo>
                <a:lnTo>
                  <a:pt x="2912364" y="906780"/>
                </a:lnTo>
                <a:lnTo>
                  <a:pt x="2005584" y="1813560"/>
                </a:lnTo>
                <a:lnTo>
                  <a:pt x="0" y="1813560"/>
                </a:lnTo>
                <a:lnTo>
                  <a:pt x="0" y="0"/>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6"/>
          <p:cNvSpPr txBox="1"/>
          <p:nvPr/>
        </p:nvSpPr>
        <p:spPr>
          <a:xfrm>
            <a:off x="1947214" y="3368478"/>
            <a:ext cx="1648778" cy="563616"/>
          </a:xfrm>
          <a:prstGeom prst="rect">
            <a:avLst/>
          </a:prstGeom>
        </p:spPr>
        <p:txBody>
          <a:bodyPr vert="horz" wrap="square" lIns="0" tIns="9525" rIns="0" bIns="0" rtlCol="0">
            <a:spAutoFit/>
          </a:bodyPr>
          <a:lstStyle/>
          <a:p>
            <a:pPr marL="476" marR="0" lvl="0" indent="0" algn="ctr" defTabSz="914400" rtl="0" eaLnBrk="1" fontAlgn="auto" latinLnBrk="0" hangingPunct="1">
              <a:lnSpc>
                <a:spcPct val="100000"/>
              </a:lnSpc>
              <a:spcBef>
                <a:spcPts val="75"/>
              </a:spcBef>
              <a:spcAft>
                <a:spcPts val="0"/>
              </a:spcAft>
              <a:buClrTx/>
              <a:buSzTx/>
              <a:buFontTx/>
              <a:buNone/>
              <a:tabLst/>
              <a:defRPr/>
            </a:pPr>
            <a:r>
              <a:rPr kumimoji="0" sz="1800" b="0" i="0" u="none" strike="noStrike" kern="1200" cap="none" spc="-15" normalizeH="0" baseline="0" noProof="0" dirty="0">
                <a:ln>
                  <a:noFill/>
                </a:ln>
                <a:solidFill>
                  <a:srgbClr val="FFFFFF"/>
                </a:solidFill>
                <a:effectLst/>
                <a:uLnTx/>
                <a:uFillTx/>
                <a:latin typeface="Calibri"/>
                <a:ea typeface="+mn-ea"/>
                <a:cs typeface="Calibri"/>
              </a:rPr>
              <a:t>Βασικά</a:t>
            </a:r>
            <a:r>
              <a:rPr kumimoji="0" sz="1800" b="0" i="0" u="none" strike="noStrike" kern="1200" cap="none" spc="-34" normalizeH="0" baseline="0" noProof="0" dirty="0">
                <a:ln>
                  <a:noFill/>
                </a:ln>
                <a:solidFill>
                  <a:srgbClr val="FFFFFF"/>
                </a:solidFill>
                <a:effectLst/>
                <a:uLnTx/>
                <a:uFillTx/>
                <a:latin typeface="Calibri"/>
                <a:ea typeface="+mn-ea"/>
                <a:cs typeface="Calibri"/>
              </a:rPr>
              <a:t> </a:t>
            </a:r>
            <a:r>
              <a:rPr kumimoji="0" sz="1800" b="0" i="0" u="none" strike="noStrike" kern="1200" cap="none" spc="-8" normalizeH="0" baseline="0" noProof="0" dirty="0">
                <a:ln>
                  <a:noFill/>
                </a:ln>
                <a:solidFill>
                  <a:srgbClr val="FFFFFF"/>
                </a:solidFill>
                <a:effectLst/>
                <a:uLnTx/>
                <a:uFillTx/>
                <a:latin typeface="Calibri"/>
                <a:ea typeface="+mn-ea"/>
                <a:cs typeface="Calibri"/>
              </a:rPr>
              <a:t>στοιχεία</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0" marR="0" lvl="0" indent="0" algn="ctr" defTabSz="914400" rtl="0" eaLnBrk="1" fontAlgn="auto" latinLnBrk="0" hangingPunct="1">
              <a:lnSpc>
                <a:spcPct val="100000"/>
              </a:lnSpc>
              <a:spcBef>
                <a:spcPts val="4"/>
              </a:spcBef>
              <a:spcAft>
                <a:spcPts val="0"/>
              </a:spcAft>
              <a:buClrTx/>
              <a:buSzTx/>
              <a:buFontTx/>
              <a:buNone/>
              <a:tabLst/>
              <a:defRPr/>
            </a:pPr>
            <a:r>
              <a:rPr kumimoji="0" sz="1800" b="0" i="0" u="none" strike="noStrike" kern="1200" cap="none" spc="-8" normalizeH="0" baseline="0" noProof="0" dirty="0">
                <a:ln>
                  <a:noFill/>
                </a:ln>
                <a:solidFill>
                  <a:srgbClr val="FFFFFF"/>
                </a:solidFill>
                <a:effectLst/>
                <a:uLnTx/>
                <a:uFillTx/>
                <a:latin typeface="Calibri"/>
                <a:ea typeface="+mn-ea"/>
                <a:cs typeface="Calibri"/>
              </a:rPr>
              <a:t>της</a:t>
            </a:r>
            <a:r>
              <a:rPr kumimoji="0" sz="1800" b="0" i="0" u="none" strike="noStrike" kern="1200" cap="none" spc="-45" normalizeH="0" baseline="0" noProof="0" dirty="0">
                <a:ln>
                  <a:noFill/>
                </a:ln>
                <a:solidFill>
                  <a:srgbClr val="FFFFFF"/>
                </a:solidFill>
                <a:effectLst/>
                <a:uLnTx/>
                <a:uFillTx/>
                <a:latin typeface="Calibri"/>
                <a:ea typeface="+mn-ea"/>
                <a:cs typeface="Calibri"/>
              </a:rPr>
              <a:t> </a:t>
            </a:r>
            <a:r>
              <a:rPr kumimoji="0" sz="1800" b="0" i="0" u="none" strike="noStrike" kern="1200" cap="none" spc="-8" normalizeH="0" baseline="0" noProof="0" dirty="0">
                <a:ln>
                  <a:noFill/>
                </a:ln>
                <a:solidFill>
                  <a:srgbClr val="FFFFFF"/>
                </a:solidFill>
                <a:effectLst/>
                <a:uLnTx/>
                <a:uFillTx/>
                <a:latin typeface="Calibri"/>
                <a:ea typeface="+mn-ea"/>
                <a:cs typeface="Calibri"/>
              </a:rPr>
              <a:t>επεξεργασίας</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7" name="object 7"/>
          <p:cNvSpPr/>
          <p:nvPr/>
        </p:nvSpPr>
        <p:spPr>
          <a:xfrm>
            <a:off x="4038505" y="3676840"/>
            <a:ext cx="1955483" cy="69056"/>
          </a:xfrm>
          <a:custGeom>
            <a:avLst/>
            <a:gdLst/>
            <a:ahLst/>
            <a:cxnLst/>
            <a:rect l="l" t="t" r="r" b="b"/>
            <a:pathLst>
              <a:path w="2607310" h="92075">
                <a:moveTo>
                  <a:pt x="253" y="0"/>
                </a:moveTo>
                <a:lnTo>
                  <a:pt x="0" y="12700"/>
                </a:lnTo>
                <a:lnTo>
                  <a:pt x="12700" y="12954"/>
                </a:lnTo>
                <a:lnTo>
                  <a:pt x="12953" y="254"/>
                </a:lnTo>
                <a:lnTo>
                  <a:pt x="253" y="0"/>
                </a:lnTo>
                <a:close/>
              </a:path>
              <a:path w="2607310" h="92075">
                <a:moveTo>
                  <a:pt x="25653" y="508"/>
                </a:moveTo>
                <a:lnTo>
                  <a:pt x="25400" y="13208"/>
                </a:lnTo>
                <a:lnTo>
                  <a:pt x="38100" y="13462"/>
                </a:lnTo>
                <a:lnTo>
                  <a:pt x="38353" y="762"/>
                </a:lnTo>
                <a:lnTo>
                  <a:pt x="25653" y="508"/>
                </a:lnTo>
                <a:close/>
              </a:path>
              <a:path w="2607310" h="92075">
                <a:moveTo>
                  <a:pt x="51053" y="889"/>
                </a:moveTo>
                <a:lnTo>
                  <a:pt x="50800" y="13589"/>
                </a:lnTo>
                <a:lnTo>
                  <a:pt x="63500" y="13843"/>
                </a:lnTo>
                <a:lnTo>
                  <a:pt x="63753" y="1143"/>
                </a:lnTo>
                <a:lnTo>
                  <a:pt x="51053" y="889"/>
                </a:lnTo>
                <a:close/>
              </a:path>
              <a:path w="2607310" h="92075">
                <a:moveTo>
                  <a:pt x="76453" y="1397"/>
                </a:moveTo>
                <a:lnTo>
                  <a:pt x="76200" y="14097"/>
                </a:lnTo>
                <a:lnTo>
                  <a:pt x="88900" y="14351"/>
                </a:lnTo>
                <a:lnTo>
                  <a:pt x="89153" y="1651"/>
                </a:lnTo>
                <a:lnTo>
                  <a:pt x="76453" y="1397"/>
                </a:lnTo>
                <a:close/>
              </a:path>
              <a:path w="2607310" h="92075">
                <a:moveTo>
                  <a:pt x="101853" y="1905"/>
                </a:moveTo>
                <a:lnTo>
                  <a:pt x="101600" y="14605"/>
                </a:lnTo>
                <a:lnTo>
                  <a:pt x="114300" y="14859"/>
                </a:lnTo>
                <a:lnTo>
                  <a:pt x="114553" y="2159"/>
                </a:lnTo>
                <a:lnTo>
                  <a:pt x="101853" y="1905"/>
                </a:lnTo>
                <a:close/>
              </a:path>
              <a:path w="2607310" h="92075">
                <a:moveTo>
                  <a:pt x="127253" y="2413"/>
                </a:moveTo>
                <a:lnTo>
                  <a:pt x="127000" y="15113"/>
                </a:lnTo>
                <a:lnTo>
                  <a:pt x="139700" y="15367"/>
                </a:lnTo>
                <a:lnTo>
                  <a:pt x="139953" y="2667"/>
                </a:lnTo>
                <a:lnTo>
                  <a:pt x="127253" y="2413"/>
                </a:lnTo>
                <a:close/>
              </a:path>
              <a:path w="2607310" h="92075">
                <a:moveTo>
                  <a:pt x="152653" y="2794"/>
                </a:moveTo>
                <a:lnTo>
                  <a:pt x="152400" y="15494"/>
                </a:lnTo>
                <a:lnTo>
                  <a:pt x="165100" y="15748"/>
                </a:lnTo>
                <a:lnTo>
                  <a:pt x="165353" y="3048"/>
                </a:lnTo>
                <a:lnTo>
                  <a:pt x="152653" y="2794"/>
                </a:lnTo>
                <a:close/>
              </a:path>
              <a:path w="2607310" h="92075">
                <a:moveTo>
                  <a:pt x="178053" y="3302"/>
                </a:moveTo>
                <a:lnTo>
                  <a:pt x="177800" y="16002"/>
                </a:lnTo>
                <a:lnTo>
                  <a:pt x="190500" y="16256"/>
                </a:lnTo>
                <a:lnTo>
                  <a:pt x="190753" y="3556"/>
                </a:lnTo>
                <a:lnTo>
                  <a:pt x="178053" y="3302"/>
                </a:lnTo>
                <a:close/>
              </a:path>
              <a:path w="2607310" h="92075">
                <a:moveTo>
                  <a:pt x="203453" y="3810"/>
                </a:moveTo>
                <a:lnTo>
                  <a:pt x="203200" y="16510"/>
                </a:lnTo>
                <a:lnTo>
                  <a:pt x="215900" y="16764"/>
                </a:lnTo>
                <a:lnTo>
                  <a:pt x="216153" y="4064"/>
                </a:lnTo>
                <a:lnTo>
                  <a:pt x="203453" y="3810"/>
                </a:lnTo>
                <a:close/>
              </a:path>
              <a:path w="2607310" h="92075">
                <a:moveTo>
                  <a:pt x="228853" y="4318"/>
                </a:moveTo>
                <a:lnTo>
                  <a:pt x="228600" y="17018"/>
                </a:lnTo>
                <a:lnTo>
                  <a:pt x="241300" y="17272"/>
                </a:lnTo>
                <a:lnTo>
                  <a:pt x="241553" y="4572"/>
                </a:lnTo>
                <a:lnTo>
                  <a:pt x="228853" y="4318"/>
                </a:lnTo>
                <a:close/>
              </a:path>
              <a:path w="2607310" h="92075">
                <a:moveTo>
                  <a:pt x="254253" y="4699"/>
                </a:moveTo>
                <a:lnTo>
                  <a:pt x="254000" y="17399"/>
                </a:lnTo>
                <a:lnTo>
                  <a:pt x="266700" y="17653"/>
                </a:lnTo>
                <a:lnTo>
                  <a:pt x="266953" y="4953"/>
                </a:lnTo>
                <a:lnTo>
                  <a:pt x="254253" y="4699"/>
                </a:lnTo>
                <a:close/>
              </a:path>
              <a:path w="2607310" h="92075">
                <a:moveTo>
                  <a:pt x="279653" y="5207"/>
                </a:moveTo>
                <a:lnTo>
                  <a:pt x="279400" y="17907"/>
                </a:lnTo>
                <a:lnTo>
                  <a:pt x="292100" y="18161"/>
                </a:lnTo>
                <a:lnTo>
                  <a:pt x="292353" y="5461"/>
                </a:lnTo>
                <a:lnTo>
                  <a:pt x="279653" y="5207"/>
                </a:lnTo>
                <a:close/>
              </a:path>
              <a:path w="2607310" h="92075">
                <a:moveTo>
                  <a:pt x="305053" y="5715"/>
                </a:moveTo>
                <a:lnTo>
                  <a:pt x="304800" y="18415"/>
                </a:lnTo>
                <a:lnTo>
                  <a:pt x="317500" y="18669"/>
                </a:lnTo>
                <a:lnTo>
                  <a:pt x="317626" y="5969"/>
                </a:lnTo>
                <a:lnTo>
                  <a:pt x="305053" y="5715"/>
                </a:lnTo>
                <a:close/>
              </a:path>
              <a:path w="2607310" h="92075">
                <a:moveTo>
                  <a:pt x="330326" y="6223"/>
                </a:moveTo>
                <a:lnTo>
                  <a:pt x="330200" y="18923"/>
                </a:lnTo>
                <a:lnTo>
                  <a:pt x="342900" y="19177"/>
                </a:lnTo>
                <a:lnTo>
                  <a:pt x="343026" y="6477"/>
                </a:lnTo>
                <a:lnTo>
                  <a:pt x="330326" y="6223"/>
                </a:lnTo>
                <a:close/>
              </a:path>
              <a:path w="2607310" h="92075">
                <a:moveTo>
                  <a:pt x="355726" y="6604"/>
                </a:moveTo>
                <a:lnTo>
                  <a:pt x="355600" y="19304"/>
                </a:lnTo>
                <a:lnTo>
                  <a:pt x="368300" y="19558"/>
                </a:lnTo>
                <a:lnTo>
                  <a:pt x="368426" y="6858"/>
                </a:lnTo>
                <a:lnTo>
                  <a:pt x="355726" y="6604"/>
                </a:lnTo>
                <a:close/>
              </a:path>
              <a:path w="2607310" h="92075">
                <a:moveTo>
                  <a:pt x="381126" y="7112"/>
                </a:moveTo>
                <a:lnTo>
                  <a:pt x="381000" y="19812"/>
                </a:lnTo>
                <a:lnTo>
                  <a:pt x="393700" y="20066"/>
                </a:lnTo>
                <a:lnTo>
                  <a:pt x="393826" y="7366"/>
                </a:lnTo>
                <a:lnTo>
                  <a:pt x="381126" y="7112"/>
                </a:lnTo>
                <a:close/>
              </a:path>
              <a:path w="2607310" h="92075">
                <a:moveTo>
                  <a:pt x="406526" y="7620"/>
                </a:moveTo>
                <a:lnTo>
                  <a:pt x="406273" y="20320"/>
                </a:lnTo>
                <a:lnTo>
                  <a:pt x="418973" y="20574"/>
                </a:lnTo>
                <a:lnTo>
                  <a:pt x="419226" y="7874"/>
                </a:lnTo>
                <a:lnTo>
                  <a:pt x="406526" y="7620"/>
                </a:lnTo>
                <a:close/>
              </a:path>
              <a:path w="2607310" h="92075">
                <a:moveTo>
                  <a:pt x="431926" y="8128"/>
                </a:moveTo>
                <a:lnTo>
                  <a:pt x="431673" y="20828"/>
                </a:lnTo>
                <a:lnTo>
                  <a:pt x="444373" y="21082"/>
                </a:lnTo>
                <a:lnTo>
                  <a:pt x="444626" y="8382"/>
                </a:lnTo>
                <a:lnTo>
                  <a:pt x="431926" y="8128"/>
                </a:lnTo>
                <a:close/>
              </a:path>
              <a:path w="2607310" h="92075">
                <a:moveTo>
                  <a:pt x="457326" y="8509"/>
                </a:moveTo>
                <a:lnTo>
                  <a:pt x="457073" y="21209"/>
                </a:lnTo>
                <a:lnTo>
                  <a:pt x="469773" y="21463"/>
                </a:lnTo>
                <a:lnTo>
                  <a:pt x="470026" y="8763"/>
                </a:lnTo>
                <a:lnTo>
                  <a:pt x="457326" y="8509"/>
                </a:lnTo>
                <a:close/>
              </a:path>
              <a:path w="2607310" h="92075">
                <a:moveTo>
                  <a:pt x="482726" y="9017"/>
                </a:moveTo>
                <a:lnTo>
                  <a:pt x="482473" y="21717"/>
                </a:lnTo>
                <a:lnTo>
                  <a:pt x="495173" y="21971"/>
                </a:lnTo>
                <a:lnTo>
                  <a:pt x="495426" y="9271"/>
                </a:lnTo>
                <a:lnTo>
                  <a:pt x="482726" y="9017"/>
                </a:lnTo>
                <a:close/>
              </a:path>
              <a:path w="2607310" h="92075">
                <a:moveTo>
                  <a:pt x="508126" y="9525"/>
                </a:moveTo>
                <a:lnTo>
                  <a:pt x="507873" y="22225"/>
                </a:lnTo>
                <a:lnTo>
                  <a:pt x="520573" y="22479"/>
                </a:lnTo>
                <a:lnTo>
                  <a:pt x="520826" y="9779"/>
                </a:lnTo>
                <a:lnTo>
                  <a:pt x="508126" y="9525"/>
                </a:lnTo>
                <a:close/>
              </a:path>
              <a:path w="2607310" h="92075">
                <a:moveTo>
                  <a:pt x="533526" y="10033"/>
                </a:moveTo>
                <a:lnTo>
                  <a:pt x="533273" y="22733"/>
                </a:lnTo>
                <a:lnTo>
                  <a:pt x="545973" y="22987"/>
                </a:lnTo>
                <a:lnTo>
                  <a:pt x="546226" y="10287"/>
                </a:lnTo>
                <a:lnTo>
                  <a:pt x="533526" y="10033"/>
                </a:lnTo>
                <a:close/>
              </a:path>
              <a:path w="2607310" h="92075">
                <a:moveTo>
                  <a:pt x="558926" y="10414"/>
                </a:moveTo>
                <a:lnTo>
                  <a:pt x="558673" y="23114"/>
                </a:lnTo>
                <a:lnTo>
                  <a:pt x="571373" y="23368"/>
                </a:lnTo>
                <a:lnTo>
                  <a:pt x="571626" y="10668"/>
                </a:lnTo>
                <a:lnTo>
                  <a:pt x="558926" y="10414"/>
                </a:lnTo>
                <a:close/>
              </a:path>
              <a:path w="2607310" h="92075">
                <a:moveTo>
                  <a:pt x="584326" y="10922"/>
                </a:moveTo>
                <a:lnTo>
                  <a:pt x="584073" y="23622"/>
                </a:lnTo>
                <a:lnTo>
                  <a:pt x="596773" y="23876"/>
                </a:lnTo>
                <a:lnTo>
                  <a:pt x="597026" y="11176"/>
                </a:lnTo>
                <a:lnTo>
                  <a:pt x="584326" y="10922"/>
                </a:lnTo>
                <a:close/>
              </a:path>
              <a:path w="2607310" h="92075">
                <a:moveTo>
                  <a:pt x="609726" y="11430"/>
                </a:moveTo>
                <a:lnTo>
                  <a:pt x="609473" y="24130"/>
                </a:lnTo>
                <a:lnTo>
                  <a:pt x="622173" y="24384"/>
                </a:lnTo>
                <a:lnTo>
                  <a:pt x="622426" y="11684"/>
                </a:lnTo>
                <a:lnTo>
                  <a:pt x="609726" y="11430"/>
                </a:lnTo>
                <a:close/>
              </a:path>
              <a:path w="2607310" h="92075">
                <a:moveTo>
                  <a:pt x="635126" y="11938"/>
                </a:moveTo>
                <a:lnTo>
                  <a:pt x="634873" y="24638"/>
                </a:lnTo>
                <a:lnTo>
                  <a:pt x="647573" y="24892"/>
                </a:lnTo>
                <a:lnTo>
                  <a:pt x="647826" y="12192"/>
                </a:lnTo>
                <a:lnTo>
                  <a:pt x="635126" y="11938"/>
                </a:lnTo>
                <a:close/>
              </a:path>
              <a:path w="2607310" h="92075">
                <a:moveTo>
                  <a:pt x="660526" y="12319"/>
                </a:moveTo>
                <a:lnTo>
                  <a:pt x="660273" y="25019"/>
                </a:lnTo>
                <a:lnTo>
                  <a:pt x="672973" y="25273"/>
                </a:lnTo>
                <a:lnTo>
                  <a:pt x="673226" y="12573"/>
                </a:lnTo>
                <a:lnTo>
                  <a:pt x="660526" y="12319"/>
                </a:lnTo>
                <a:close/>
              </a:path>
              <a:path w="2607310" h="92075">
                <a:moveTo>
                  <a:pt x="685926" y="12827"/>
                </a:moveTo>
                <a:lnTo>
                  <a:pt x="685673" y="25527"/>
                </a:lnTo>
                <a:lnTo>
                  <a:pt x="698373" y="25781"/>
                </a:lnTo>
                <a:lnTo>
                  <a:pt x="698626" y="13081"/>
                </a:lnTo>
                <a:lnTo>
                  <a:pt x="685926" y="12827"/>
                </a:lnTo>
                <a:close/>
              </a:path>
              <a:path w="2607310" h="92075">
                <a:moveTo>
                  <a:pt x="711326" y="13335"/>
                </a:moveTo>
                <a:lnTo>
                  <a:pt x="711073" y="26035"/>
                </a:lnTo>
                <a:lnTo>
                  <a:pt x="723773" y="26289"/>
                </a:lnTo>
                <a:lnTo>
                  <a:pt x="724026" y="13589"/>
                </a:lnTo>
                <a:lnTo>
                  <a:pt x="711326" y="13335"/>
                </a:lnTo>
                <a:close/>
              </a:path>
              <a:path w="2607310" h="92075">
                <a:moveTo>
                  <a:pt x="736726" y="13843"/>
                </a:moveTo>
                <a:lnTo>
                  <a:pt x="736473" y="26543"/>
                </a:lnTo>
                <a:lnTo>
                  <a:pt x="749173" y="26797"/>
                </a:lnTo>
                <a:lnTo>
                  <a:pt x="749426" y="14097"/>
                </a:lnTo>
                <a:lnTo>
                  <a:pt x="736726" y="13843"/>
                </a:lnTo>
                <a:close/>
              </a:path>
              <a:path w="2607310" h="92075">
                <a:moveTo>
                  <a:pt x="762126" y="14224"/>
                </a:moveTo>
                <a:lnTo>
                  <a:pt x="761873" y="26924"/>
                </a:lnTo>
                <a:lnTo>
                  <a:pt x="774573" y="27178"/>
                </a:lnTo>
                <a:lnTo>
                  <a:pt x="774826" y="14478"/>
                </a:lnTo>
                <a:lnTo>
                  <a:pt x="762126" y="14224"/>
                </a:lnTo>
                <a:close/>
              </a:path>
              <a:path w="2607310" h="92075">
                <a:moveTo>
                  <a:pt x="787526" y="14732"/>
                </a:moveTo>
                <a:lnTo>
                  <a:pt x="787273" y="27432"/>
                </a:lnTo>
                <a:lnTo>
                  <a:pt x="799973" y="27686"/>
                </a:lnTo>
                <a:lnTo>
                  <a:pt x="800226" y="14986"/>
                </a:lnTo>
                <a:lnTo>
                  <a:pt x="787526" y="14732"/>
                </a:lnTo>
                <a:close/>
              </a:path>
              <a:path w="2607310" h="92075">
                <a:moveTo>
                  <a:pt x="812926" y="15240"/>
                </a:moveTo>
                <a:lnTo>
                  <a:pt x="812673" y="27940"/>
                </a:lnTo>
                <a:lnTo>
                  <a:pt x="825373" y="28194"/>
                </a:lnTo>
                <a:lnTo>
                  <a:pt x="825626" y="15494"/>
                </a:lnTo>
                <a:lnTo>
                  <a:pt x="812926" y="15240"/>
                </a:lnTo>
                <a:close/>
              </a:path>
              <a:path w="2607310" h="92075">
                <a:moveTo>
                  <a:pt x="838326" y="15748"/>
                </a:moveTo>
                <a:lnTo>
                  <a:pt x="838073" y="28448"/>
                </a:lnTo>
                <a:lnTo>
                  <a:pt x="850773" y="28575"/>
                </a:lnTo>
                <a:lnTo>
                  <a:pt x="851026" y="16002"/>
                </a:lnTo>
                <a:lnTo>
                  <a:pt x="838326" y="15748"/>
                </a:lnTo>
                <a:close/>
              </a:path>
              <a:path w="2607310" h="92075">
                <a:moveTo>
                  <a:pt x="863726" y="16129"/>
                </a:moveTo>
                <a:lnTo>
                  <a:pt x="863473" y="28829"/>
                </a:lnTo>
                <a:lnTo>
                  <a:pt x="876173" y="29083"/>
                </a:lnTo>
                <a:lnTo>
                  <a:pt x="876426" y="16383"/>
                </a:lnTo>
                <a:lnTo>
                  <a:pt x="863726" y="16129"/>
                </a:lnTo>
                <a:close/>
              </a:path>
              <a:path w="2607310" h="92075">
                <a:moveTo>
                  <a:pt x="889126" y="16637"/>
                </a:moveTo>
                <a:lnTo>
                  <a:pt x="888873" y="29337"/>
                </a:lnTo>
                <a:lnTo>
                  <a:pt x="901573" y="29591"/>
                </a:lnTo>
                <a:lnTo>
                  <a:pt x="901826" y="16891"/>
                </a:lnTo>
                <a:lnTo>
                  <a:pt x="889126" y="16637"/>
                </a:lnTo>
                <a:close/>
              </a:path>
              <a:path w="2607310" h="92075">
                <a:moveTo>
                  <a:pt x="914526" y="17145"/>
                </a:moveTo>
                <a:lnTo>
                  <a:pt x="914273" y="29845"/>
                </a:lnTo>
                <a:lnTo>
                  <a:pt x="926973" y="30099"/>
                </a:lnTo>
                <a:lnTo>
                  <a:pt x="927226" y="17399"/>
                </a:lnTo>
                <a:lnTo>
                  <a:pt x="914526" y="17145"/>
                </a:lnTo>
                <a:close/>
              </a:path>
              <a:path w="2607310" h="92075">
                <a:moveTo>
                  <a:pt x="939926" y="17653"/>
                </a:moveTo>
                <a:lnTo>
                  <a:pt x="939673" y="30353"/>
                </a:lnTo>
                <a:lnTo>
                  <a:pt x="952373" y="30480"/>
                </a:lnTo>
                <a:lnTo>
                  <a:pt x="952626" y="17780"/>
                </a:lnTo>
                <a:lnTo>
                  <a:pt x="939926" y="17653"/>
                </a:lnTo>
                <a:close/>
              </a:path>
              <a:path w="2607310" h="92075">
                <a:moveTo>
                  <a:pt x="965326" y="18034"/>
                </a:moveTo>
                <a:lnTo>
                  <a:pt x="965073" y="30734"/>
                </a:lnTo>
                <a:lnTo>
                  <a:pt x="977773" y="30988"/>
                </a:lnTo>
                <a:lnTo>
                  <a:pt x="978026" y="18288"/>
                </a:lnTo>
                <a:lnTo>
                  <a:pt x="965326" y="18034"/>
                </a:lnTo>
                <a:close/>
              </a:path>
              <a:path w="2607310" h="92075">
                <a:moveTo>
                  <a:pt x="990726" y="18542"/>
                </a:moveTo>
                <a:lnTo>
                  <a:pt x="990473" y="31242"/>
                </a:lnTo>
                <a:lnTo>
                  <a:pt x="1003173" y="31496"/>
                </a:lnTo>
                <a:lnTo>
                  <a:pt x="1003426" y="18796"/>
                </a:lnTo>
                <a:lnTo>
                  <a:pt x="990726" y="18542"/>
                </a:lnTo>
                <a:close/>
              </a:path>
              <a:path w="2607310" h="92075">
                <a:moveTo>
                  <a:pt x="1016126" y="19050"/>
                </a:moveTo>
                <a:lnTo>
                  <a:pt x="1015873" y="31750"/>
                </a:lnTo>
                <a:lnTo>
                  <a:pt x="1028573" y="32004"/>
                </a:lnTo>
                <a:lnTo>
                  <a:pt x="1028700" y="19304"/>
                </a:lnTo>
                <a:lnTo>
                  <a:pt x="1016126" y="19050"/>
                </a:lnTo>
                <a:close/>
              </a:path>
              <a:path w="2607310" h="92075">
                <a:moveTo>
                  <a:pt x="1041400" y="19558"/>
                </a:moveTo>
                <a:lnTo>
                  <a:pt x="1041273" y="32258"/>
                </a:lnTo>
                <a:lnTo>
                  <a:pt x="1053973" y="32385"/>
                </a:lnTo>
                <a:lnTo>
                  <a:pt x="1054100" y="19685"/>
                </a:lnTo>
                <a:lnTo>
                  <a:pt x="1041400" y="19558"/>
                </a:lnTo>
                <a:close/>
              </a:path>
              <a:path w="2607310" h="92075">
                <a:moveTo>
                  <a:pt x="1066800" y="19939"/>
                </a:moveTo>
                <a:lnTo>
                  <a:pt x="1066673" y="32639"/>
                </a:lnTo>
                <a:lnTo>
                  <a:pt x="1079373" y="32893"/>
                </a:lnTo>
                <a:lnTo>
                  <a:pt x="1079500" y="20193"/>
                </a:lnTo>
                <a:lnTo>
                  <a:pt x="1066800" y="19939"/>
                </a:lnTo>
                <a:close/>
              </a:path>
              <a:path w="2607310" h="92075">
                <a:moveTo>
                  <a:pt x="1092200" y="20447"/>
                </a:moveTo>
                <a:lnTo>
                  <a:pt x="1092073" y="33147"/>
                </a:lnTo>
                <a:lnTo>
                  <a:pt x="1104773" y="33401"/>
                </a:lnTo>
                <a:lnTo>
                  <a:pt x="1104900" y="20701"/>
                </a:lnTo>
                <a:lnTo>
                  <a:pt x="1092200" y="20447"/>
                </a:lnTo>
                <a:close/>
              </a:path>
              <a:path w="2607310" h="92075">
                <a:moveTo>
                  <a:pt x="1117600" y="20955"/>
                </a:moveTo>
                <a:lnTo>
                  <a:pt x="1117346" y="33655"/>
                </a:lnTo>
                <a:lnTo>
                  <a:pt x="1130046" y="33909"/>
                </a:lnTo>
                <a:lnTo>
                  <a:pt x="1130300" y="21209"/>
                </a:lnTo>
                <a:lnTo>
                  <a:pt x="1117600" y="20955"/>
                </a:lnTo>
                <a:close/>
              </a:path>
              <a:path w="2607310" h="92075">
                <a:moveTo>
                  <a:pt x="1143000" y="21463"/>
                </a:moveTo>
                <a:lnTo>
                  <a:pt x="1142746" y="34163"/>
                </a:lnTo>
                <a:lnTo>
                  <a:pt x="1155446" y="34290"/>
                </a:lnTo>
                <a:lnTo>
                  <a:pt x="1155700" y="21590"/>
                </a:lnTo>
                <a:lnTo>
                  <a:pt x="1143000" y="21463"/>
                </a:lnTo>
                <a:close/>
              </a:path>
              <a:path w="2607310" h="92075">
                <a:moveTo>
                  <a:pt x="1168400" y="21844"/>
                </a:moveTo>
                <a:lnTo>
                  <a:pt x="1168146" y="34544"/>
                </a:lnTo>
                <a:lnTo>
                  <a:pt x="1180846" y="34798"/>
                </a:lnTo>
                <a:lnTo>
                  <a:pt x="1181100" y="22098"/>
                </a:lnTo>
                <a:lnTo>
                  <a:pt x="1168400" y="21844"/>
                </a:lnTo>
                <a:close/>
              </a:path>
              <a:path w="2607310" h="92075">
                <a:moveTo>
                  <a:pt x="1193800" y="22352"/>
                </a:moveTo>
                <a:lnTo>
                  <a:pt x="1193546" y="35052"/>
                </a:lnTo>
                <a:lnTo>
                  <a:pt x="1206246" y="35306"/>
                </a:lnTo>
                <a:lnTo>
                  <a:pt x="1206500" y="22606"/>
                </a:lnTo>
                <a:lnTo>
                  <a:pt x="1193800" y="22352"/>
                </a:lnTo>
                <a:close/>
              </a:path>
              <a:path w="2607310" h="92075">
                <a:moveTo>
                  <a:pt x="1219200" y="22860"/>
                </a:moveTo>
                <a:lnTo>
                  <a:pt x="1218946" y="35560"/>
                </a:lnTo>
                <a:lnTo>
                  <a:pt x="1231646" y="35814"/>
                </a:lnTo>
                <a:lnTo>
                  <a:pt x="1231900" y="23114"/>
                </a:lnTo>
                <a:lnTo>
                  <a:pt x="1219200" y="22860"/>
                </a:lnTo>
                <a:close/>
              </a:path>
              <a:path w="2607310" h="92075">
                <a:moveTo>
                  <a:pt x="1244600" y="23368"/>
                </a:moveTo>
                <a:lnTo>
                  <a:pt x="1244346" y="36068"/>
                </a:lnTo>
                <a:lnTo>
                  <a:pt x="1257046" y="36195"/>
                </a:lnTo>
                <a:lnTo>
                  <a:pt x="1257300" y="23495"/>
                </a:lnTo>
                <a:lnTo>
                  <a:pt x="1244600" y="23368"/>
                </a:lnTo>
                <a:close/>
              </a:path>
              <a:path w="2607310" h="92075">
                <a:moveTo>
                  <a:pt x="1270000" y="23749"/>
                </a:moveTo>
                <a:lnTo>
                  <a:pt x="1269746" y="36449"/>
                </a:lnTo>
                <a:lnTo>
                  <a:pt x="1282446" y="36703"/>
                </a:lnTo>
                <a:lnTo>
                  <a:pt x="1282700" y="24003"/>
                </a:lnTo>
                <a:lnTo>
                  <a:pt x="1270000" y="23749"/>
                </a:lnTo>
                <a:close/>
              </a:path>
              <a:path w="2607310" h="92075">
                <a:moveTo>
                  <a:pt x="1295400" y="24257"/>
                </a:moveTo>
                <a:lnTo>
                  <a:pt x="1295146" y="36957"/>
                </a:lnTo>
                <a:lnTo>
                  <a:pt x="1307846" y="37211"/>
                </a:lnTo>
                <a:lnTo>
                  <a:pt x="1308100" y="24511"/>
                </a:lnTo>
                <a:lnTo>
                  <a:pt x="1295400" y="24257"/>
                </a:lnTo>
                <a:close/>
              </a:path>
              <a:path w="2607310" h="92075">
                <a:moveTo>
                  <a:pt x="1320800" y="24765"/>
                </a:moveTo>
                <a:lnTo>
                  <a:pt x="1320546" y="37465"/>
                </a:lnTo>
                <a:lnTo>
                  <a:pt x="1333246" y="37719"/>
                </a:lnTo>
                <a:lnTo>
                  <a:pt x="1333500" y="25019"/>
                </a:lnTo>
                <a:lnTo>
                  <a:pt x="1320800" y="24765"/>
                </a:lnTo>
                <a:close/>
              </a:path>
              <a:path w="2607310" h="92075">
                <a:moveTo>
                  <a:pt x="1346200" y="25273"/>
                </a:moveTo>
                <a:lnTo>
                  <a:pt x="1345946" y="37973"/>
                </a:lnTo>
                <a:lnTo>
                  <a:pt x="1358646" y="38100"/>
                </a:lnTo>
                <a:lnTo>
                  <a:pt x="1358900" y="25400"/>
                </a:lnTo>
                <a:lnTo>
                  <a:pt x="1346200" y="25273"/>
                </a:lnTo>
                <a:close/>
              </a:path>
              <a:path w="2607310" h="92075">
                <a:moveTo>
                  <a:pt x="1371600" y="25654"/>
                </a:moveTo>
                <a:lnTo>
                  <a:pt x="1371346" y="38354"/>
                </a:lnTo>
                <a:lnTo>
                  <a:pt x="1384046" y="38608"/>
                </a:lnTo>
                <a:lnTo>
                  <a:pt x="1384300" y="25908"/>
                </a:lnTo>
                <a:lnTo>
                  <a:pt x="1371600" y="25654"/>
                </a:lnTo>
                <a:close/>
              </a:path>
              <a:path w="2607310" h="92075">
                <a:moveTo>
                  <a:pt x="1397000" y="26162"/>
                </a:moveTo>
                <a:lnTo>
                  <a:pt x="1396746" y="38862"/>
                </a:lnTo>
                <a:lnTo>
                  <a:pt x="1409446" y="39116"/>
                </a:lnTo>
                <a:lnTo>
                  <a:pt x="1409700" y="26416"/>
                </a:lnTo>
                <a:lnTo>
                  <a:pt x="1397000" y="26162"/>
                </a:lnTo>
                <a:close/>
              </a:path>
              <a:path w="2607310" h="92075">
                <a:moveTo>
                  <a:pt x="1422400" y="26670"/>
                </a:moveTo>
                <a:lnTo>
                  <a:pt x="1422146" y="39370"/>
                </a:lnTo>
                <a:lnTo>
                  <a:pt x="1434846" y="39624"/>
                </a:lnTo>
                <a:lnTo>
                  <a:pt x="1435100" y="26924"/>
                </a:lnTo>
                <a:lnTo>
                  <a:pt x="1422400" y="26670"/>
                </a:lnTo>
                <a:close/>
              </a:path>
              <a:path w="2607310" h="92075">
                <a:moveTo>
                  <a:pt x="1447800" y="27178"/>
                </a:moveTo>
                <a:lnTo>
                  <a:pt x="1447546" y="39878"/>
                </a:lnTo>
                <a:lnTo>
                  <a:pt x="1460246" y="40005"/>
                </a:lnTo>
                <a:lnTo>
                  <a:pt x="1460500" y="27305"/>
                </a:lnTo>
                <a:lnTo>
                  <a:pt x="1447800" y="27178"/>
                </a:lnTo>
                <a:close/>
              </a:path>
              <a:path w="2607310" h="92075">
                <a:moveTo>
                  <a:pt x="1473200" y="27559"/>
                </a:moveTo>
                <a:lnTo>
                  <a:pt x="1472946" y="40259"/>
                </a:lnTo>
                <a:lnTo>
                  <a:pt x="1485646" y="40513"/>
                </a:lnTo>
                <a:lnTo>
                  <a:pt x="1485900" y="27813"/>
                </a:lnTo>
                <a:lnTo>
                  <a:pt x="1473200" y="27559"/>
                </a:lnTo>
                <a:close/>
              </a:path>
              <a:path w="2607310" h="92075">
                <a:moveTo>
                  <a:pt x="1498600" y="28067"/>
                </a:moveTo>
                <a:lnTo>
                  <a:pt x="1498346" y="40767"/>
                </a:lnTo>
                <a:lnTo>
                  <a:pt x="1511046" y="41021"/>
                </a:lnTo>
                <a:lnTo>
                  <a:pt x="1511300" y="28321"/>
                </a:lnTo>
                <a:lnTo>
                  <a:pt x="1498600" y="28067"/>
                </a:lnTo>
                <a:close/>
              </a:path>
              <a:path w="2607310" h="92075">
                <a:moveTo>
                  <a:pt x="1524000" y="28575"/>
                </a:moveTo>
                <a:lnTo>
                  <a:pt x="1523746" y="41275"/>
                </a:lnTo>
                <a:lnTo>
                  <a:pt x="1536446" y="41529"/>
                </a:lnTo>
                <a:lnTo>
                  <a:pt x="1536700" y="28829"/>
                </a:lnTo>
                <a:lnTo>
                  <a:pt x="1524000" y="28575"/>
                </a:lnTo>
                <a:close/>
              </a:path>
              <a:path w="2607310" h="92075">
                <a:moveTo>
                  <a:pt x="1549400" y="29083"/>
                </a:moveTo>
                <a:lnTo>
                  <a:pt x="1549146" y="41783"/>
                </a:lnTo>
                <a:lnTo>
                  <a:pt x="1561846" y="41910"/>
                </a:lnTo>
                <a:lnTo>
                  <a:pt x="1562100" y="29210"/>
                </a:lnTo>
                <a:lnTo>
                  <a:pt x="1549400" y="29083"/>
                </a:lnTo>
                <a:close/>
              </a:path>
              <a:path w="2607310" h="92075">
                <a:moveTo>
                  <a:pt x="1574800" y="29464"/>
                </a:moveTo>
                <a:lnTo>
                  <a:pt x="1574546" y="42164"/>
                </a:lnTo>
                <a:lnTo>
                  <a:pt x="1587246" y="42418"/>
                </a:lnTo>
                <a:lnTo>
                  <a:pt x="1587500" y="29718"/>
                </a:lnTo>
                <a:lnTo>
                  <a:pt x="1574800" y="29464"/>
                </a:lnTo>
                <a:close/>
              </a:path>
              <a:path w="2607310" h="92075">
                <a:moveTo>
                  <a:pt x="1600200" y="29972"/>
                </a:moveTo>
                <a:lnTo>
                  <a:pt x="1599946" y="42672"/>
                </a:lnTo>
                <a:lnTo>
                  <a:pt x="1612646" y="42926"/>
                </a:lnTo>
                <a:lnTo>
                  <a:pt x="1612900" y="30226"/>
                </a:lnTo>
                <a:lnTo>
                  <a:pt x="1600200" y="29972"/>
                </a:lnTo>
                <a:close/>
              </a:path>
              <a:path w="2607310" h="92075">
                <a:moveTo>
                  <a:pt x="1625600" y="30480"/>
                </a:moveTo>
                <a:lnTo>
                  <a:pt x="1625346" y="43180"/>
                </a:lnTo>
                <a:lnTo>
                  <a:pt x="1638046" y="43434"/>
                </a:lnTo>
                <a:lnTo>
                  <a:pt x="1638300" y="30734"/>
                </a:lnTo>
                <a:lnTo>
                  <a:pt x="1625600" y="30480"/>
                </a:lnTo>
                <a:close/>
              </a:path>
              <a:path w="2607310" h="92075">
                <a:moveTo>
                  <a:pt x="1651000" y="30988"/>
                </a:moveTo>
                <a:lnTo>
                  <a:pt x="1650746" y="43688"/>
                </a:lnTo>
                <a:lnTo>
                  <a:pt x="1663446" y="43815"/>
                </a:lnTo>
                <a:lnTo>
                  <a:pt x="1663700" y="31115"/>
                </a:lnTo>
                <a:lnTo>
                  <a:pt x="1651000" y="30988"/>
                </a:lnTo>
                <a:close/>
              </a:path>
              <a:path w="2607310" h="92075">
                <a:moveTo>
                  <a:pt x="1676400" y="31369"/>
                </a:moveTo>
                <a:lnTo>
                  <a:pt x="1676146" y="44069"/>
                </a:lnTo>
                <a:lnTo>
                  <a:pt x="1688846" y="44323"/>
                </a:lnTo>
                <a:lnTo>
                  <a:pt x="1689100" y="31623"/>
                </a:lnTo>
                <a:lnTo>
                  <a:pt x="1676400" y="31369"/>
                </a:lnTo>
                <a:close/>
              </a:path>
              <a:path w="2607310" h="92075">
                <a:moveTo>
                  <a:pt x="1701800" y="31877"/>
                </a:moveTo>
                <a:lnTo>
                  <a:pt x="1701546" y="44577"/>
                </a:lnTo>
                <a:lnTo>
                  <a:pt x="1714246" y="44831"/>
                </a:lnTo>
                <a:lnTo>
                  <a:pt x="1714500" y="32131"/>
                </a:lnTo>
                <a:lnTo>
                  <a:pt x="1701800" y="31877"/>
                </a:lnTo>
                <a:close/>
              </a:path>
              <a:path w="2607310" h="92075">
                <a:moveTo>
                  <a:pt x="1727200" y="32385"/>
                </a:moveTo>
                <a:lnTo>
                  <a:pt x="1726946" y="45085"/>
                </a:lnTo>
                <a:lnTo>
                  <a:pt x="1739646" y="45339"/>
                </a:lnTo>
                <a:lnTo>
                  <a:pt x="1739773" y="32639"/>
                </a:lnTo>
                <a:lnTo>
                  <a:pt x="1727200" y="32385"/>
                </a:lnTo>
                <a:close/>
              </a:path>
              <a:path w="2607310" h="92075">
                <a:moveTo>
                  <a:pt x="1752473" y="32893"/>
                </a:moveTo>
                <a:lnTo>
                  <a:pt x="1752346" y="45466"/>
                </a:lnTo>
                <a:lnTo>
                  <a:pt x="1765046" y="45720"/>
                </a:lnTo>
                <a:lnTo>
                  <a:pt x="1765173" y="33020"/>
                </a:lnTo>
                <a:lnTo>
                  <a:pt x="1752473" y="32893"/>
                </a:lnTo>
                <a:close/>
              </a:path>
              <a:path w="2607310" h="92075">
                <a:moveTo>
                  <a:pt x="1777873" y="33274"/>
                </a:moveTo>
                <a:lnTo>
                  <a:pt x="1777746" y="45974"/>
                </a:lnTo>
                <a:lnTo>
                  <a:pt x="1790446" y="46228"/>
                </a:lnTo>
                <a:lnTo>
                  <a:pt x="1790573" y="33528"/>
                </a:lnTo>
                <a:lnTo>
                  <a:pt x="1777873" y="33274"/>
                </a:lnTo>
                <a:close/>
              </a:path>
              <a:path w="2607310" h="92075">
                <a:moveTo>
                  <a:pt x="1803273" y="33782"/>
                </a:moveTo>
                <a:lnTo>
                  <a:pt x="1803146" y="46482"/>
                </a:lnTo>
                <a:lnTo>
                  <a:pt x="1815846" y="46736"/>
                </a:lnTo>
                <a:lnTo>
                  <a:pt x="1815973" y="34036"/>
                </a:lnTo>
                <a:lnTo>
                  <a:pt x="1803273" y="33782"/>
                </a:lnTo>
                <a:close/>
              </a:path>
              <a:path w="2607310" h="92075">
                <a:moveTo>
                  <a:pt x="1828673" y="34290"/>
                </a:moveTo>
                <a:lnTo>
                  <a:pt x="1828546" y="46990"/>
                </a:lnTo>
                <a:lnTo>
                  <a:pt x="1841118" y="47244"/>
                </a:lnTo>
                <a:lnTo>
                  <a:pt x="1841373" y="34544"/>
                </a:lnTo>
                <a:lnTo>
                  <a:pt x="1828673" y="34290"/>
                </a:lnTo>
                <a:close/>
              </a:path>
              <a:path w="2607310" h="92075">
                <a:moveTo>
                  <a:pt x="1854073" y="34671"/>
                </a:moveTo>
                <a:lnTo>
                  <a:pt x="1853818" y="47371"/>
                </a:lnTo>
                <a:lnTo>
                  <a:pt x="1866518" y="47625"/>
                </a:lnTo>
                <a:lnTo>
                  <a:pt x="1866773" y="34925"/>
                </a:lnTo>
                <a:lnTo>
                  <a:pt x="1854073" y="34671"/>
                </a:lnTo>
                <a:close/>
              </a:path>
              <a:path w="2607310" h="92075">
                <a:moveTo>
                  <a:pt x="1879473" y="35179"/>
                </a:moveTo>
                <a:lnTo>
                  <a:pt x="1879218" y="47879"/>
                </a:lnTo>
                <a:lnTo>
                  <a:pt x="1891918" y="48133"/>
                </a:lnTo>
                <a:lnTo>
                  <a:pt x="1892173" y="35433"/>
                </a:lnTo>
                <a:lnTo>
                  <a:pt x="1879473" y="35179"/>
                </a:lnTo>
                <a:close/>
              </a:path>
              <a:path w="2607310" h="92075">
                <a:moveTo>
                  <a:pt x="1904873" y="35687"/>
                </a:moveTo>
                <a:lnTo>
                  <a:pt x="1904618" y="48387"/>
                </a:lnTo>
                <a:lnTo>
                  <a:pt x="1917318" y="48641"/>
                </a:lnTo>
                <a:lnTo>
                  <a:pt x="1917573" y="35941"/>
                </a:lnTo>
                <a:lnTo>
                  <a:pt x="1904873" y="35687"/>
                </a:lnTo>
                <a:close/>
              </a:path>
              <a:path w="2607310" h="92075">
                <a:moveTo>
                  <a:pt x="1930273" y="36195"/>
                </a:moveTo>
                <a:lnTo>
                  <a:pt x="1930018" y="48895"/>
                </a:lnTo>
                <a:lnTo>
                  <a:pt x="1942718" y="49149"/>
                </a:lnTo>
                <a:lnTo>
                  <a:pt x="1942973" y="36449"/>
                </a:lnTo>
                <a:lnTo>
                  <a:pt x="1930273" y="36195"/>
                </a:lnTo>
                <a:close/>
              </a:path>
              <a:path w="2607310" h="92075">
                <a:moveTo>
                  <a:pt x="1955673" y="36576"/>
                </a:moveTo>
                <a:lnTo>
                  <a:pt x="1955418" y="49276"/>
                </a:lnTo>
                <a:lnTo>
                  <a:pt x="1968118" y="49530"/>
                </a:lnTo>
                <a:lnTo>
                  <a:pt x="1968373" y="36830"/>
                </a:lnTo>
                <a:lnTo>
                  <a:pt x="1955673" y="36576"/>
                </a:lnTo>
                <a:close/>
              </a:path>
              <a:path w="2607310" h="92075">
                <a:moveTo>
                  <a:pt x="1981073" y="37084"/>
                </a:moveTo>
                <a:lnTo>
                  <a:pt x="1980818" y="49784"/>
                </a:lnTo>
                <a:lnTo>
                  <a:pt x="1993518" y="50038"/>
                </a:lnTo>
                <a:lnTo>
                  <a:pt x="1993773" y="37338"/>
                </a:lnTo>
                <a:lnTo>
                  <a:pt x="1981073" y="37084"/>
                </a:lnTo>
                <a:close/>
              </a:path>
              <a:path w="2607310" h="92075">
                <a:moveTo>
                  <a:pt x="2006473" y="37592"/>
                </a:moveTo>
                <a:lnTo>
                  <a:pt x="2006218" y="50292"/>
                </a:lnTo>
                <a:lnTo>
                  <a:pt x="2018918" y="50546"/>
                </a:lnTo>
                <a:lnTo>
                  <a:pt x="2019173" y="37846"/>
                </a:lnTo>
                <a:lnTo>
                  <a:pt x="2006473" y="37592"/>
                </a:lnTo>
                <a:close/>
              </a:path>
              <a:path w="2607310" h="92075">
                <a:moveTo>
                  <a:pt x="2031873" y="38100"/>
                </a:moveTo>
                <a:lnTo>
                  <a:pt x="2031618" y="50800"/>
                </a:lnTo>
                <a:lnTo>
                  <a:pt x="2044318" y="51054"/>
                </a:lnTo>
                <a:lnTo>
                  <a:pt x="2044573" y="38354"/>
                </a:lnTo>
                <a:lnTo>
                  <a:pt x="2031873" y="38100"/>
                </a:lnTo>
                <a:close/>
              </a:path>
              <a:path w="2607310" h="92075">
                <a:moveTo>
                  <a:pt x="2057273" y="38481"/>
                </a:moveTo>
                <a:lnTo>
                  <a:pt x="2057018" y="51181"/>
                </a:lnTo>
                <a:lnTo>
                  <a:pt x="2069718" y="51435"/>
                </a:lnTo>
                <a:lnTo>
                  <a:pt x="2069973" y="38735"/>
                </a:lnTo>
                <a:lnTo>
                  <a:pt x="2057273" y="38481"/>
                </a:lnTo>
                <a:close/>
              </a:path>
              <a:path w="2607310" h="92075">
                <a:moveTo>
                  <a:pt x="2082673" y="38989"/>
                </a:moveTo>
                <a:lnTo>
                  <a:pt x="2082418" y="51689"/>
                </a:lnTo>
                <a:lnTo>
                  <a:pt x="2095118" y="51943"/>
                </a:lnTo>
                <a:lnTo>
                  <a:pt x="2095373" y="39243"/>
                </a:lnTo>
                <a:lnTo>
                  <a:pt x="2082673" y="38989"/>
                </a:lnTo>
                <a:close/>
              </a:path>
              <a:path w="2607310" h="92075">
                <a:moveTo>
                  <a:pt x="2108073" y="39497"/>
                </a:moveTo>
                <a:lnTo>
                  <a:pt x="2107818" y="52197"/>
                </a:lnTo>
                <a:lnTo>
                  <a:pt x="2120518" y="52451"/>
                </a:lnTo>
                <a:lnTo>
                  <a:pt x="2120773" y="39751"/>
                </a:lnTo>
                <a:lnTo>
                  <a:pt x="2108073" y="39497"/>
                </a:lnTo>
                <a:close/>
              </a:path>
              <a:path w="2607310" h="92075">
                <a:moveTo>
                  <a:pt x="2133473" y="40005"/>
                </a:moveTo>
                <a:lnTo>
                  <a:pt x="2133218" y="52705"/>
                </a:lnTo>
                <a:lnTo>
                  <a:pt x="2145918" y="52959"/>
                </a:lnTo>
                <a:lnTo>
                  <a:pt x="2146173" y="40259"/>
                </a:lnTo>
                <a:lnTo>
                  <a:pt x="2133473" y="40005"/>
                </a:lnTo>
                <a:close/>
              </a:path>
              <a:path w="2607310" h="92075">
                <a:moveTo>
                  <a:pt x="2158873" y="40386"/>
                </a:moveTo>
                <a:lnTo>
                  <a:pt x="2158618" y="53086"/>
                </a:lnTo>
                <a:lnTo>
                  <a:pt x="2171318" y="53340"/>
                </a:lnTo>
                <a:lnTo>
                  <a:pt x="2171573" y="40640"/>
                </a:lnTo>
                <a:lnTo>
                  <a:pt x="2158873" y="40386"/>
                </a:lnTo>
                <a:close/>
              </a:path>
              <a:path w="2607310" h="92075">
                <a:moveTo>
                  <a:pt x="2184273" y="40894"/>
                </a:moveTo>
                <a:lnTo>
                  <a:pt x="2184018" y="53594"/>
                </a:lnTo>
                <a:lnTo>
                  <a:pt x="2196718" y="53848"/>
                </a:lnTo>
                <a:lnTo>
                  <a:pt x="2196973" y="41148"/>
                </a:lnTo>
                <a:lnTo>
                  <a:pt x="2184273" y="40894"/>
                </a:lnTo>
                <a:close/>
              </a:path>
              <a:path w="2607310" h="92075">
                <a:moveTo>
                  <a:pt x="2209673" y="41402"/>
                </a:moveTo>
                <a:lnTo>
                  <a:pt x="2209418" y="54102"/>
                </a:lnTo>
                <a:lnTo>
                  <a:pt x="2222118" y="54356"/>
                </a:lnTo>
                <a:lnTo>
                  <a:pt x="2222373" y="41656"/>
                </a:lnTo>
                <a:lnTo>
                  <a:pt x="2209673" y="41402"/>
                </a:lnTo>
                <a:close/>
              </a:path>
              <a:path w="2607310" h="92075">
                <a:moveTo>
                  <a:pt x="2235073" y="41910"/>
                </a:moveTo>
                <a:lnTo>
                  <a:pt x="2234818" y="54610"/>
                </a:lnTo>
                <a:lnTo>
                  <a:pt x="2247518" y="54864"/>
                </a:lnTo>
                <a:lnTo>
                  <a:pt x="2247773" y="42164"/>
                </a:lnTo>
                <a:lnTo>
                  <a:pt x="2235073" y="41910"/>
                </a:lnTo>
                <a:close/>
              </a:path>
              <a:path w="2607310" h="92075">
                <a:moveTo>
                  <a:pt x="2260473" y="42291"/>
                </a:moveTo>
                <a:lnTo>
                  <a:pt x="2260218" y="54991"/>
                </a:lnTo>
                <a:lnTo>
                  <a:pt x="2272918" y="55245"/>
                </a:lnTo>
                <a:lnTo>
                  <a:pt x="2273173" y="42545"/>
                </a:lnTo>
                <a:lnTo>
                  <a:pt x="2260473" y="42291"/>
                </a:lnTo>
                <a:close/>
              </a:path>
              <a:path w="2607310" h="92075">
                <a:moveTo>
                  <a:pt x="2285873" y="42799"/>
                </a:moveTo>
                <a:lnTo>
                  <a:pt x="2285618" y="55499"/>
                </a:lnTo>
                <a:lnTo>
                  <a:pt x="2298318" y="55753"/>
                </a:lnTo>
                <a:lnTo>
                  <a:pt x="2298573" y="43053"/>
                </a:lnTo>
                <a:lnTo>
                  <a:pt x="2285873" y="42799"/>
                </a:lnTo>
                <a:close/>
              </a:path>
              <a:path w="2607310" h="92075">
                <a:moveTo>
                  <a:pt x="2311273" y="43307"/>
                </a:moveTo>
                <a:lnTo>
                  <a:pt x="2311018" y="56007"/>
                </a:lnTo>
                <a:lnTo>
                  <a:pt x="2323718" y="56261"/>
                </a:lnTo>
                <a:lnTo>
                  <a:pt x="2323973" y="43561"/>
                </a:lnTo>
                <a:lnTo>
                  <a:pt x="2311273" y="43307"/>
                </a:lnTo>
                <a:close/>
              </a:path>
              <a:path w="2607310" h="92075">
                <a:moveTo>
                  <a:pt x="2336673" y="43815"/>
                </a:moveTo>
                <a:lnTo>
                  <a:pt x="2336418" y="56515"/>
                </a:lnTo>
                <a:lnTo>
                  <a:pt x="2349118" y="56769"/>
                </a:lnTo>
                <a:lnTo>
                  <a:pt x="2349373" y="44069"/>
                </a:lnTo>
                <a:lnTo>
                  <a:pt x="2336673" y="43815"/>
                </a:lnTo>
                <a:close/>
              </a:path>
              <a:path w="2607310" h="92075">
                <a:moveTo>
                  <a:pt x="2362073" y="44196"/>
                </a:moveTo>
                <a:lnTo>
                  <a:pt x="2361818" y="56896"/>
                </a:lnTo>
                <a:lnTo>
                  <a:pt x="2374518" y="57150"/>
                </a:lnTo>
                <a:lnTo>
                  <a:pt x="2374773" y="44450"/>
                </a:lnTo>
                <a:lnTo>
                  <a:pt x="2362073" y="44196"/>
                </a:lnTo>
                <a:close/>
              </a:path>
              <a:path w="2607310" h="92075">
                <a:moveTo>
                  <a:pt x="2387473" y="44704"/>
                </a:moveTo>
                <a:lnTo>
                  <a:pt x="2387218" y="57404"/>
                </a:lnTo>
                <a:lnTo>
                  <a:pt x="2399918" y="57658"/>
                </a:lnTo>
                <a:lnTo>
                  <a:pt x="2400173" y="44958"/>
                </a:lnTo>
                <a:lnTo>
                  <a:pt x="2387473" y="44704"/>
                </a:lnTo>
                <a:close/>
              </a:path>
              <a:path w="2607310" h="92075">
                <a:moveTo>
                  <a:pt x="2412873" y="45212"/>
                </a:moveTo>
                <a:lnTo>
                  <a:pt x="2412618" y="57912"/>
                </a:lnTo>
                <a:lnTo>
                  <a:pt x="2425318" y="58166"/>
                </a:lnTo>
                <a:lnTo>
                  <a:pt x="2425573" y="45466"/>
                </a:lnTo>
                <a:lnTo>
                  <a:pt x="2412873" y="45212"/>
                </a:lnTo>
                <a:close/>
              </a:path>
              <a:path w="2607310" h="92075">
                <a:moveTo>
                  <a:pt x="2438273" y="45720"/>
                </a:moveTo>
                <a:lnTo>
                  <a:pt x="2438018" y="58420"/>
                </a:lnTo>
                <a:lnTo>
                  <a:pt x="2450718" y="58674"/>
                </a:lnTo>
                <a:lnTo>
                  <a:pt x="2450973" y="45974"/>
                </a:lnTo>
                <a:lnTo>
                  <a:pt x="2438273" y="45720"/>
                </a:lnTo>
                <a:close/>
              </a:path>
              <a:path w="2607310" h="92075">
                <a:moveTo>
                  <a:pt x="2463673" y="46101"/>
                </a:moveTo>
                <a:lnTo>
                  <a:pt x="2463418" y="58801"/>
                </a:lnTo>
                <a:lnTo>
                  <a:pt x="2476118" y="59055"/>
                </a:lnTo>
                <a:lnTo>
                  <a:pt x="2476246" y="46355"/>
                </a:lnTo>
                <a:lnTo>
                  <a:pt x="2463673" y="46101"/>
                </a:lnTo>
                <a:close/>
              </a:path>
              <a:path w="2607310" h="92075">
                <a:moveTo>
                  <a:pt x="2488946" y="46609"/>
                </a:moveTo>
                <a:lnTo>
                  <a:pt x="2488818" y="59309"/>
                </a:lnTo>
                <a:lnTo>
                  <a:pt x="2501518" y="59563"/>
                </a:lnTo>
                <a:lnTo>
                  <a:pt x="2501646" y="46863"/>
                </a:lnTo>
                <a:lnTo>
                  <a:pt x="2488946" y="46609"/>
                </a:lnTo>
                <a:close/>
              </a:path>
              <a:path w="2607310" h="92075">
                <a:moveTo>
                  <a:pt x="2514346" y="47117"/>
                </a:moveTo>
                <a:lnTo>
                  <a:pt x="2514218" y="59817"/>
                </a:lnTo>
                <a:lnTo>
                  <a:pt x="2526918" y="60071"/>
                </a:lnTo>
                <a:lnTo>
                  <a:pt x="2527046" y="47371"/>
                </a:lnTo>
                <a:lnTo>
                  <a:pt x="2514346" y="47117"/>
                </a:lnTo>
                <a:close/>
              </a:path>
              <a:path w="2607310" h="92075">
                <a:moveTo>
                  <a:pt x="2531744" y="15621"/>
                </a:moveTo>
                <a:lnTo>
                  <a:pt x="2530348" y="91821"/>
                </a:lnTo>
                <a:lnTo>
                  <a:pt x="2596511" y="60325"/>
                </a:lnTo>
                <a:lnTo>
                  <a:pt x="2539618" y="60325"/>
                </a:lnTo>
                <a:lnTo>
                  <a:pt x="2539746" y="47625"/>
                </a:lnTo>
                <a:lnTo>
                  <a:pt x="2592675" y="47625"/>
                </a:lnTo>
                <a:lnTo>
                  <a:pt x="2531744" y="15621"/>
                </a:lnTo>
                <a:close/>
              </a:path>
              <a:path w="2607310" h="92075">
                <a:moveTo>
                  <a:pt x="2543810" y="47625"/>
                </a:moveTo>
                <a:lnTo>
                  <a:pt x="2539746" y="47625"/>
                </a:lnTo>
                <a:lnTo>
                  <a:pt x="2539618" y="60325"/>
                </a:lnTo>
                <a:lnTo>
                  <a:pt x="2543555" y="60325"/>
                </a:lnTo>
                <a:lnTo>
                  <a:pt x="2543810" y="47625"/>
                </a:lnTo>
                <a:close/>
              </a:path>
              <a:path w="2607310" h="92075">
                <a:moveTo>
                  <a:pt x="2592675" y="47625"/>
                </a:moveTo>
                <a:lnTo>
                  <a:pt x="2543810" y="47625"/>
                </a:lnTo>
                <a:lnTo>
                  <a:pt x="2543555" y="60325"/>
                </a:lnTo>
                <a:lnTo>
                  <a:pt x="2596511" y="60325"/>
                </a:lnTo>
                <a:lnTo>
                  <a:pt x="2607182" y="55245"/>
                </a:lnTo>
                <a:lnTo>
                  <a:pt x="2592675" y="47625"/>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8"/>
          <p:cNvSpPr/>
          <p:nvPr/>
        </p:nvSpPr>
        <p:spPr>
          <a:xfrm>
            <a:off x="4029266" y="3663697"/>
            <a:ext cx="989171" cy="1186815"/>
          </a:xfrm>
          <a:custGeom>
            <a:avLst/>
            <a:gdLst/>
            <a:ahLst/>
            <a:cxnLst/>
            <a:rect l="l" t="t" r="r" b="b"/>
            <a:pathLst>
              <a:path w="1318895" h="1582420">
                <a:moveTo>
                  <a:pt x="9651" y="0"/>
                </a:moveTo>
                <a:lnTo>
                  <a:pt x="0" y="8128"/>
                </a:lnTo>
                <a:lnTo>
                  <a:pt x="8128" y="17907"/>
                </a:lnTo>
                <a:lnTo>
                  <a:pt x="17780" y="9779"/>
                </a:lnTo>
                <a:lnTo>
                  <a:pt x="9651" y="0"/>
                </a:lnTo>
                <a:close/>
              </a:path>
              <a:path w="1318895" h="1582420">
                <a:moveTo>
                  <a:pt x="25908" y="19558"/>
                </a:moveTo>
                <a:lnTo>
                  <a:pt x="16256" y="27686"/>
                </a:lnTo>
                <a:lnTo>
                  <a:pt x="24257" y="37465"/>
                </a:lnTo>
                <a:lnTo>
                  <a:pt x="34036" y="29337"/>
                </a:lnTo>
                <a:lnTo>
                  <a:pt x="25908" y="19558"/>
                </a:lnTo>
                <a:close/>
              </a:path>
              <a:path w="1318895" h="1582420">
                <a:moveTo>
                  <a:pt x="42163" y="38989"/>
                </a:moveTo>
                <a:lnTo>
                  <a:pt x="32385" y="47117"/>
                </a:lnTo>
                <a:lnTo>
                  <a:pt x="40512" y="56896"/>
                </a:lnTo>
                <a:lnTo>
                  <a:pt x="50292" y="48768"/>
                </a:lnTo>
                <a:lnTo>
                  <a:pt x="42163" y="38989"/>
                </a:lnTo>
                <a:close/>
              </a:path>
              <a:path w="1318895" h="1582420">
                <a:moveTo>
                  <a:pt x="58420" y="58547"/>
                </a:moveTo>
                <a:lnTo>
                  <a:pt x="48641" y="66675"/>
                </a:lnTo>
                <a:lnTo>
                  <a:pt x="56769" y="76454"/>
                </a:lnTo>
                <a:lnTo>
                  <a:pt x="66548" y="68326"/>
                </a:lnTo>
                <a:lnTo>
                  <a:pt x="58420" y="58547"/>
                </a:lnTo>
                <a:close/>
              </a:path>
              <a:path w="1318895" h="1582420">
                <a:moveTo>
                  <a:pt x="74675" y="78105"/>
                </a:moveTo>
                <a:lnTo>
                  <a:pt x="64897" y="86233"/>
                </a:lnTo>
                <a:lnTo>
                  <a:pt x="73025" y="96012"/>
                </a:lnTo>
                <a:lnTo>
                  <a:pt x="82804" y="87884"/>
                </a:lnTo>
                <a:lnTo>
                  <a:pt x="74675" y="78105"/>
                </a:lnTo>
                <a:close/>
              </a:path>
              <a:path w="1318895" h="1582420">
                <a:moveTo>
                  <a:pt x="90932" y="97663"/>
                </a:moveTo>
                <a:lnTo>
                  <a:pt x="81153" y="105791"/>
                </a:lnTo>
                <a:lnTo>
                  <a:pt x="89281" y="115443"/>
                </a:lnTo>
                <a:lnTo>
                  <a:pt x="99060" y="107315"/>
                </a:lnTo>
                <a:lnTo>
                  <a:pt x="90932" y="97663"/>
                </a:lnTo>
                <a:close/>
              </a:path>
              <a:path w="1318895" h="1582420">
                <a:moveTo>
                  <a:pt x="107187" y="117094"/>
                </a:moveTo>
                <a:lnTo>
                  <a:pt x="97409" y="125222"/>
                </a:lnTo>
                <a:lnTo>
                  <a:pt x="105537" y="135001"/>
                </a:lnTo>
                <a:lnTo>
                  <a:pt x="115316" y="126873"/>
                </a:lnTo>
                <a:lnTo>
                  <a:pt x="107187" y="117094"/>
                </a:lnTo>
                <a:close/>
              </a:path>
              <a:path w="1318895" h="1582420">
                <a:moveTo>
                  <a:pt x="123444" y="136652"/>
                </a:moveTo>
                <a:lnTo>
                  <a:pt x="113665" y="144780"/>
                </a:lnTo>
                <a:lnTo>
                  <a:pt x="121793" y="154559"/>
                </a:lnTo>
                <a:lnTo>
                  <a:pt x="131572" y="146431"/>
                </a:lnTo>
                <a:lnTo>
                  <a:pt x="123444" y="136652"/>
                </a:lnTo>
                <a:close/>
              </a:path>
              <a:path w="1318895" h="1582420">
                <a:moveTo>
                  <a:pt x="139700" y="156210"/>
                </a:moveTo>
                <a:lnTo>
                  <a:pt x="129921" y="164338"/>
                </a:lnTo>
                <a:lnTo>
                  <a:pt x="138049" y="174117"/>
                </a:lnTo>
                <a:lnTo>
                  <a:pt x="147828" y="165989"/>
                </a:lnTo>
                <a:lnTo>
                  <a:pt x="139700" y="156210"/>
                </a:lnTo>
                <a:close/>
              </a:path>
              <a:path w="1318895" h="1582420">
                <a:moveTo>
                  <a:pt x="155956" y="175641"/>
                </a:moveTo>
                <a:lnTo>
                  <a:pt x="146176" y="183769"/>
                </a:lnTo>
                <a:lnTo>
                  <a:pt x="154305" y="193548"/>
                </a:lnTo>
                <a:lnTo>
                  <a:pt x="164084" y="185420"/>
                </a:lnTo>
                <a:lnTo>
                  <a:pt x="155956" y="175641"/>
                </a:lnTo>
                <a:close/>
              </a:path>
              <a:path w="1318895" h="1582420">
                <a:moveTo>
                  <a:pt x="172212" y="195199"/>
                </a:moveTo>
                <a:lnTo>
                  <a:pt x="162433" y="203327"/>
                </a:lnTo>
                <a:lnTo>
                  <a:pt x="170561" y="213106"/>
                </a:lnTo>
                <a:lnTo>
                  <a:pt x="180340" y="204978"/>
                </a:lnTo>
                <a:lnTo>
                  <a:pt x="172212" y="195199"/>
                </a:lnTo>
                <a:close/>
              </a:path>
              <a:path w="1318895" h="1582420">
                <a:moveTo>
                  <a:pt x="188468" y="214757"/>
                </a:moveTo>
                <a:lnTo>
                  <a:pt x="178688" y="222885"/>
                </a:lnTo>
                <a:lnTo>
                  <a:pt x="186817" y="232664"/>
                </a:lnTo>
                <a:lnTo>
                  <a:pt x="196596" y="224536"/>
                </a:lnTo>
                <a:lnTo>
                  <a:pt x="188468" y="214757"/>
                </a:lnTo>
                <a:close/>
              </a:path>
              <a:path w="1318895" h="1582420">
                <a:moveTo>
                  <a:pt x="204724" y="234315"/>
                </a:moveTo>
                <a:lnTo>
                  <a:pt x="194945" y="242443"/>
                </a:lnTo>
                <a:lnTo>
                  <a:pt x="203073" y="252095"/>
                </a:lnTo>
                <a:lnTo>
                  <a:pt x="212851" y="243967"/>
                </a:lnTo>
                <a:lnTo>
                  <a:pt x="204724" y="234315"/>
                </a:lnTo>
                <a:close/>
              </a:path>
              <a:path w="1318895" h="1582420">
                <a:moveTo>
                  <a:pt x="220980" y="253746"/>
                </a:moveTo>
                <a:lnTo>
                  <a:pt x="211200" y="261874"/>
                </a:lnTo>
                <a:lnTo>
                  <a:pt x="219329" y="271653"/>
                </a:lnTo>
                <a:lnTo>
                  <a:pt x="229108" y="263525"/>
                </a:lnTo>
                <a:lnTo>
                  <a:pt x="220980" y="253746"/>
                </a:lnTo>
                <a:close/>
              </a:path>
              <a:path w="1318895" h="1582420">
                <a:moveTo>
                  <a:pt x="237236" y="273304"/>
                </a:moveTo>
                <a:lnTo>
                  <a:pt x="227457" y="281432"/>
                </a:lnTo>
                <a:lnTo>
                  <a:pt x="235585" y="291211"/>
                </a:lnTo>
                <a:lnTo>
                  <a:pt x="245363" y="283083"/>
                </a:lnTo>
                <a:lnTo>
                  <a:pt x="237236" y="273304"/>
                </a:lnTo>
                <a:close/>
              </a:path>
              <a:path w="1318895" h="1582420">
                <a:moveTo>
                  <a:pt x="253492" y="292862"/>
                </a:moveTo>
                <a:lnTo>
                  <a:pt x="243712" y="300990"/>
                </a:lnTo>
                <a:lnTo>
                  <a:pt x="251841" y="310769"/>
                </a:lnTo>
                <a:lnTo>
                  <a:pt x="261620" y="302641"/>
                </a:lnTo>
                <a:lnTo>
                  <a:pt x="253492" y="292862"/>
                </a:lnTo>
                <a:close/>
              </a:path>
              <a:path w="1318895" h="1582420">
                <a:moveTo>
                  <a:pt x="269748" y="312293"/>
                </a:moveTo>
                <a:lnTo>
                  <a:pt x="259969" y="320421"/>
                </a:lnTo>
                <a:lnTo>
                  <a:pt x="268097" y="330200"/>
                </a:lnTo>
                <a:lnTo>
                  <a:pt x="277875" y="322072"/>
                </a:lnTo>
                <a:lnTo>
                  <a:pt x="269748" y="312293"/>
                </a:lnTo>
                <a:close/>
              </a:path>
              <a:path w="1318895" h="1582420">
                <a:moveTo>
                  <a:pt x="286004" y="331851"/>
                </a:moveTo>
                <a:lnTo>
                  <a:pt x="276225" y="339979"/>
                </a:lnTo>
                <a:lnTo>
                  <a:pt x="284353" y="349758"/>
                </a:lnTo>
                <a:lnTo>
                  <a:pt x="294132" y="341630"/>
                </a:lnTo>
                <a:lnTo>
                  <a:pt x="286004" y="331851"/>
                </a:lnTo>
                <a:close/>
              </a:path>
              <a:path w="1318895" h="1582420">
                <a:moveTo>
                  <a:pt x="302260" y="351409"/>
                </a:moveTo>
                <a:lnTo>
                  <a:pt x="292481" y="359537"/>
                </a:lnTo>
                <a:lnTo>
                  <a:pt x="300609" y="369316"/>
                </a:lnTo>
                <a:lnTo>
                  <a:pt x="310388" y="361188"/>
                </a:lnTo>
                <a:lnTo>
                  <a:pt x="302260" y="351409"/>
                </a:lnTo>
                <a:close/>
              </a:path>
              <a:path w="1318895" h="1582420">
                <a:moveTo>
                  <a:pt x="318516" y="370967"/>
                </a:moveTo>
                <a:lnTo>
                  <a:pt x="308737" y="379095"/>
                </a:lnTo>
                <a:lnTo>
                  <a:pt x="316865" y="388747"/>
                </a:lnTo>
                <a:lnTo>
                  <a:pt x="326644" y="380619"/>
                </a:lnTo>
                <a:lnTo>
                  <a:pt x="318516" y="370967"/>
                </a:lnTo>
                <a:close/>
              </a:path>
              <a:path w="1318895" h="1582420">
                <a:moveTo>
                  <a:pt x="334772" y="390398"/>
                </a:moveTo>
                <a:lnTo>
                  <a:pt x="324993" y="398526"/>
                </a:lnTo>
                <a:lnTo>
                  <a:pt x="333121" y="408305"/>
                </a:lnTo>
                <a:lnTo>
                  <a:pt x="342900" y="400177"/>
                </a:lnTo>
                <a:lnTo>
                  <a:pt x="334772" y="390398"/>
                </a:lnTo>
                <a:close/>
              </a:path>
              <a:path w="1318895" h="1582420">
                <a:moveTo>
                  <a:pt x="350900" y="409956"/>
                </a:moveTo>
                <a:lnTo>
                  <a:pt x="341249" y="418084"/>
                </a:lnTo>
                <a:lnTo>
                  <a:pt x="349376" y="427863"/>
                </a:lnTo>
                <a:lnTo>
                  <a:pt x="359029" y="419735"/>
                </a:lnTo>
                <a:lnTo>
                  <a:pt x="350900" y="409956"/>
                </a:lnTo>
                <a:close/>
              </a:path>
              <a:path w="1318895" h="1582420">
                <a:moveTo>
                  <a:pt x="367157" y="429514"/>
                </a:moveTo>
                <a:lnTo>
                  <a:pt x="357505" y="437642"/>
                </a:lnTo>
                <a:lnTo>
                  <a:pt x="365633" y="447294"/>
                </a:lnTo>
                <a:lnTo>
                  <a:pt x="375285" y="439293"/>
                </a:lnTo>
                <a:lnTo>
                  <a:pt x="367157" y="429514"/>
                </a:lnTo>
                <a:close/>
              </a:path>
              <a:path w="1318895" h="1582420">
                <a:moveTo>
                  <a:pt x="383413" y="448945"/>
                </a:moveTo>
                <a:lnTo>
                  <a:pt x="373761" y="457073"/>
                </a:lnTo>
                <a:lnTo>
                  <a:pt x="381888" y="466852"/>
                </a:lnTo>
                <a:lnTo>
                  <a:pt x="391541" y="458724"/>
                </a:lnTo>
                <a:lnTo>
                  <a:pt x="383413" y="448945"/>
                </a:lnTo>
                <a:close/>
              </a:path>
              <a:path w="1318895" h="1582420">
                <a:moveTo>
                  <a:pt x="399669" y="468503"/>
                </a:moveTo>
                <a:lnTo>
                  <a:pt x="390017" y="476631"/>
                </a:lnTo>
                <a:lnTo>
                  <a:pt x="398018" y="486410"/>
                </a:lnTo>
                <a:lnTo>
                  <a:pt x="407797" y="478282"/>
                </a:lnTo>
                <a:lnTo>
                  <a:pt x="399669" y="468503"/>
                </a:lnTo>
                <a:close/>
              </a:path>
              <a:path w="1318895" h="1582420">
                <a:moveTo>
                  <a:pt x="415925" y="488061"/>
                </a:moveTo>
                <a:lnTo>
                  <a:pt x="406146" y="496189"/>
                </a:lnTo>
                <a:lnTo>
                  <a:pt x="414274" y="505968"/>
                </a:lnTo>
                <a:lnTo>
                  <a:pt x="424053" y="497840"/>
                </a:lnTo>
                <a:lnTo>
                  <a:pt x="415925" y="488061"/>
                </a:lnTo>
                <a:close/>
              </a:path>
              <a:path w="1318895" h="1582420">
                <a:moveTo>
                  <a:pt x="432181" y="507619"/>
                </a:moveTo>
                <a:lnTo>
                  <a:pt x="422401" y="515620"/>
                </a:lnTo>
                <a:lnTo>
                  <a:pt x="430530" y="525399"/>
                </a:lnTo>
                <a:lnTo>
                  <a:pt x="440309" y="517271"/>
                </a:lnTo>
                <a:lnTo>
                  <a:pt x="432181" y="507619"/>
                </a:lnTo>
                <a:close/>
              </a:path>
              <a:path w="1318895" h="1582420">
                <a:moveTo>
                  <a:pt x="448437" y="527050"/>
                </a:moveTo>
                <a:lnTo>
                  <a:pt x="438658" y="535178"/>
                </a:lnTo>
                <a:lnTo>
                  <a:pt x="446786" y="544957"/>
                </a:lnTo>
                <a:lnTo>
                  <a:pt x="456565" y="536829"/>
                </a:lnTo>
                <a:lnTo>
                  <a:pt x="448437" y="527050"/>
                </a:lnTo>
                <a:close/>
              </a:path>
              <a:path w="1318895" h="1582420">
                <a:moveTo>
                  <a:pt x="464693" y="546608"/>
                </a:moveTo>
                <a:lnTo>
                  <a:pt x="454913" y="554736"/>
                </a:lnTo>
                <a:lnTo>
                  <a:pt x="463042" y="564515"/>
                </a:lnTo>
                <a:lnTo>
                  <a:pt x="472821" y="556387"/>
                </a:lnTo>
                <a:lnTo>
                  <a:pt x="464693" y="546608"/>
                </a:lnTo>
                <a:close/>
              </a:path>
              <a:path w="1318895" h="1582420">
                <a:moveTo>
                  <a:pt x="480949" y="566166"/>
                </a:moveTo>
                <a:lnTo>
                  <a:pt x="471170" y="574294"/>
                </a:lnTo>
                <a:lnTo>
                  <a:pt x="479298" y="583946"/>
                </a:lnTo>
                <a:lnTo>
                  <a:pt x="489076" y="575818"/>
                </a:lnTo>
                <a:lnTo>
                  <a:pt x="480949" y="566166"/>
                </a:lnTo>
                <a:close/>
              </a:path>
              <a:path w="1318895" h="1582420">
                <a:moveTo>
                  <a:pt x="497205" y="585597"/>
                </a:moveTo>
                <a:lnTo>
                  <a:pt x="487425" y="593725"/>
                </a:lnTo>
                <a:lnTo>
                  <a:pt x="495554" y="603504"/>
                </a:lnTo>
                <a:lnTo>
                  <a:pt x="505333" y="595376"/>
                </a:lnTo>
                <a:lnTo>
                  <a:pt x="497205" y="585597"/>
                </a:lnTo>
                <a:close/>
              </a:path>
              <a:path w="1318895" h="1582420">
                <a:moveTo>
                  <a:pt x="513461" y="605155"/>
                </a:moveTo>
                <a:lnTo>
                  <a:pt x="503682" y="613283"/>
                </a:lnTo>
                <a:lnTo>
                  <a:pt x="511810" y="623062"/>
                </a:lnTo>
                <a:lnTo>
                  <a:pt x="521588" y="614934"/>
                </a:lnTo>
                <a:lnTo>
                  <a:pt x="513461" y="605155"/>
                </a:lnTo>
                <a:close/>
              </a:path>
              <a:path w="1318895" h="1582420">
                <a:moveTo>
                  <a:pt x="529717" y="624713"/>
                </a:moveTo>
                <a:lnTo>
                  <a:pt x="519938" y="632841"/>
                </a:lnTo>
                <a:lnTo>
                  <a:pt x="528066" y="642620"/>
                </a:lnTo>
                <a:lnTo>
                  <a:pt x="537845" y="634492"/>
                </a:lnTo>
                <a:lnTo>
                  <a:pt x="529717" y="624713"/>
                </a:lnTo>
                <a:close/>
              </a:path>
              <a:path w="1318895" h="1582420">
                <a:moveTo>
                  <a:pt x="545973" y="644144"/>
                </a:moveTo>
                <a:lnTo>
                  <a:pt x="536194" y="652272"/>
                </a:lnTo>
                <a:lnTo>
                  <a:pt x="544322" y="662051"/>
                </a:lnTo>
                <a:lnTo>
                  <a:pt x="554101" y="653923"/>
                </a:lnTo>
                <a:lnTo>
                  <a:pt x="545973" y="644144"/>
                </a:lnTo>
                <a:close/>
              </a:path>
              <a:path w="1318895" h="1582420">
                <a:moveTo>
                  <a:pt x="562229" y="663702"/>
                </a:moveTo>
                <a:lnTo>
                  <a:pt x="552450" y="671830"/>
                </a:lnTo>
                <a:lnTo>
                  <a:pt x="560578" y="681609"/>
                </a:lnTo>
                <a:lnTo>
                  <a:pt x="570357" y="673481"/>
                </a:lnTo>
                <a:lnTo>
                  <a:pt x="562229" y="663702"/>
                </a:lnTo>
                <a:close/>
              </a:path>
              <a:path w="1318895" h="1582420">
                <a:moveTo>
                  <a:pt x="578485" y="683260"/>
                </a:moveTo>
                <a:lnTo>
                  <a:pt x="568706" y="691388"/>
                </a:lnTo>
                <a:lnTo>
                  <a:pt x="576834" y="701167"/>
                </a:lnTo>
                <a:lnTo>
                  <a:pt x="586613" y="693039"/>
                </a:lnTo>
                <a:lnTo>
                  <a:pt x="578485" y="683260"/>
                </a:lnTo>
                <a:close/>
              </a:path>
              <a:path w="1318895" h="1582420">
                <a:moveTo>
                  <a:pt x="594741" y="702818"/>
                </a:moveTo>
                <a:lnTo>
                  <a:pt x="584962" y="710946"/>
                </a:lnTo>
                <a:lnTo>
                  <a:pt x="593090" y="720598"/>
                </a:lnTo>
                <a:lnTo>
                  <a:pt x="602869" y="712470"/>
                </a:lnTo>
                <a:lnTo>
                  <a:pt x="594741" y="702818"/>
                </a:lnTo>
                <a:close/>
              </a:path>
              <a:path w="1318895" h="1582420">
                <a:moveTo>
                  <a:pt x="610997" y="722249"/>
                </a:moveTo>
                <a:lnTo>
                  <a:pt x="601218" y="730377"/>
                </a:lnTo>
                <a:lnTo>
                  <a:pt x="609346" y="740156"/>
                </a:lnTo>
                <a:lnTo>
                  <a:pt x="619125" y="732028"/>
                </a:lnTo>
                <a:lnTo>
                  <a:pt x="610997" y="722249"/>
                </a:lnTo>
                <a:close/>
              </a:path>
              <a:path w="1318895" h="1582420">
                <a:moveTo>
                  <a:pt x="627253" y="741807"/>
                </a:moveTo>
                <a:lnTo>
                  <a:pt x="617474" y="749935"/>
                </a:lnTo>
                <a:lnTo>
                  <a:pt x="625601" y="759714"/>
                </a:lnTo>
                <a:lnTo>
                  <a:pt x="635381" y="751586"/>
                </a:lnTo>
                <a:lnTo>
                  <a:pt x="627253" y="741807"/>
                </a:lnTo>
                <a:close/>
              </a:path>
              <a:path w="1318895" h="1582420">
                <a:moveTo>
                  <a:pt x="643509" y="761365"/>
                </a:moveTo>
                <a:lnTo>
                  <a:pt x="633730" y="769493"/>
                </a:lnTo>
                <a:lnTo>
                  <a:pt x="641858" y="779272"/>
                </a:lnTo>
                <a:lnTo>
                  <a:pt x="651637" y="771144"/>
                </a:lnTo>
                <a:lnTo>
                  <a:pt x="643509" y="761365"/>
                </a:lnTo>
                <a:close/>
              </a:path>
              <a:path w="1318895" h="1582420">
                <a:moveTo>
                  <a:pt x="659765" y="780796"/>
                </a:moveTo>
                <a:lnTo>
                  <a:pt x="649986" y="788924"/>
                </a:lnTo>
                <a:lnTo>
                  <a:pt x="658113" y="798703"/>
                </a:lnTo>
                <a:lnTo>
                  <a:pt x="667893" y="790575"/>
                </a:lnTo>
                <a:lnTo>
                  <a:pt x="659765" y="780796"/>
                </a:lnTo>
                <a:close/>
              </a:path>
              <a:path w="1318895" h="1582420">
                <a:moveTo>
                  <a:pt x="676021" y="800354"/>
                </a:moveTo>
                <a:lnTo>
                  <a:pt x="666242" y="808482"/>
                </a:lnTo>
                <a:lnTo>
                  <a:pt x="674370" y="818261"/>
                </a:lnTo>
                <a:lnTo>
                  <a:pt x="684149" y="810133"/>
                </a:lnTo>
                <a:lnTo>
                  <a:pt x="676021" y="800354"/>
                </a:lnTo>
                <a:close/>
              </a:path>
              <a:path w="1318895" h="1582420">
                <a:moveTo>
                  <a:pt x="692276" y="819912"/>
                </a:moveTo>
                <a:lnTo>
                  <a:pt x="682498" y="828040"/>
                </a:lnTo>
                <a:lnTo>
                  <a:pt x="690626" y="837819"/>
                </a:lnTo>
                <a:lnTo>
                  <a:pt x="700405" y="829691"/>
                </a:lnTo>
                <a:lnTo>
                  <a:pt x="692276" y="819912"/>
                </a:lnTo>
                <a:close/>
              </a:path>
              <a:path w="1318895" h="1582420">
                <a:moveTo>
                  <a:pt x="708533" y="839470"/>
                </a:moveTo>
                <a:lnTo>
                  <a:pt x="698754" y="847598"/>
                </a:lnTo>
                <a:lnTo>
                  <a:pt x="706882" y="857250"/>
                </a:lnTo>
                <a:lnTo>
                  <a:pt x="716534" y="849122"/>
                </a:lnTo>
                <a:lnTo>
                  <a:pt x="708533" y="839470"/>
                </a:lnTo>
                <a:close/>
              </a:path>
              <a:path w="1318895" h="1582420">
                <a:moveTo>
                  <a:pt x="724662" y="858901"/>
                </a:moveTo>
                <a:lnTo>
                  <a:pt x="715010" y="867029"/>
                </a:lnTo>
                <a:lnTo>
                  <a:pt x="723138" y="876808"/>
                </a:lnTo>
                <a:lnTo>
                  <a:pt x="732790" y="868680"/>
                </a:lnTo>
                <a:lnTo>
                  <a:pt x="724662" y="858901"/>
                </a:lnTo>
                <a:close/>
              </a:path>
              <a:path w="1318895" h="1582420">
                <a:moveTo>
                  <a:pt x="740918" y="878459"/>
                </a:moveTo>
                <a:lnTo>
                  <a:pt x="731266" y="886587"/>
                </a:lnTo>
                <a:lnTo>
                  <a:pt x="739394" y="896366"/>
                </a:lnTo>
                <a:lnTo>
                  <a:pt x="749046" y="888238"/>
                </a:lnTo>
                <a:lnTo>
                  <a:pt x="740918" y="878459"/>
                </a:lnTo>
                <a:close/>
              </a:path>
              <a:path w="1318895" h="1582420">
                <a:moveTo>
                  <a:pt x="757174" y="898017"/>
                </a:moveTo>
                <a:lnTo>
                  <a:pt x="747522" y="906145"/>
                </a:lnTo>
                <a:lnTo>
                  <a:pt x="755650" y="915924"/>
                </a:lnTo>
                <a:lnTo>
                  <a:pt x="765301" y="907796"/>
                </a:lnTo>
                <a:lnTo>
                  <a:pt x="757174" y="898017"/>
                </a:lnTo>
                <a:close/>
              </a:path>
              <a:path w="1318895" h="1582420">
                <a:moveTo>
                  <a:pt x="773430" y="917448"/>
                </a:moveTo>
                <a:lnTo>
                  <a:pt x="763651" y="925576"/>
                </a:lnTo>
                <a:lnTo>
                  <a:pt x="771779" y="935355"/>
                </a:lnTo>
                <a:lnTo>
                  <a:pt x="781558" y="927227"/>
                </a:lnTo>
                <a:lnTo>
                  <a:pt x="773430" y="917448"/>
                </a:lnTo>
                <a:close/>
              </a:path>
              <a:path w="1318895" h="1582420">
                <a:moveTo>
                  <a:pt x="789686" y="937006"/>
                </a:moveTo>
                <a:lnTo>
                  <a:pt x="779907" y="945134"/>
                </a:lnTo>
                <a:lnTo>
                  <a:pt x="788035" y="954913"/>
                </a:lnTo>
                <a:lnTo>
                  <a:pt x="797813" y="946785"/>
                </a:lnTo>
                <a:lnTo>
                  <a:pt x="789686" y="937006"/>
                </a:lnTo>
                <a:close/>
              </a:path>
              <a:path w="1318895" h="1582420">
                <a:moveTo>
                  <a:pt x="805942" y="956564"/>
                </a:moveTo>
                <a:lnTo>
                  <a:pt x="796163" y="964692"/>
                </a:lnTo>
                <a:lnTo>
                  <a:pt x="804291" y="974471"/>
                </a:lnTo>
                <a:lnTo>
                  <a:pt x="814070" y="966343"/>
                </a:lnTo>
                <a:lnTo>
                  <a:pt x="805942" y="956564"/>
                </a:lnTo>
                <a:close/>
              </a:path>
              <a:path w="1318895" h="1582420">
                <a:moveTo>
                  <a:pt x="822198" y="976122"/>
                </a:moveTo>
                <a:lnTo>
                  <a:pt x="812419" y="984250"/>
                </a:lnTo>
                <a:lnTo>
                  <a:pt x="820547" y="993902"/>
                </a:lnTo>
                <a:lnTo>
                  <a:pt x="830326" y="985774"/>
                </a:lnTo>
                <a:lnTo>
                  <a:pt x="822198" y="976122"/>
                </a:lnTo>
                <a:close/>
              </a:path>
              <a:path w="1318895" h="1582420">
                <a:moveTo>
                  <a:pt x="838454" y="995553"/>
                </a:moveTo>
                <a:lnTo>
                  <a:pt x="828675" y="1003681"/>
                </a:lnTo>
                <a:lnTo>
                  <a:pt x="836803" y="1013460"/>
                </a:lnTo>
                <a:lnTo>
                  <a:pt x="846582" y="1005332"/>
                </a:lnTo>
                <a:lnTo>
                  <a:pt x="838454" y="995553"/>
                </a:lnTo>
                <a:close/>
              </a:path>
              <a:path w="1318895" h="1582420">
                <a:moveTo>
                  <a:pt x="854710" y="1015111"/>
                </a:moveTo>
                <a:lnTo>
                  <a:pt x="844931" y="1023239"/>
                </a:lnTo>
                <a:lnTo>
                  <a:pt x="853059" y="1033018"/>
                </a:lnTo>
                <a:lnTo>
                  <a:pt x="862838" y="1024890"/>
                </a:lnTo>
                <a:lnTo>
                  <a:pt x="854710" y="1015111"/>
                </a:lnTo>
                <a:close/>
              </a:path>
              <a:path w="1318895" h="1582420">
                <a:moveTo>
                  <a:pt x="870966" y="1034669"/>
                </a:moveTo>
                <a:lnTo>
                  <a:pt x="861187" y="1042797"/>
                </a:lnTo>
                <a:lnTo>
                  <a:pt x="869315" y="1052576"/>
                </a:lnTo>
                <a:lnTo>
                  <a:pt x="879094" y="1044448"/>
                </a:lnTo>
                <a:lnTo>
                  <a:pt x="870966" y="1034669"/>
                </a:lnTo>
                <a:close/>
              </a:path>
              <a:path w="1318895" h="1582420">
                <a:moveTo>
                  <a:pt x="887222" y="1054100"/>
                </a:moveTo>
                <a:lnTo>
                  <a:pt x="877443" y="1062228"/>
                </a:lnTo>
                <a:lnTo>
                  <a:pt x="885571" y="1072007"/>
                </a:lnTo>
                <a:lnTo>
                  <a:pt x="895350" y="1063879"/>
                </a:lnTo>
                <a:lnTo>
                  <a:pt x="887222" y="1054100"/>
                </a:lnTo>
                <a:close/>
              </a:path>
              <a:path w="1318895" h="1582420">
                <a:moveTo>
                  <a:pt x="903478" y="1073658"/>
                </a:moveTo>
                <a:lnTo>
                  <a:pt x="893699" y="1081786"/>
                </a:lnTo>
                <a:lnTo>
                  <a:pt x="901826" y="1091565"/>
                </a:lnTo>
                <a:lnTo>
                  <a:pt x="911606" y="1083437"/>
                </a:lnTo>
                <a:lnTo>
                  <a:pt x="903478" y="1073658"/>
                </a:lnTo>
                <a:close/>
              </a:path>
              <a:path w="1318895" h="1582420">
                <a:moveTo>
                  <a:pt x="919734" y="1093216"/>
                </a:moveTo>
                <a:lnTo>
                  <a:pt x="909955" y="1101344"/>
                </a:lnTo>
                <a:lnTo>
                  <a:pt x="918083" y="1111123"/>
                </a:lnTo>
                <a:lnTo>
                  <a:pt x="927862" y="1102995"/>
                </a:lnTo>
                <a:lnTo>
                  <a:pt x="919734" y="1093216"/>
                </a:lnTo>
                <a:close/>
              </a:path>
              <a:path w="1318895" h="1582420">
                <a:moveTo>
                  <a:pt x="935990" y="1112774"/>
                </a:moveTo>
                <a:lnTo>
                  <a:pt x="926211" y="1120902"/>
                </a:lnTo>
                <a:lnTo>
                  <a:pt x="934338" y="1130554"/>
                </a:lnTo>
                <a:lnTo>
                  <a:pt x="944118" y="1122426"/>
                </a:lnTo>
                <a:lnTo>
                  <a:pt x="935990" y="1112774"/>
                </a:lnTo>
                <a:close/>
              </a:path>
              <a:path w="1318895" h="1582420">
                <a:moveTo>
                  <a:pt x="952246" y="1132205"/>
                </a:moveTo>
                <a:lnTo>
                  <a:pt x="942467" y="1140333"/>
                </a:lnTo>
                <a:lnTo>
                  <a:pt x="950595" y="1150112"/>
                </a:lnTo>
                <a:lnTo>
                  <a:pt x="960374" y="1141984"/>
                </a:lnTo>
                <a:lnTo>
                  <a:pt x="952246" y="1132205"/>
                </a:lnTo>
                <a:close/>
              </a:path>
              <a:path w="1318895" h="1582420">
                <a:moveTo>
                  <a:pt x="968501" y="1151763"/>
                </a:moveTo>
                <a:lnTo>
                  <a:pt x="958723" y="1159891"/>
                </a:lnTo>
                <a:lnTo>
                  <a:pt x="966851" y="1169670"/>
                </a:lnTo>
                <a:lnTo>
                  <a:pt x="976630" y="1161542"/>
                </a:lnTo>
                <a:lnTo>
                  <a:pt x="968501" y="1151763"/>
                </a:lnTo>
                <a:close/>
              </a:path>
              <a:path w="1318895" h="1582420">
                <a:moveTo>
                  <a:pt x="984758" y="1171321"/>
                </a:moveTo>
                <a:lnTo>
                  <a:pt x="974979" y="1179449"/>
                </a:lnTo>
                <a:lnTo>
                  <a:pt x="983107" y="1189228"/>
                </a:lnTo>
                <a:lnTo>
                  <a:pt x="992886" y="1181100"/>
                </a:lnTo>
                <a:lnTo>
                  <a:pt x="984758" y="1171321"/>
                </a:lnTo>
                <a:close/>
              </a:path>
              <a:path w="1318895" h="1582420">
                <a:moveTo>
                  <a:pt x="1001013" y="1190752"/>
                </a:moveTo>
                <a:lnTo>
                  <a:pt x="991235" y="1198880"/>
                </a:lnTo>
                <a:lnTo>
                  <a:pt x="999363" y="1208659"/>
                </a:lnTo>
                <a:lnTo>
                  <a:pt x="1009142" y="1200531"/>
                </a:lnTo>
                <a:lnTo>
                  <a:pt x="1001013" y="1190752"/>
                </a:lnTo>
                <a:close/>
              </a:path>
              <a:path w="1318895" h="1582420">
                <a:moveTo>
                  <a:pt x="1017270" y="1210310"/>
                </a:moveTo>
                <a:lnTo>
                  <a:pt x="1007491" y="1218438"/>
                </a:lnTo>
                <a:lnTo>
                  <a:pt x="1015619" y="1228217"/>
                </a:lnTo>
                <a:lnTo>
                  <a:pt x="1025398" y="1220089"/>
                </a:lnTo>
                <a:lnTo>
                  <a:pt x="1017270" y="1210310"/>
                </a:lnTo>
                <a:close/>
              </a:path>
              <a:path w="1318895" h="1582420">
                <a:moveTo>
                  <a:pt x="1033526" y="1229868"/>
                </a:moveTo>
                <a:lnTo>
                  <a:pt x="1023747" y="1237996"/>
                </a:lnTo>
                <a:lnTo>
                  <a:pt x="1031875" y="1247775"/>
                </a:lnTo>
                <a:lnTo>
                  <a:pt x="1041654" y="1239647"/>
                </a:lnTo>
                <a:lnTo>
                  <a:pt x="1033526" y="1229868"/>
                </a:lnTo>
                <a:close/>
              </a:path>
              <a:path w="1318895" h="1582420">
                <a:moveTo>
                  <a:pt x="1049782" y="1249426"/>
                </a:moveTo>
                <a:lnTo>
                  <a:pt x="1040003" y="1257554"/>
                </a:lnTo>
                <a:lnTo>
                  <a:pt x="1048131" y="1267206"/>
                </a:lnTo>
                <a:lnTo>
                  <a:pt x="1057910" y="1259078"/>
                </a:lnTo>
                <a:lnTo>
                  <a:pt x="1049782" y="1249426"/>
                </a:lnTo>
                <a:close/>
              </a:path>
              <a:path w="1318895" h="1582420">
                <a:moveTo>
                  <a:pt x="1066038" y="1268857"/>
                </a:moveTo>
                <a:lnTo>
                  <a:pt x="1056259" y="1276985"/>
                </a:lnTo>
                <a:lnTo>
                  <a:pt x="1064387" y="1286764"/>
                </a:lnTo>
                <a:lnTo>
                  <a:pt x="1074166" y="1278636"/>
                </a:lnTo>
                <a:lnTo>
                  <a:pt x="1066038" y="1268857"/>
                </a:lnTo>
                <a:close/>
              </a:path>
              <a:path w="1318895" h="1582420">
                <a:moveTo>
                  <a:pt x="1082167" y="1288415"/>
                </a:moveTo>
                <a:lnTo>
                  <a:pt x="1072515" y="1296543"/>
                </a:lnTo>
                <a:lnTo>
                  <a:pt x="1080643" y="1306322"/>
                </a:lnTo>
                <a:lnTo>
                  <a:pt x="1090295" y="1298194"/>
                </a:lnTo>
                <a:lnTo>
                  <a:pt x="1082167" y="1288415"/>
                </a:lnTo>
                <a:close/>
              </a:path>
              <a:path w="1318895" h="1582420">
                <a:moveTo>
                  <a:pt x="1098423" y="1307973"/>
                </a:moveTo>
                <a:lnTo>
                  <a:pt x="1088771" y="1316101"/>
                </a:lnTo>
                <a:lnTo>
                  <a:pt x="1096899" y="1325880"/>
                </a:lnTo>
                <a:lnTo>
                  <a:pt x="1106551" y="1317752"/>
                </a:lnTo>
                <a:lnTo>
                  <a:pt x="1098423" y="1307973"/>
                </a:lnTo>
                <a:close/>
              </a:path>
              <a:path w="1318895" h="1582420">
                <a:moveTo>
                  <a:pt x="1114679" y="1327404"/>
                </a:moveTo>
                <a:lnTo>
                  <a:pt x="1105027" y="1335532"/>
                </a:lnTo>
                <a:lnTo>
                  <a:pt x="1113155" y="1345311"/>
                </a:lnTo>
                <a:lnTo>
                  <a:pt x="1122807" y="1337183"/>
                </a:lnTo>
                <a:lnTo>
                  <a:pt x="1114679" y="1327404"/>
                </a:lnTo>
                <a:close/>
              </a:path>
              <a:path w="1318895" h="1582420">
                <a:moveTo>
                  <a:pt x="1130935" y="1346962"/>
                </a:moveTo>
                <a:lnTo>
                  <a:pt x="1121156" y="1355090"/>
                </a:lnTo>
                <a:lnTo>
                  <a:pt x="1129284" y="1364869"/>
                </a:lnTo>
                <a:lnTo>
                  <a:pt x="1139063" y="1356741"/>
                </a:lnTo>
                <a:lnTo>
                  <a:pt x="1130935" y="1346962"/>
                </a:lnTo>
                <a:close/>
              </a:path>
              <a:path w="1318895" h="1582420">
                <a:moveTo>
                  <a:pt x="1147191" y="1366520"/>
                </a:moveTo>
                <a:lnTo>
                  <a:pt x="1137412" y="1374648"/>
                </a:lnTo>
                <a:lnTo>
                  <a:pt x="1145540" y="1384427"/>
                </a:lnTo>
                <a:lnTo>
                  <a:pt x="1155319" y="1376299"/>
                </a:lnTo>
                <a:lnTo>
                  <a:pt x="1147191" y="1366520"/>
                </a:lnTo>
                <a:close/>
              </a:path>
              <a:path w="1318895" h="1582420">
                <a:moveTo>
                  <a:pt x="1163447" y="1386078"/>
                </a:moveTo>
                <a:lnTo>
                  <a:pt x="1153668" y="1394206"/>
                </a:lnTo>
                <a:lnTo>
                  <a:pt x="1161796" y="1403858"/>
                </a:lnTo>
                <a:lnTo>
                  <a:pt x="1171575" y="1395730"/>
                </a:lnTo>
                <a:lnTo>
                  <a:pt x="1163447" y="1386078"/>
                </a:lnTo>
                <a:close/>
              </a:path>
              <a:path w="1318895" h="1582420">
                <a:moveTo>
                  <a:pt x="1179703" y="1405509"/>
                </a:moveTo>
                <a:lnTo>
                  <a:pt x="1169924" y="1413637"/>
                </a:lnTo>
                <a:lnTo>
                  <a:pt x="1178052" y="1423416"/>
                </a:lnTo>
                <a:lnTo>
                  <a:pt x="1187831" y="1415288"/>
                </a:lnTo>
                <a:lnTo>
                  <a:pt x="1179703" y="1405509"/>
                </a:lnTo>
                <a:close/>
              </a:path>
              <a:path w="1318895" h="1582420">
                <a:moveTo>
                  <a:pt x="1195959" y="1425067"/>
                </a:moveTo>
                <a:lnTo>
                  <a:pt x="1186180" y="1433195"/>
                </a:lnTo>
                <a:lnTo>
                  <a:pt x="1194308" y="1442974"/>
                </a:lnTo>
                <a:lnTo>
                  <a:pt x="1204087" y="1434846"/>
                </a:lnTo>
                <a:lnTo>
                  <a:pt x="1195959" y="1425067"/>
                </a:lnTo>
                <a:close/>
              </a:path>
              <a:path w="1318895" h="1582420">
                <a:moveTo>
                  <a:pt x="1212215" y="1444625"/>
                </a:moveTo>
                <a:lnTo>
                  <a:pt x="1202436" y="1452753"/>
                </a:lnTo>
                <a:lnTo>
                  <a:pt x="1210564" y="1462532"/>
                </a:lnTo>
                <a:lnTo>
                  <a:pt x="1220343" y="1454404"/>
                </a:lnTo>
                <a:lnTo>
                  <a:pt x="1212215" y="1444625"/>
                </a:lnTo>
                <a:close/>
              </a:path>
              <a:path w="1318895" h="1582420">
                <a:moveTo>
                  <a:pt x="1228471" y="1464056"/>
                </a:moveTo>
                <a:lnTo>
                  <a:pt x="1218692" y="1472184"/>
                </a:lnTo>
                <a:lnTo>
                  <a:pt x="1226820" y="1481963"/>
                </a:lnTo>
                <a:lnTo>
                  <a:pt x="1236599" y="1473835"/>
                </a:lnTo>
                <a:lnTo>
                  <a:pt x="1228471" y="1464056"/>
                </a:lnTo>
                <a:close/>
              </a:path>
              <a:path w="1318895" h="1582420">
                <a:moveTo>
                  <a:pt x="1298956" y="1499108"/>
                </a:moveTo>
                <a:lnTo>
                  <a:pt x="1240409" y="1547876"/>
                </a:lnTo>
                <a:lnTo>
                  <a:pt x="1318387" y="1582039"/>
                </a:lnTo>
                <a:lnTo>
                  <a:pt x="1307912" y="1537335"/>
                </a:lnTo>
                <a:lnTo>
                  <a:pt x="1272921" y="1537335"/>
                </a:lnTo>
                <a:lnTo>
                  <a:pt x="1267460" y="1530731"/>
                </a:lnTo>
                <a:lnTo>
                  <a:pt x="1277239" y="1522730"/>
                </a:lnTo>
                <a:lnTo>
                  <a:pt x="1304490" y="1522730"/>
                </a:lnTo>
                <a:lnTo>
                  <a:pt x="1298956" y="1499108"/>
                </a:lnTo>
                <a:close/>
              </a:path>
              <a:path w="1318895" h="1582420">
                <a:moveTo>
                  <a:pt x="1277239" y="1522730"/>
                </a:moveTo>
                <a:lnTo>
                  <a:pt x="1267460" y="1530731"/>
                </a:lnTo>
                <a:lnTo>
                  <a:pt x="1272921" y="1537335"/>
                </a:lnTo>
                <a:lnTo>
                  <a:pt x="1282700" y="1529207"/>
                </a:lnTo>
                <a:lnTo>
                  <a:pt x="1277239" y="1522730"/>
                </a:lnTo>
                <a:close/>
              </a:path>
              <a:path w="1318895" h="1582420">
                <a:moveTo>
                  <a:pt x="1304490" y="1522730"/>
                </a:moveTo>
                <a:lnTo>
                  <a:pt x="1277239" y="1522730"/>
                </a:lnTo>
                <a:lnTo>
                  <a:pt x="1282700" y="1529207"/>
                </a:lnTo>
                <a:lnTo>
                  <a:pt x="1272921" y="1537335"/>
                </a:lnTo>
                <a:lnTo>
                  <a:pt x="1307912" y="1537335"/>
                </a:lnTo>
                <a:lnTo>
                  <a:pt x="1304490" y="1522730"/>
                </a:lnTo>
                <a:close/>
              </a:path>
              <a:path w="1318895" h="1582420">
                <a:moveTo>
                  <a:pt x="1260983" y="1503172"/>
                </a:moveTo>
                <a:lnTo>
                  <a:pt x="1251204" y="1511300"/>
                </a:lnTo>
                <a:lnTo>
                  <a:pt x="1259332" y="1521079"/>
                </a:lnTo>
                <a:lnTo>
                  <a:pt x="1269111" y="1512951"/>
                </a:lnTo>
                <a:lnTo>
                  <a:pt x="1260983" y="1503172"/>
                </a:lnTo>
                <a:close/>
              </a:path>
              <a:path w="1318895" h="1582420">
                <a:moveTo>
                  <a:pt x="1244727" y="1483614"/>
                </a:moveTo>
                <a:lnTo>
                  <a:pt x="1234948" y="1491742"/>
                </a:lnTo>
                <a:lnTo>
                  <a:pt x="1243076" y="1501521"/>
                </a:lnTo>
                <a:lnTo>
                  <a:pt x="1252855" y="1493393"/>
                </a:lnTo>
                <a:lnTo>
                  <a:pt x="1244727" y="1483614"/>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9"/>
          <p:cNvSpPr/>
          <p:nvPr/>
        </p:nvSpPr>
        <p:spPr>
          <a:xfrm>
            <a:off x="4070128" y="2376296"/>
            <a:ext cx="1833086" cy="1294448"/>
          </a:xfrm>
          <a:custGeom>
            <a:avLst/>
            <a:gdLst/>
            <a:ahLst/>
            <a:cxnLst/>
            <a:rect l="l" t="t" r="r" b="b"/>
            <a:pathLst>
              <a:path w="2444115" h="1725929">
                <a:moveTo>
                  <a:pt x="10413" y="1708022"/>
                </a:moveTo>
                <a:lnTo>
                  <a:pt x="0" y="1715261"/>
                </a:lnTo>
                <a:lnTo>
                  <a:pt x="7365" y="1725676"/>
                </a:lnTo>
                <a:lnTo>
                  <a:pt x="17779" y="1718436"/>
                </a:lnTo>
                <a:lnTo>
                  <a:pt x="10413" y="1708022"/>
                </a:lnTo>
                <a:close/>
              </a:path>
              <a:path w="2444115" h="1725929">
                <a:moveTo>
                  <a:pt x="31114" y="1693417"/>
                </a:moveTo>
                <a:lnTo>
                  <a:pt x="20827" y="1700656"/>
                </a:lnTo>
                <a:lnTo>
                  <a:pt x="28066" y="1711070"/>
                </a:lnTo>
                <a:lnTo>
                  <a:pt x="38480" y="1703704"/>
                </a:lnTo>
                <a:lnTo>
                  <a:pt x="31114" y="1693417"/>
                </a:lnTo>
                <a:close/>
              </a:path>
              <a:path w="2444115" h="1725929">
                <a:moveTo>
                  <a:pt x="51942" y="1678685"/>
                </a:moveTo>
                <a:lnTo>
                  <a:pt x="41528" y="1686052"/>
                </a:lnTo>
                <a:lnTo>
                  <a:pt x="48895" y="1696465"/>
                </a:lnTo>
                <a:lnTo>
                  <a:pt x="59182" y="1689099"/>
                </a:lnTo>
                <a:lnTo>
                  <a:pt x="51942" y="1678685"/>
                </a:lnTo>
                <a:close/>
              </a:path>
              <a:path w="2444115" h="1725929">
                <a:moveTo>
                  <a:pt x="72643" y="1664080"/>
                </a:moveTo>
                <a:lnTo>
                  <a:pt x="62357" y="1671446"/>
                </a:lnTo>
                <a:lnTo>
                  <a:pt x="69596" y="1681733"/>
                </a:lnTo>
                <a:lnTo>
                  <a:pt x="80010" y="1674495"/>
                </a:lnTo>
                <a:lnTo>
                  <a:pt x="72643" y="1664080"/>
                </a:lnTo>
                <a:close/>
              </a:path>
              <a:path w="2444115" h="1725929">
                <a:moveTo>
                  <a:pt x="93472" y="1649476"/>
                </a:moveTo>
                <a:lnTo>
                  <a:pt x="83058" y="1656714"/>
                </a:lnTo>
                <a:lnTo>
                  <a:pt x="90424" y="1667128"/>
                </a:lnTo>
                <a:lnTo>
                  <a:pt x="100711" y="1659889"/>
                </a:lnTo>
                <a:lnTo>
                  <a:pt x="93472" y="1649476"/>
                </a:lnTo>
                <a:close/>
              </a:path>
              <a:path w="2444115" h="1725929">
                <a:moveTo>
                  <a:pt x="114173" y="1634870"/>
                </a:moveTo>
                <a:lnTo>
                  <a:pt x="103759" y="1642109"/>
                </a:lnTo>
                <a:lnTo>
                  <a:pt x="111125" y="1652523"/>
                </a:lnTo>
                <a:lnTo>
                  <a:pt x="121538" y="1645158"/>
                </a:lnTo>
                <a:lnTo>
                  <a:pt x="114173" y="1634870"/>
                </a:lnTo>
                <a:close/>
              </a:path>
              <a:path w="2444115" h="1725929">
                <a:moveTo>
                  <a:pt x="135000" y="1620139"/>
                </a:moveTo>
                <a:lnTo>
                  <a:pt x="124587" y="1627504"/>
                </a:lnTo>
                <a:lnTo>
                  <a:pt x="131952" y="1637918"/>
                </a:lnTo>
                <a:lnTo>
                  <a:pt x="142239" y="1630552"/>
                </a:lnTo>
                <a:lnTo>
                  <a:pt x="135000" y="1620139"/>
                </a:lnTo>
                <a:close/>
              </a:path>
              <a:path w="2444115" h="1725929">
                <a:moveTo>
                  <a:pt x="155701" y="1605533"/>
                </a:moveTo>
                <a:lnTo>
                  <a:pt x="145287" y="1612899"/>
                </a:lnTo>
                <a:lnTo>
                  <a:pt x="152653" y="1623186"/>
                </a:lnTo>
                <a:lnTo>
                  <a:pt x="163067" y="1615947"/>
                </a:lnTo>
                <a:lnTo>
                  <a:pt x="155701" y="1605533"/>
                </a:lnTo>
                <a:close/>
              </a:path>
              <a:path w="2444115" h="1725929">
                <a:moveTo>
                  <a:pt x="176529" y="1590928"/>
                </a:moveTo>
                <a:lnTo>
                  <a:pt x="166115" y="1598167"/>
                </a:lnTo>
                <a:lnTo>
                  <a:pt x="173354" y="1608581"/>
                </a:lnTo>
                <a:lnTo>
                  <a:pt x="183768" y="1601342"/>
                </a:lnTo>
                <a:lnTo>
                  <a:pt x="176529" y="1590928"/>
                </a:lnTo>
                <a:close/>
              </a:path>
              <a:path w="2444115" h="1725929">
                <a:moveTo>
                  <a:pt x="197230" y="1576324"/>
                </a:moveTo>
                <a:lnTo>
                  <a:pt x="186816" y="1583562"/>
                </a:lnTo>
                <a:lnTo>
                  <a:pt x="194183" y="1593977"/>
                </a:lnTo>
                <a:lnTo>
                  <a:pt x="204597" y="1586610"/>
                </a:lnTo>
                <a:lnTo>
                  <a:pt x="197230" y="1576324"/>
                </a:lnTo>
                <a:close/>
              </a:path>
              <a:path w="2444115" h="1725929">
                <a:moveTo>
                  <a:pt x="217932" y="1561591"/>
                </a:moveTo>
                <a:lnTo>
                  <a:pt x="207645" y="1568957"/>
                </a:lnTo>
                <a:lnTo>
                  <a:pt x="214884" y="1579371"/>
                </a:lnTo>
                <a:lnTo>
                  <a:pt x="225298" y="1572005"/>
                </a:lnTo>
                <a:lnTo>
                  <a:pt x="217932" y="1561591"/>
                </a:lnTo>
                <a:close/>
              </a:path>
              <a:path w="2444115" h="1725929">
                <a:moveTo>
                  <a:pt x="238760" y="1546987"/>
                </a:moveTo>
                <a:lnTo>
                  <a:pt x="228346" y="1554352"/>
                </a:lnTo>
                <a:lnTo>
                  <a:pt x="235712" y="1564639"/>
                </a:lnTo>
                <a:lnTo>
                  <a:pt x="246125" y="1557401"/>
                </a:lnTo>
                <a:lnTo>
                  <a:pt x="238760" y="1546987"/>
                </a:lnTo>
                <a:close/>
              </a:path>
              <a:path w="2444115" h="1725929">
                <a:moveTo>
                  <a:pt x="259461" y="1532381"/>
                </a:moveTo>
                <a:lnTo>
                  <a:pt x="249174" y="1539620"/>
                </a:lnTo>
                <a:lnTo>
                  <a:pt x="256412" y="1550034"/>
                </a:lnTo>
                <a:lnTo>
                  <a:pt x="266826" y="1542668"/>
                </a:lnTo>
                <a:lnTo>
                  <a:pt x="259461" y="1532381"/>
                </a:lnTo>
                <a:close/>
              </a:path>
              <a:path w="2444115" h="1725929">
                <a:moveTo>
                  <a:pt x="280288" y="1517777"/>
                </a:moveTo>
                <a:lnTo>
                  <a:pt x="269875" y="1525015"/>
                </a:lnTo>
                <a:lnTo>
                  <a:pt x="277240" y="1535429"/>
                </a:lnTo>
                <a:lnTo>
                  <a:pt x="287527" y="1528064"/>
                </a:lnTo>
                <a:lnTo>
                  <a:pt x="280288" y="1517777"/>
                </a:lnTo>
                <a:close/>
              </a:path>
              <a:path w="2444115" h="1725929">
                <a:moveTo>
                  <a:pt x="300989" y="1503044"/>
                </a:moveTo>
                <a:lnTo>
                  <a:pt x="290702" y="1510411"/>
                </a:lnTo>
                <a:lnTo>
                  <a:pt x="297941" y="1520825"/>
                </a:lnTo>
                <a:lnTo>
                  <a:pt x="308355" y="1513458"/>
                </a:lnTo>
                <a:lnTo>
                  <a:pt x="300989" y="1503044"/>
                </a:lnTo>
                <a:close/>
              </a:path>
              <a:path w="2444115" h="1725929">
                <a:moveTo>
                  <a:pt x="321817" y="1488439"/>
                </a:moveTo>
                <a:lnTo>
                  <a:pt x="311403" y="1495805"/>
                </a:lnTo>
                <a:lnTo>
                  <a:pt x="318770" y="1506092"/>
                </a:lnTo>
                <a:lnTo>
                  <a:pt x="329057" y="1498853"/>
                </a:lnTo>
                <a:lnTo>
                  <a:pt x="321817" y="1488439"/>
                </a:lnTo>
                <a:close/>
              </a:path>
              <a:path w="2444115" h="1725929">
                <a:moveTo>
                  <a:pt x="342518" y="1473834"/>
                </a:moveTo>
                <a:lnTo>
                  <a:pt x="332104" y="1481074"/>
                </a:lnTo>
                <a:lnTo>
                  <a:pt x="339471" y="1491488"/>
                </a:lnTo>
                <a:lnTo>
                  <a:pt x="349885" y="1484121"/>
                </a:lnTo>
                <a:lnTo>
                  <a:pt x="342518" y="1473834"/>
                </a:lnTo>
                <a:close/>
              </a:path>
              <a:path w="2444115" h="1725929">
                <a:moveTo>
                  <a:pt x="363347" y="1459102"/>
                </a:moveTo>
                <a:lnTo>
                  <a:pt x="352933" y="1466468"/>
                </a:lnTo>
                <a:lnTo>
                  <a:pt x="360172" y="1476882"/>
                </a:lnTo>
                <a:lnTo>
                  <a:pt x="370586" y="1469516"/>
                </a:lnTo>
                <a:lnTo>
                  <a:pt x="363347" y="1459102"/>
                </a:lnTo>
                <a:close/>
              </a:path>
              <a:path w="2444115" h="1725929">
                <a:moveTo>
                  <a:pt x="384048" y="1444498"/>
                </a:moveTo>
                <a:lnTo>
                  <a:pt x="373634" y="1451864"/>
                </a:lnTo>
                <a:lnTo>
                  <a:pt x="381000" y="1462277"/>
                </a:lnTo>
                <a:lnTo>
                  <a:pt x="391413" y="1454912"/>
                </a:lnTo>
                <a:lnTo>
                  <a:pt x="384048" y="1444498"/>
                </a:lnTo>
                <a:close/>
              </a:path>
              <a:path w="2444115" h="1725929">
                <a:moveTo>
                  <a:pt x="404749" y="1429892"/>
                </a:moveTo>
                <a:lnTo>
                  <a:pt x="394462" y="1437258"/>
                </a:lnTo>
                <a:lnTo>
                  <a:pt x="401700" y="1447545"/>
                </a:lnTo>
                <a:lnTo>
                  <a:pt x="412114" y="1440306"/>
                </a:lnTo>
                <a:lnTo>
                  <a:pt x="404749" y="1429892"/>
                </a:lnTo>
                <a:close/>
              </a:path>
              <a:path w="2444115" h="1725929">
                <a:moveTo>
                  <a:pt x="425576" y="1415288"/>
                </a:moveTo>
                <a:lnTo>
                  <a:pt x="415163" y="1422527"/>
                </a:lnTo>
                <a:lnTo>
                  <a:pt x="422528" y="1432940"/>
                </a:lnTo>
                <a:lnTo>
                  <a:pt x="432942" y="1425575"/>
                </a:lnTo>
                <a:lnTo>
                  <a:pt x="425576" y="1415288"/>
                </a:lnTo>
                <a:close/>
              </a:path>
              <a:path w="2444115" h="1725929">
                <a:moveTo>
                  <a:pt x="446277" y="1400555"/>
                </a:moveTo>
                <a:lnTo>
                  <a:pt x="435990" y="1407921"/>
                </a:lnTo>
                <a:lnTo>
                  <a:pt x="443229" y="1418336"/>
                </a:lnTo>
                <a:lnTo>
                  <a:pt x="453643" y="1410969"/>
                </a:lnTo>
                <a:lnTo>
                  <a:pt x="446277" y="1400555"/>
                </a:lnTo>
                <a:close/>
              </a:path>
              <a:path w="2444115" h="1725929">
                <a:moveTo>
                  <a:pt x="467105" y="1385951"/>
                </a:moveTo>
                <a:lnTo>
                  <a:pt x="456691" y="1393316"/>
                </a:lnTo>
                <a:lnTo>
                  <a:pt x="464058" y="1403730"/>
                </a:lnTo>
                <a:lnTo>
                  <a:pt x="474345" y="1396364"/>
                </a:lnTo>
                <a:lnTo>
                  <a:pt x="467105" y="1385951"/>
                </a:lnTo>
                <a:close/>
              </a:path>
              <a:path w="2444115" h="1725929">
                <a:moveTo>
                  <a:pt x="487807" y="1371345"/>
                </a:moveTo>
                <a:lnTo>
                  <a:pt x="477520" y="1378712"/>
                </a:lnTo>
                <a:lnTo>
                  <a:pt x="484759" y="1388999"/>
                </a:lnTo>
                <a:lnTo>
                  <a:pt x="495173" y="1381759"/>
                </a:lnTo>
                <a:lnTo>
                  <a:pt x="487807" y="1371345"/>
                </a:lnTo>
                <a:close/>
              </a:path>
              <a:path w="2444115" h="1725929">
                <a:moveTo>
                  <a:pt x="508635" y="1356740"/>
                </a:moveTo>
                <a:lnTo>
                  <a:pt x="498221" y="1363979"/>
                </a:lnTo>
                <a:lnTo>
                  <a:pt x="505587" y="1374393"/>
                </a:lnTo>
                <a:lnTo>
                  <a:pt x="515874" y="1367027"/>
                </a:lnTo>
                <a:lnTo>
                  <a:pt x="508635" y="1356740"/>
                </a:lnTo>
                <a:close/>
              </a:path>
              <a:path w="2444115" h="1725929">
                <a:moveTo>
                  <a:pt x="529336" y="1342008"/>
                </a:moveTo>
                <a:lnTo>
                  <a:pt x="518922" y="1349375"/>
                </a:lnTo>
                <a:lnTo>
                  <a:pt x="526288" y="1359789"/>
                </a:lnTo>
                <a:lnTo>
                  <a:pt x="536701" y="1352423"/>
                </a:lnTo>
                <a:lnTo>
                  <a:pt x="529336" y="1342008"/>
                </a:lnTo>
                <a:close/>
              </a:path>
              <a:path w="2444115" h="1725929">
                <a:moveTo>
                  <a:pt x="550163" y="1327403"/>
                </a:moveTo>
                <a:lnTo>
                  <a:pt x="539750" y="1334769"/>
                </a:lnTo>
                <a:lnTo>
                  <a:pt x="547115" y="1345183"/>
                </a:lnTo>
                <a:lnTo>
                  <a:pt x="557402" y="1337817"/>
                </a:lnTo>
                <a:lnTo>
                  <a:pt x="550163" y="1327403"/>
                </a:lnTo>
                <a:close/>
              </a:path>
              <a:path w="2444115" h="1725929">
                <a:moveTo>
                  <a:pt x="570864" y="1312799"/>
                </a:moveTo>
                <a:lnTo>
                  <a:pt x="560451" y="1320164"/>
                </a:lnTo>
                <a:lnTo>
                  <a:pt x="567816" y="1330452"/>
                </a:lnTo>
                <a:lnTo>
                  <a:pt x="578230" y="1323213"/>
                </a:lnTo>
                <a:lnTo>
                  <a:pt x="570864" y="1312799"/>
                </a:lnTo>
                <a:close/>
              </a:path>
              <a:path w="2444115" h="1725929">
                <a:moveTo>
                  <a:pt x="591692" y="1298193"/>
                </a:moveTo>
                <a:lnTo>
                  <a:pt x="581278" y="1305432"/>
                </a:lnTo>
                <a:lnTo>
                  <a:pt x="588517" y="1315846"/>
                </a:lnTo>
                <a:lnTo>
                  <a:pt x="598932" y="1308480"/>
                </a:lnTo>
                <a:lnTo>
                  <a:pt x="591692" y="1298193"/>
                </a:lnTo>
                <a:close/>
              </a:path>
              <a:path w="2444115" h="1725929">
                <a:moveTo>
                  <a:pt x="612393" y="1283462"/>
                </a:moveTo>
                <a:lnTo>
                  <a:pt x="601979" y="1290827"/>
                </a:lnTo>
                <a:lnTo>
                  <a:pt x="609346" y="1301241"/>
                </a:lnTo>
                <a:lnTo>
                  <a:pt x="619760" y="1293876"/>
                </a:lnTo>
                <a:lnTo>
                  <a:pt x="612393" y="1283462"/>
                </a:lnTo>
                <a:close/>
              </a:path>
              <a:path w="2444115" h="1725929">
                <a:moveTo>
                  <a:pt x="633095" y="1268856"/>
                </a:moveTo>
                <a:lnTo>
                  <a:pt x="622808" y="1276223"/>
                </a:lnTo>
                <a:lnTo>
                  <a:pt x="630047" y="1286637"/>
                </a:lnTo>
                <a:lnTo>
                  <a:pt x="640461" y="1279270"/>
                </a:lnTo>
                <a:lnTo>
                  <a:pt x="633095" y="1268856"/>
                </a:lnTo>
                <a:close/>
              </a:path>
              <a:path w="2444115" h="1725929">
                <a:moveTo>
                  <a:pt x="653923" y="1254252"/>
                </a:moveTo>
                <a:lnTo>
                  <a:pt x="643509" y="1261617"/>
                </a:lnTo>
                <a:lnTo>
                  <a:pt x="650875" y="1271904"/>
                </a:lnTo>
                <a:lnTo>
                  <a:pt x="661288" y="1264665"/>
                </a:lnTo>
                <a:lnTo>
                  <a:pt x="653923" y="1254252"/>
                </a:lnTo>
                <a:close/>
              </a:path>
              <a:path w="2444115" h="1725929">
                <a:moveTo>
                  <a:pt x="674624" y="1239646"/>
                </a:moveTo>
                <a:lnTo>
                  <a:pt x="664337" y="1246886"/>
                </a:lnTo>
                <a:lnTo>
                  <a:pt x="671576" y="1257300"/>
                </a:lnTo>
                <a:lnTo>
                  <a:pt x="681989" y="1249933"/>
                </a:lnTo>
                <a:lnTo>
                  <a:pt x="674624" y="1239646"/>
                </a:lnTo>
                <a:close/>
              </a:path>
              <a:path w="2444115" h="1725929">
                <a:moveTo>
                  <a:pt x="695451" y="1224914"/>
                </a:moveTo>
                <a:lnTo>
                  <a:pt x="685038" y="1232280"/>
                </a:lnTo>
                <a:lnTo>
                  <a:pt x="692403" y="1242694"/>
                </a:lnTo>
                <a:lnTo>
                  <a:pt x="702690" y="1235328"/>
                </a:lnTo>
                <a:lnTo>
                  <a:pt x="695451" y="1224914"/>
                </a:lnTo>
                <a:close/>
              </a:path>
              <a:path w="2444115" h="1725929">
                <a:moveTo>
                  <a:pt x="716152" y="1210309"/>
                </a:moveTo>
                <a:lnTo>
                  <a:pt x="705865" y="1217676"/>
                </a:lnTo>
                <a:lnTo>
                  <a:pt x="713104" y="1228089"/>
                </a:lnTo>
                <a:lnTo>
                  <a:pt x="723518" y="1220724"/>
                </a:lnTo>
                <a:lnTo>
                  <a:pt x="716152" y="1210309"/>
                </a:lnTo>
                <a:close/>
              </a:path>
              <a:path w="2444115" h="1725929">
                <a:moveTo>
                  <a:pt x="736980" y="1195704"/>
                </a:moveTo>
                <a:lnTo>
                  <a:pt x="726566" y="1203070"/>
                </a:lnTo>
                <a:lnTo>
                  <a:pt x="733933" y="1213357"/>
                </a:lnTo>
                <a:lnTo>
                  <a:pt x="744220" y="1206118"/>
                </a:lnTo>
                <a:lnTo>
                  <a:pt x="736980" y="1195704"/>
                </a:lnTo>
                <a:close/>
              </a:path>
              <a:path w="2444115" h="1725929">
                <a:moveTo>
                  <a:pt x="757682" y="1181100"/>
                </a:moveTo>
                <a:lnTo>
                  <a:pt x="747267" y="1188339"/>
                </a:lnTo>
                <a:lnTo>
                  <a:pt x="754634" y="1198752"/>
                </a:lnTo>
                <a:lnTo>
                  <a:pt x="765048" y="1191387"/>
                </a:lnTo>
                <a:lnTo>
                  <a:pt x="757682" y="1181100"/>
                </a:lnTo>
                <a:close/>
              </a:path>
              <a:path w="2444115" h="1725929">
                <a:moveTo>
                  <a:pt x="778510" y="1166367"/>
                </a:moveTo>
                <a:lnTo>
                  <a:pt x="768096" y="1173733"/>
                </a:lnTo>
                <a:lnTo>
                  <a:pt x="775462" y="1184148"/>
                </a:lnTo>
                <a:lnTo>
                  <a:pt x="785749" y="1176781"/>
                </a:lnTo>
                <a:lnTo>
                  <a:pt x="778510" y="1166367"/>
                </a:lnTo>
                <a:close/>
              </a:path>
              <a:path w="2444115" h="1725929">
                <a:moveTo>
                  <a:pt x="799211" y="1151763"/>
                </a:moveTo>
                <a:lnTo>
                  <a:pt x="788797" y="1159128"/>
                </a:lnTo>
                <a:lnTo>
                  <a:pt x="796163" y="1169542"/>
                </a:lnTo>
                <a:lnTo>
                  <a:pt x="806576" y="1162177"/>
                </a:lnTo>
                <a:lnTo>
                  <a:pt x="799211" y="1151763"/>
                </a:lnTo>
                <a:close/>
              </a:path>
              <a:path w="2444115" h="1725929">
                <a:moveTo>
                  <a:pt x="820038" y="1137157"/>
                </a:moveTo>
                <a:lnTo>
                  <a:pt x="809625" y="1144524"/>
                </a:lnTo>
                <a:lnTo>
                  <a:pt x="816863" y="1154811"/>
                </a:lnTo>
                <a:lnTo>
                  <a:pt x="827277" y="1147571"/>
                </a:lnTo>
                <a:lnTo>
                  <a:pt x="820038" y="1137157"/>
                </a:lnTo>
                <a:close/>
              </a:path>
              <a:path w="2444115" h="1725929">
                <a:moveTo>
                  <a:pt x="840739" y="1122552"/>
                </a:moveTo>
                <a:lnTo>
                  <a:pt x="830326" y="1129791"/>
                </a:lnTo>
                <a:lnTo>
                  <a:pt x="837691" y="1140205"/>
                </a:lnTo>
                <a:lnTo>
                  <a:pt x="848105" y="1132839"/>
                </a:lnTo>
                <a:lnTo>
                  <a:pt x="840739" y="1122552"/>
                </a:lnTo>
                <a:close/>
              </a:path>
              <a:path w="2444115" h="1725929">
                <a:moveTo>
                  <a:pt x="861440" y="1107820"/>
                </a:moveTo>
                <a:lnTo>
                  <a:pt x="851153" y="1115187"/>
                </a:lnTo>
                <a:lnTo>
                  <a:pt x="858392" y="1125601"/>
                </a:lnTo>
                <a:lnTo>
                  <a:pt x="868807" y="1118234"/>
                </a:lnTo>
                <a:lnTo>
                  <a:pt x="861440" y="1107820"/>
                </a:lnTo>
                <a:close/>
              </a:path>
              <a:path w="2444115" h="1725929">
                <a:moveTo>
                  <a:pt x="882268" y="1093215"/>
                </a:moveTo>
                <a:lnTo>
                  <a:pt x="871854" y="1100581"/>
                </a:lnTo>
                <a:lnTo>
                  <a:pt x="879221" y="1110995"/>
                </a:lnTo>
                <a:lnTo>
                  <a:pt x="889635" y="1103629"/>
                </a:lnTo>
                <a:lnTo>
                  <a:pt x="882268" y="1093215"/>
                </a:lnTo>
                <a:close/>
              </a:path>
              <a:path w="2444115" h="1725929">
                <a:moveTo>
                  <a:pt x="902970" y="1078611"/>
                </a:moveTo>
                <a:lnTo>
                  <a:pt x="892683" y="1085977"/>
                </a:lnTo>
                <a:lnTo>
                  <a:pt x="899922" y="1096264"/>
                </a:lnTo>
                <a:lnTo>
                  <a:pt x="910336" y="1089025"/>
                </a:lnTo>
                <a:lnTo>
                  <a:pt x="902970" y="1078611"/>
                </a:lnTo>
                <a:close/>
              </a:path>
              <a:path w="2444115" h="1725929">
                <a:moveTo>
                  <a:pt x="923798" y="1064005"/>
                </a:moveTo>
                <a:lnTo>
                  <a:pt x="913384" y="1071244"/>
                </a:lnTo>
                <a:lnTo>
                  <a:pt x="920750" y="1081658"/>
                </a:lnTo>
                <a:lnTo>
                  <a:pt x="931037" y="1074292"/>
                </a:lnTo>
                <a:lnTo>
                  <a:pt x="923798" y="1064005"/>
                </a:lnTo>
                <a:close/>
              </a:path>
              <a:path w="2444115" h="1725929">
                <a:moveTo>
                  <a:pt x="944499" y="1049274"/>
                </a:moveTo>
                <a:lnTo>
                  <a:pt x="934212" y="1056639"/>
                </a:lnTo>
                <a:lnTo>
                  <a:pt x="941451" y="1067053"/>
                </a:lnTo>
                <a:lnTo>
                  <a:pt x="951864" y="1059688"/>
                </a:lnTo>
                <a:lnTo>
                  <a:pt x="944499" y="1049274"/>
                </a:lnTo>
                <a:close/>
              </a:path>
              <a:path w="2444115" h="1725929">
                <a:moveTo>
                  <a:pt x="965326" y="1034668"/>
                </a:moveTo>
                <a:lnTo>
                  <a:pt x="954913" y="1042034"/>
                </a:lnTo>
                <a:lnTo>
                  <a:pt x="962278" y="1052449"/>
                </a:lnTo>
                <a:lnTo>
                  <a:pt x="972565" y="1045082"/>
                </a:lnTo>
                <a:lnTo>
                  <a:pt x="965326" y="1034668"/>
                </a:lnTo>
                <a:close/>
              </a:path>
              <a:path w="2444115" h="1725929">
                <a:moveTo>
                  <a:pt x="986027" y="1020063"/>
                </a:moveTo>
                <a:lnTo>
                  <a:pt x="975613" y="1027429"/>
                </a:lnTo>
                <a:lnTo>
                  <a:pt x="982979" y="1037716"/>
                </a:lnTo>
                <a:lnTo>
                  <a:pt x="993393" y="1030477"/>
                </a:lnTo>
                <a:lnTo>
                  <a:pt x="986027" y="1020063"/>
                </a:lnTo>
                <a:close/>
              </a:path>
              <a:path w="2444115" h="1725929">
                <a:moveTo>
                  <a:pt x="1006855" y="1005458"/>
                </a:moveTo>
                <a:lnTo>
                  <a:pt x="996441" y="1012698"/>
                </a:lnTo>
                <a:lnTo>
                  <a:pt x="1003680" y="1023112"/>
                </a:lnTo>
                <a:lnTo>
                  <a:pt x="1014095" y="1015745"/>
                </a:lnTo>
                <a:lnTo>
                  <a:pt x="1006855" y="1005458"/>
                </a:lnTo>
                <a:close/>
              </a:path>
              <a:path w="2444115" h="1725929">
                <a:moveTo>
                  <a:pt x="1027557" y="990726"/>
                </a:moveTo>
                <a:lnTo>
                  <a:pt x="1017142" y="998092"/>
                </a:lnTo>
                <a:lnTo>
                  <a:pt x="1024509" y="1008506"/>
                </a:lnTo>
                <a:lnTo>
                  <a:pt x="1034923" y="1001140"/>
                </a:lnTo>
                <a:lnTo>
                  <a:pt x="1027557" y="990726"/>
                </a:lnTo>
                <a:close/>
              </a:path>
              <a:path w="2444115" h="1725929">
                <a:moveTo>
                  <a:pt x="1048258" y="976121"/>
                </a:moveTo>
                <a:lnTo>
                  <a:pt x="1037971" y="983488"/>
                </a:lnTo>
                <a:lnTo>
                  <a:pt x="1045210" y="993775"/>
                </a:lnTo>
                <a:lnTo>
                  <a:pt x="1055624" y="986536"/>
                </a:lnTo>
                <a:lnTo>
                  <a:pt x="1048258" y="976121"/>
                </a:lnTo>
                <a:close/>
              </a:path>
              <a:path w="2444115" h="1725929">
                <a:moveTo>
                  <a:pt x="1069086" y="961516"/>
                </a:moveTo>
                <a:lnTo>
                  <a:pt x="1058672" y="968882"/>
                </a:lnTo>
                <a:lnTo>
                  <a:pt x="1066038" y="979169"/>
                </a:lnTo>
                <a:lnTo>
                  <a:pt x="1076452" y="971930"/>
                </a:lnTo>
                <a:lnTo>
                  <a:pt x="1069086" y="961516"/>
                </a:lnTo>
                <a:close/>
              </a:path>
              <a:path w="2444115" h="1725929">
                <a:moveTo>
                  <a:pt x="1089787" y="946912"/>
                </a:moveTo>
                <a:lnTo>
                  <a:pt x="1079500" y="954151"/>
                </a:lnTo>
                <a:lnTo>
                  <a:pt x="1086739" y="964564"/>
                </a:lnTo>
                <a:lnTo>
                  <a:pt x="1097152" y="957199"/>
                </a:lnTo>
                <a:lnTo>
                  <a:pt x="1089787" y="946912"/>
                </a:lnTo>
                <a:close/>
              </a:path>
              <a:path w="2444115" h="1725929">
                <a:moveTo>
                  <a:pt x="1110614" y="932179"/>
                </a:moveTo>
                <a:lnTo>
                  <a:pt x="1100201" y="939545"/>
                </a:lnTo>
                <a:lnTo>
                  <a:pt x="1107566" y="949959"/>
                </a:lnTo>
                <a:lnTo>
                  <a:pt x="1117853" y="942593"/>
                </a:lnTo>
                <a:lnTo>
                  <a:pt x="1110614" y="932179"/>
                </a:lnTo>
                <a:close/>
              </a:path>
              <a:path w="2444115" h="1725929">
                <a:moveTo>
                  <a:pt x="1131315" y="917575"/>
                </a:moveTo>
                <a:lnTo>
                  <a:pt x="1121028" y="924940"/>
                </a:lnTo>
                <a:lnTo>
                  <a:pt x="1128267" y="935227"/>
                </a:lnTo>
                <a:lnTo>
                  <a:pt x="1138682" y="927988"/>
                </a:lnTo>
                <a:lnTo>
                  <a:pt x="1131315" y="917575"/>
                </a:lnTo>
                <a:close/>
              </a:path>
              <a:path w="2444115" h="1725929">
                <a:moveTo>
                  <a:pt x="1152143" y="902969"/>
                </a:moveTo>
                <a:lnTo>
                  <a:pt x="1141729" y="910208"/>
                </a:lnTo>
                <a:lnTo>
                  <a:pt x="1149096" y="920623"/>
                </a:lnTo>
                <a:lnTo>
                  <a:pt x="1159383" y="913383"/>
                </a:lnTo>
                <a:lnTo>
                  <a:pt x="1152143" y="902969"/>
                </a:lnTo>
                <a:close/>
              </a:path>
              <a:path w="2444115" h="1725929">
                <a:moveTo>
                  <a:pt x="1172845" y="888364"/>
                </a:moveTo>
                <a:lnTo>
                  <a:pt x="1162430" y="895603"/>
                </a:lnTo>
                <a:lnTo>
                  <a:pt x="1169797" y="906017"/>
                </a:lnTo>
                <a:lnTo>
                  <a:pt x="1180211" y="898651"/>
                </a:lnTo>
                <a:lnTo>
                  <a:pt x="1172845" y="888364"/>
                </a:lnTo>
                <a:close/>
              </a:path>
              <a:path w="2444115" h="1725929">
                <a:moveTo>
                  <a:pt x="1193673" y="873632"/>
                </a:moveTo>
                <a:lnTo>
                  <a:pt x="1183259" y="880999"/>
                </a:lnTo>
                <a:lnTo>
                  <a:pt x="1190625" y="891413"/>
                </a:lnTo>
                <a:lnTo>
                  <a:pt x="1200912" y="884046"/>
                </a:lnTo>
                <a:lnTo>
                  <a:pt x="1193673" y="873632"/>
                </a:lnTo>
                <a:close/>
              </a:path>
              <a:path w="2444115" h="1725929">
                <a:moveTo>
                  <a:pt x="1214374" y="859027"/>
                </a:moveTo>
                <a:lnTo>
                  <a:pt x="1203960" y="866393"/>
                </a:lnTo>
                <a:lnTo>
                  <a:pt x="1211326" y="876680"/>
                </a:lnTo>
                <a:lnTo>
                  <a:pt x="1221739" y="869441"/>
                </a:lnTo>
                <a:lnTo>
                  <a:pt x="1214374" y="859027"/>
                </a:lnTo>
                <a:close/>
              </a:path>
              <a:path w="2444115" h="1725929">
                <a:moveTo>
                  <a:pt x="1235202" y="844423"/>
                </a:moveTo>
                <a:lnTo>
                  <a:pt x="1224788" y="851662"/>
                </a:lnTo>
                <a:lnTo>
                  <a:pt x="1232027" y="862076"/>
                </a:lnTo>
                <a:lnTo>
                  <a:pt x="1242440" y="854837"/>
                </a:lnTo>
                <a:lnTo>
                  <a:pt x="1235202" y="844423"/>
                </a:lnTo>
                <a:close/>
              </a:path>
              <a:path w="2444115" h="1725929">
                <a:moveTo>
                  <a:pt x="1255902" y="829817"/>
                </a:moveTo>
                <a:lnTo>
                  <a:pt x="1245489" y="837056"/>
                </a:lnTo>
                <a:lnTo>
                  <a:pt x="1252854" y="847470"/>
                </a:lnTo>
                <a:lnTo>
                  <a:pt x="1263268" y="840104"/>
                </a:lnTo>
                <a:lnTo>
                  <a:pt x="1255902" y="829817"/>
                </a:lnTo>
                <a:close/>
              </a:path>
              <a:path w="2444115" h="1725929">
                <a:moveTo>
                  <a:pt x="1276603" y="815086"/>
                </a:moveTo>
                <a:lnTo>
                  <a:pt x="1266316" y="822451"/>
                </a:lnTo>
                <a:lnTo>
                  <a:pt x="1273555" y="832865"/>
                </a:lnTo>
                <a:lnTo>
                  <a:pt x="1283970" y="825500"/>
                </a:lnTo>
                <a:lnTo>
                  <a:pt x="1276603" y="815086"/>
                </a:lnTo>
                <a:close/>
              </a:path>
              <a:path w="2444115" h="1725929">
                <a:moveTo>
                  <a:pt x="1297432" y="800480"/>
                </a:moveTo>
                <a:lnTo>
                  <a:pt x="1287017" y="807846"/>
                </a:lnTo>
                <a:lnTo>
                  <a:pt x="1294384" y="818133"/>
                </a:lnTo>
                <a:lnTo>
                  <a:pt x="1304798" y="810894"/>
                </a:lnTo>
                <a:lnTo>
                  <a:pt x="1297432" y="800480"/>
                </a:lnTo>
                <a:close/>
              </a:path>
              <a:path w="2444115" h="1725929">
                <a:moveTo>
                  <a:pt x="1318133" y="785876"/>
                </a:moveTo>
                <a:lnTo>
                  <a:pt x="1307846" y="793114"/>
                </a:lnTo>
                <a:lnTo>
                  <a:pt x="1315085" y="803528"/>
                </a:lnTo>
                <a:lnTo>
                  <a:pt x="1325499" y="796289"/>
                </a:lnTo>
                <a:lnTo>
                  <a:pt x="1318133" y="785876"/>
                </a:lnTo>
                <a:close/>
              </a:path>
              <a:path w="2444115" h="1725929">
                <a:moveTo>
                  <a:pt x="1338961" y="771270"/>
                </a:moveTo>
                <a:lnTo>
                  <a:pt x="1328547" y="778509"/>
                </a:lnTo>
                <a:lnTo>
                  <a:pt x="1335913" y="788924"/>
                </a:lnTo>
                <a:lnTo>
                  <a:pt x="1346200" y="781557"/>
                </a:lnTo>
                <a:lnTo>
                  <a:pt x="1338961" y="771270"/>
                </a:lnTo>
                <a:close/>
              </a:path>
              <a:path w="2444115" h="1725929">
                <a:moveTo>
                  <a:pt x="1359662" y="756538"/>
                </a:moveTo>
                <a:lnTo>
                  <a:pt x="1349375" y="763904"/>
                </a:lnTo>
                <a:lnTo>
                  <a:pt x="1356614" y="774318"/>
                </a:lnTo>
                <a:lnTo>
                  <a:pt x="1367027" y="766952"/>
                </a:lnTo>
                <a:lnTo>
                  <a:pt x="1359662" y="756538"/>
                </a:lnTo>
                <a:close/>
              </a:path>
              <a:path w="2444115" h="1725929">
                <a:moveTo>
                  <a:pt x="1380489" y="741933"/>
                </a:moveTo>
                <a:lnTo>
                  <a:pt x="1370076" y="749300"/>
                </a:lnTo>
                <a:lnTo>
                  <a:pt x="1377441" y="759587"/>
                </a:lnTo>
                <a:lnTo>
                  <a:pt x="1387728" y="752348"/>
                </a:lnTo>
                <a:lnTo>
                  <a:pt x="1380489" y="741933"/>
                </a:lnTo>
                <a:close/>
              </a:path>
              <a:path w="2444115" h="1725929">
                <a:moveTo>
                  <a:pt x="1401190" y="727328"/>
                </a:moveTo>
                <a:lnTo>
                  <a:pt x="1390777" y="734567"/>
                </a:lnTo>
                <a:lnTo>
                  <a:pt x="1398142" y="744981"/>
                </a:lnTo>
                <a:lnTo>
                  <a:pt x="1408557" y="737742"/>
                </a:lnTo>
                <a:lnTo>
                  <a:pt x="1401190" y="727328"/>
                </a:lnTo>
                <a:close/>
              </a:path>
              <a:path w="2444115" h="1725929">
                <a:moveTo>
                  <a:pt x="1422018" y="712724"/>
                </a:moveTo>
                <a:lnTo>
                  <a:pt x="1411604" y="719963"/>
                </a:lnTo>
                <a:lnTo>
                  <a:pt x="1418971" y="730376"/>
                </a:lnTo>
                <a:lnTo>
                  <a:pt x="1429258" y="723011"/>
                </a:lnTo>
                <a:lnTo>
                  <a:pt x="1422018" y="712724"/>
                </a:lnTo>
                <a:close/>
              </a:path>
              <a:path w="2444115" h="1725929">
                <a:moveTo>
                  <a:pt x="1442720" y="697991"/>
                </a:moveTo>
                <a:lnTo>
                  <a:pt x="1432305" y="705357"/>
                </a:lnTo>
                <a:lnTo>
                  <a:pt x="1439672" y="715771"/>
                </a:lnTo>
                <a:lnTo>
                  <a:pt x="1450086" y="708405"/>
                </a:lnTo>
                <a:lnTo>
                  <a:pt x="1442720" y="697991"/>
                </a:lnTo>
                <a:close/>
              </a:path>
              <a:path w="2444115" h="1725929">
                <a:moveTo>
                  <a:pt x="1463548" y="683387"/>
                </a:moveTo>
                <a:lnTo>
                  <a:pt x="1453134" y="690752"/>
                </a:lnTo>
                <a:lnTo>
                  <a:pt x="1460373" y="701039"/>
                </a:lnTo>
                <a:lnTo>
                  <a:pt x="1470787" y="693801"/>
                </a:lnTo>
                <a:lnTo>
                  <a:pt x="1463548" y="683387"/>
                </a:lnTo>
                <a:close/>
              </a:path>
              <a:path w="2444115" h="1725929">
                <a:moveTo>
                  <a:pt x="1484249" y="668781"/>
                </a:moveTo>
                <a:lnTo>
                  <a:pt x="1473835" y="676020"/>
                </a:lnTo>
                <a:lnTo>
                  <a:pt x="1481201" y="686434"/>
                </a:lnTo>
                <a:lnTo>
                  <a:pt x="1491614" y="679195"/>
                </a:lnTo>
                <a:lnTo>
                  <a:pt x="1484249" y="668781"/>
                </a:lnTo>
                <a:close/>
              </a:path>
              <a:path w="2444115" h="1725929">
                <a:moveTo>
                  <a:pt x="1504950" y="654176"/>
                </a:moveTo>
                <a:lnTo>
                  <a:pt x="1494663" y="661415"/>
                </a:lnTo>
                <a:lnTo>
                  <a:pt x="1501902" y="671829"/>
                </a:lnTo>
                <a:lnTo>
                  <a:pt x="1512315" y="664463"/>
                </a:lnTo>
                <a:lnTo>
                  <a:pt x="1504950" y="654176"/>
                </a:lnTo>
                <a:close/>
              </a:path>
              <a:path w="2444115" h="1725929">
                <a:moveTo>
                  <a:pt x="1525777" y="639444"/>
                </a:moveTo>
                <a:lnTo>
                  <a:pt x="1515364" y="646811"/>
                </a:lnTo>
                <a:lnTo>
                  <a:pt x="1522729" y="657225"/>
                </a:lnTo>
                <a:lnTo>
                  <a:pt x="1533016" y="649858"/>
                </a:lnTo>
                <a:lnTo>
                  <a:pt x="1525777" y="639444"/>
                </a:lnTo>
                <a:close/>
              </a:path>
              <a:path w="2444115" h="1725929">
                <a:moveTo>
                  <a:pt x="1546478" y="624839"/>
                </a:moveTo>
                <a:lnTo>
                  <a:pt x="1536191" y="632205"/>
                </a:lnTo>
                <a:lnTo>
                  <a:pt x="1543430" y="642492"/>
                </a:lnTo>
                <a:lnTo>
                  <a:pt x="1553845" y="635253"/>
                </a:lnTo>
                <a:lnTo>
                  <a:pt x="1546478" y="624839"/>
                </a:lnTo>
                <a:close/>
              </a:path>
              <a:path w="2444115" h="1725929">
                <a:moveTo>
                  <a:pt x="1567307" y="610234"/>
                </a:moveTo>
                <a:lnTo>
                  <a:pt x="1556892" y="617474"/>
                </a:lnTo>
                <a:lnTo>
                  <a:pt x="1564259" y="627888"/>
                </a:lnTo>
                <a:lnTo>
                  <a:pt x="1574546" y="620649"/>
                </a:lnTo>
                <a:lnTo>
                  <a:pt x="1567307" y="610234"/>
                </a:lnTo>
                <a:close/>
              </a:path>
              <a:path w="2444115" h="1725929">
                <a:moveTo>
                  <a:pt x="1588008" y="595629"/>
                </a:moveTo>
                <a:lnTo>
                  <a:pt x="1577721" y="602868"/>
                </a:lnTo>
                <a:lnTo>
                  <a:pt x="1584960" y="613282"/>
                </a:lnTo>
                <a:lnTo>
                  <a:pt x="1595374" y="605916"/>
                </a:lnTo>
                <a:lnTo>
                  <a:pt x="1588008" y="595629"/>
                </a:lnTo>
                <a:close/>
              </a:path>
              <a:path w="2444115" h="1725929">
                <a:moveTo>
                  <a:pt x="1608836" y="580898"/>
                </a:moveTo>
                <a:lnTo>
                  <a:pt x="1598422" y="588263"/>
                </a:lnTo>
                <a:lnTo>
                  <a:pt x="1605788" y="598677"/>
                </a:lnTo>
                <a:lnTo>
                  <a:pt x="1616075" y="591312"/>
                </a:lnTo>
                <a:lnTo>
                  <a:pt x="1608836" y="580898"/>
                </a:lnTo>
                <a:close/>
              </a:path>
              <a:path w="2444115" h="1725929">
                <a:moveTo>
                  <a:pt x="1629537" y="566292"/>
                </a:moveTo>
                <a:lnTo>
                  <a:pt x="1619123" y="573658"/>
                </a:lnTo>
                <a:lnTo>
                  <a:pt x="1626489" y="583945"/>
                </a:lnTo>
                <a:lnTo>
                  <a:pt x="1636902" y="576706"/>
                </a:lnTo>
                <a:lnTo>
                  <a:pt x="1629537" y="566292"/>
                </a:lnTo>
                <a:close/>
              </a:path>
              <a:path w="2444115" h="1725929">
                <a:moveTo>
                  <a:pt x="1650364" y="551688"/>
                </a:moveTo>
                <a:lnTo>
                  <a:pt x="1639951" y="558926"/>
                </a:lnTo>
                <a:lnTo>
                  <a:pt x="1647189" y="569340"/>
                </a:lnTo>
                <a:lnTo>
                  <a:pt x="1657603" y="561975"/>
                </a:lnTo>
                <a:lnTo>
                  <a:pt x="1650364" y="551688"/>
                </a:lnTo>
                <a:close/>
              </a:path>
              <a:path w="2444115" h="1725929">
                <a:moveTo>
                  <a:pt x="1671065" y="537082"/>
                </a:moveTo>
                <a:lnTo>
                  <a:pt x="1660652" y="544321"/>
                </a:lnTo>
                <a:lnTo>
                  <a:pt x="1668017" y="554736"/>
                </a:lnTo>
                <a:lnTo>
                  <a:pt x="1678432" y="547369"/>
                </a:lnTo>
                <a:lnTo>
                  <a:pt x="1671065" y="537082"/>
                </a:lnTo>
                <a:close/>
              </a:path>
              <a:path w="2444115" h="1725929">
                <a:moveTo>
                  <a:pt x="1691766" y="522350"/>
                </a:moveTo>
                <a:lnTo>
                  <a:pt x="1681479" y="529716"/>
                </a:lnTo>
                <a:lnTo>
                  <a:pt x="1688718" y="540130"/>
                </a:lnTo>
                <a:lnTo>
                  <a:pt x="1699133" y="532764"/>
                </a:lnTo>
                <a:lnTo>
                  <a:pt x="1691766" y="522350"/>
                </a:lnTo>
                <a:close/>
              </a:path>
              <a:path w="2444115" h="1725929">
                <a:moveTo>
                  <a:pt x="1712595" y="507745"/>
                </a:moveTo>
                <a:lnTo>
                  <a:pt x="1702180" y="515112"/>
                </a:lnTo>
                <a:lnTo>
                  <a:pt x="1709547" y="525399"/>
                </a:lnTo>
                <a:lnTo>
                  <a:pt x="1719961" y="518159"/>
                </a:lnTo>
                <a:lnTo>
                  <a:pt x="1712595" y="507745"/>
                </a:lnTo>
                <a:close/>
              </a:path>
              <a:path w="2444115" h="1725929">
                <a:moveTo>
                  <a:pt x="1733296" y="493140"/>
                </a:moveTo>
                <a:lnTo>
                  <a:pt x="1723009" y="500379"/>
                </a:lnTo>
                <a:lnTo>
                  <a:pt x="1730248" y="510793"/>
                </a:lnTo>
                <a:lnTo>
                  <a:pt x="1740662" y="503427"/>
                </a:lnTo>
                <a:lnTo>
                  <a:pt x="1733296" y="493140"/>
                </a:lnTo>
                <a:close/>
              </a:path>
              <a:path w="2444115" h="1725929">
                <a:moveTo>
                  <a:pt x="1754124" y="478536"/>
                </a:moveTo>
                <a:lnTo>
                  <a:pt x="1743710" y="485775"/>
                </a:lnTo>
                <a:lnTo>
                  <a:pt x="1751076" y="496188"/>
                </a:lnTo>
                <a:lnTo>
                  <a:pt x="1761363" y="488823"/>
                </a:lnTo>
                <a:lnTo>
                  <a:pt x="1754124" y="478536"/>
                </a:lnTo>
                <a:close/>
              </a:path>
              <a:path w="2444115" h="1725929">
                <a:moveTo>
                  <a:pt x="1774825" y="463803"/>
                </a:moveTo>
                <a:lnTo>
                  <a:pt x="1764538" y="471169"/>
                </a:lnTo>
                <a:lnTo>
                  <a:pt x="1771777" y="481583"/>
                </a:lnTo>
                <a:lnTo>
                  <a:pt x="1782190" y="474217"/>
                </a:lnTo>
                <a:lnTo>
                  <a:pt x="1774825" y="463803"/>
                </a:lnTo>
                <a:close/>
              </a:path>
              <a:path w="2444115" h="1725929">
                <a:moveTo>
                  <a:pt x="1795652" y="449199"/>
                </a:moveTo>
                <a:lnTo>
                  <a:pt x="1785239" y="456564"/>
                </a:lnTo>
                <a:lnTo>
                  <a:pt x="1792604" y="466851"/>
                </a:lnTo>
                <a:lnTo>
                  <a:pt x="1802891" y="459613"/>
                </a:lnTo>
                <a:lnTo>
                  <a:pt x="1795652" y="449199"/>
                </a:lnTo>
                <a:close/>
              </a:path>
              <a:path w="2444115" h="1725929">
                <a:moveTo>
                  <a:pt x="1816353" y="434593"/>
                </a:moveTo>
                <a:lnTo>
                  <a:pt x="1805939" y="441832"/>
                </a:lnTo>
                <a:lnTo>
                  <a:pt x="1813305" y="452246"/>
                </a:lnTo>
                <a:lnTo>
                  <a:pt x="1823720" y="444880"/>
                </a:lnTo>
                <a:lnTo>
                  <a:pt x="1816353" y="434593"/>
                </a:lnTo>
                <a:close/>
              </a:path>
              <a:path w="2444115" h="1725929">
                <a:moveTo>
                  <a:pt x="1837182" y="419862"/>
                </a:moveTo>
                <a:lnTo>
                  <a:pt x="1826767" y="427227"/>
                </a:lnTo>
                <a:lnTo>
                  <a:pt x="1834134" y="437641"/>
                </a:lnTo>
                <a:lnTo>
                  <a:pt x="1844421" y="430275"/>
                </a:lnTo>
                <a:lnTo>
                  <a:pt x="1837182" y="419862"/>
                </a:lnTo>
                <a:close/>
              </a:path>
              <a:path w="2444115" h="1725929">
                <a:moveTo>
                  <a:pt x="1857883" y="405256"/>
                </a:moveTo>
                <a:lnTo>
                  <a:pt x="1847468" y="412623"/>
                </a:lnTo>
                <a:lnTo>
                  <a:pt x="1854835" y="423037"/>
                </a:lnTo>
                <a:lnTo>
                  <a:pt x="1865249" y="415670"/>
                </a:lnTo>
                <a:lnTo>
                  <a:pt x="1857883" y="405256"/>
                </a:lnTo>
                <a:close/>
              </a:path>
              <a:path w="2444115" h="1725929">
                <a:moveTo>
                  <a:pt x="1878711" y="390651"/>
                </a:moveTo>
                <a:lnTo>
                  <a:pt x="1868297" y="398017"/>
                </a:lnTo>
                <a:lnTo>
                  <a:pt x="1875536" y="408304"/>
                </a:lnTo>
                <a:lnTo>
                  <a:pt x="1885950" y="401065"/>
                </a:lnTo>
                <a:lnTo>
                  <a:pt x="1878711" y="390651"/>
                </a:lnTo>
                <a:close/>
              </a:path>
              <a:path w="2444115" h="1725929">
                <a:moveTo>
                  <a:pt x="1899412" y="376046"/>
                </a:moveTo>
                <a:lnTo>
                  <a:pt x="1888998" y="383286"/>
                </a:lnTo>
                <a:lnTo>
                  <a:pt x="1896364" y="393700"/>
                </a:lnTo>
                <a:lnTo>
                  <a:pt x="1906777" y="386333"/>
                </a:lnTo>
                <a:lnTo>
                  <a:pt x="1899412" y="376046"/>
                </a:lnTo>
                <a:close/>
              </a:path>
              <a:path w="2444115" h="1725929">
                <a:moveTo>
                  <a:pt x="1920113" y="361314"/>
                </a:moveTo>
                <a:lnTo>
                  <a:pt x="1909826" y="368680"/>
                </a:lnTo>
                <a:lnTo>
                  <a:pt x="1917064" y="379094"/>
                </a:lnTo>
                <a:lnTo>
                  <a:pt x="1927478" y="371728"/>
                </a:lnTo>
                <a:lnTo>
                  <a:pt x="1920113" y="361314"/>
                </a:lnTo>
                <a:close/>
              </a:path>
              <a:path w="2444115" h="1725929">
                <a:moveTo>
                  <a:pt x="1940940" y="346709"/>
                </a:moveTo>
                <a:lnTo>
                  <a:pt x="1930527" y="354075"/>
                </a:lnTo>
                <a:lnTo>
                  <a:pt x="1937892" y="364489"/>
                </a:lnTo>
                <a:lnTo>
                  <a:pt x="1948307" y="357124"/>
                </a:lnTo>
                <a:lnTo>
                  <a:pt x="1940940" y="346709"/>
                </a:lnTo>
                <a:close/>
              </a:path>
              <a:path w="2444115" h="1725929">
                <a:moveTo>
                  <a:pt x="1961641" y="332104"/>
                </a:moveTo>
                <a:lnTo>
                  <a:pt x="1951354" y="339470"/>
                </a:lnTo>
                <a:lnTo>
                  <a:pt x="1958593" y="349757"/>
                </a:lnTo>
                <a:lnTo>
                  <a:pt x="1969008" y="342518"/>
                </a:lnTo>
                <a:lnTo>
                  <a:pt x="1961641" y="332104"/>
                </a:lnTo>
                <a:close/>
              </a:path>
              <a:path w="2444115" h="1725929">
                <a:moveTo>
                  <a:pt x="1982470" y="317500"/>
                </a:moveTo>
                <a:lnTo>
                  <a:pt x="1972055" y="324738"/>
                </a:lnTo>
                <a:lnTo>
                  <a:pt x="1979422" y="335152"/>
                </a:lnTo>
                <a:lnTo>
                  <a:pt x="1989709" y="327787"/>
                </a:lnTo>
                <a:lnTo>
                  <a:pt x="1982470" y="317500"/>
                </a:lnTo>
                <a:close/>
              </a:path>
              <a:path w="2444115" h="1725929">
                <a:moveTo>
                  <a:pt x="2003171" y="302767"/>
                </a:moveTo>
                <a:lnTo>
                  <a:pt x="1992884" y="310133"/>
                </a:lnTo>
                <a:lnTo>
                  <a:pt x="2000123" y="320548"/>
                </a:lnTo>
                <a:lnTo>
                  <a:pt x="2010537" y="313181"/>
                </a:lnTo>
                <a:lnTo>
                  <a:pt x="2003171" y="302767"/>
                </a:lnTo>
                <a:close/>
              </a:path>
              <a:path w="2444115" h="1725929">
                <a:moveTo>
                  <a:pt x="2023999" y="288163"/>
                </a:moveTo>
                <a:lnTo>
                  <a:pt x="2013585" y="295528"/>
                </a:lnTo>
                <a:lnTo>
                  <a:pt x="2020951" y="305942"/>
                </a:lnTo>
                <a:lnTo>
                  <a:pt x="2031238" y="298576"/>
                </a:lnTo>
                <a:lnTo>
                  <a:pt x="2023999" y="288163"/>
                </a:lnTo>
                <a:close/>
              </a:path>
              <a:path w="2444115" h="1725929">
                <a:moveTo>
                  <a:pt x="2044700" y="273557"/>
                </a:moveTo>
                <a:lnTo>
                  <a:pt x="2034286" y="280924"/>
                </a:lnTo>
                <a:lnTo>
                  <a:pt x="2041652" y="291211"/>
                </a:lnTo>
                <a:lnTo>
                  <a:pt x="2052065" y="283971"/>
                </a:lnTo>
                <a:lnTo>
                  <a:pt x="2044700" y="273557"/>
                </a:lnTo>
                <a:close/>
              </a:path>
              <a:path w="2444115" h="1725929">
                <a:moveTo>
                  <a:pt x="2065527" y="258952"/>
                </a:moveTo>
                <a:lnTo>
                  <a:pt x="2055114" y="266191"/>
                </a:lnTo>
                <a:lnTo>
                  <a:pt x="2062479" y="276605"/>
                </a:lnTo>
                <a:lnTo>
                  <a:pt x="2072766" y="269239"/>
                </a:lnTo>
                <a:lnTo>
                  <a:pt x="2065527" y="258952"/>
                </a:lnTo>
                <a:close/>
              </a:path>
              <a:path w="2444115" h="1725929">
                <a:moveTo>
                  <a:pt x="2086228" y="244220"/>
                </a:moveTo>
                <a:lnTo>
                  <a:pt x="2075814" y="251587"/>
                </a:lnTo>
                <a:lnTo>
                  <a:pt x="2083180" y="262000"/>
                </a:lnTo>
                <a:lnTo>
                  <a:pt x="2093595" y="254634"/>
                </a:lnTo>
                <a:lnTo>
                  <a:pt x="2086228" y="244220"/>
                </a:lnTo>
                <a:close/>
              </a:path>
              <a:path w="2444115" h="1725929">
                <a:moveTo>
                  <a:pt x="2107057" y="229615"/>
                </a:moveTo>
                <a:lnTo>
                  <a:pt x="2096642" y="236981"/>
                </a:lnTo>
                <a:lnTo>
                  <a:pt x="2103882" y="247395"/>
                </a:lnTo>
                <a:lnTo>
                  <a:pt x="2114296" y="240029"/>
                </a:lnTo>
                <a:lnTo>
                  <a:pt x="2107057" y="229615"/>
                </a:lnTo>
                <a:close/>
              </a:path>
              <a:path w="2444115" h="1725929">
                <a:moveTo>
                  <a:pt x="2127758" y="215011"/>
                </a:moveTo>
                <a:lnTo>
                  <a:pt x="2117343" y="222376"/>
                </a:lnTo>
                <a:lnTo>
                  <a:pt x="2124710" y="232663"/>
                </a:lnTo>
                <a:lnTo>
                  <a:pt x="2135124" y="225425"/>
                </a:lnTo>
                <a:lnTo>
                  <a:pt x="2127758" y="215011"/>
                </a:lnTo>
                <a:close/>
              </a:path>
              <a:path w="2444115" h="1725929">
                <a:moveTo>
                  <a:pt x="2148459" y="200405"/>
                </a:moveTo>
                <a:lnTo>
                  <a:pt x="2138172" y="207644"/>
                </a:lnTo>
                <a:lnTo>
                  <a:pt x="2145411" y="218058"/>
                </a:lnTo>
                <a:lnTo>
                  <a:pt x="2155825" y="210692"/>
                </a:lnTo>
                <a:lnTo>
                  <a:pt x="2148459" y="200405"/>
                </a:lnTo>
                <a:close/>
              </a:path>
              <a:path w="2444115" h="1725929">
                <a:moveTo>
                  <a:pt x="2169287" y="185674"/>
                </a:moveTo>
                <a:lnTo>
                  <a:pt x="2158873" y="193039"/>
                </a:lnTo>
                <a:lnTo>
                  <a:pt x="2166239" y="203453"/>
                </a:lnTo>
                <a:lnTo>
                  <a:pt x="2176653" y="196087"/>
                </a:lnTo>
                <a:lnTo>
                  <a:pt x="2169287" y="185674"/>
                </a:lnTo>
                <a:close/>
              </a:path>
              <a:path w="2444115" h="1725929">
                <a:moveTo>
                  <a:pt x="2189988" y="171068"/>
                </a:moveTo>
                <a:lnTo>
                  <a:pt x="2179701" y="178434"/>
                </a:lnTo>
                <a:lnTo>
                  <a:pt x="2186940" y="188849"/>
                </a:lnTo>
                <a:lnTo>
                  <a:pt x="2197354" y="181482"/>
                </a:lnTo>
                <a:lnTo>
                  <a:pt x="2189988" y="171068"/>
                </a:lnTo>
                <a:close/>
              </a:path>
              <a:path w="2444115" h="1725929">
                <a:moveTo>
                  <a:pt x="2210816" y="156463"/>
                </a:moveTo>
                <a:lnTo>
                  <a:pt x="2200402" y="163829"/>
                </a:lnTo>
                <a:lnTo>
                  <a:pt x="2207767" y="174116"/>
                </a:lnTo>
                <a:lnTo>
                  <a:pt x="2218054" y="166877"/>
                </a:lnTo>
                <a:lnTo>
                  <a:pt x="2210816" y="156463"/>
                </a:lnTo>
                <a:close/>
              </a:path>
              <a:path w="2444115" h="1725929">
                <a:moveTo>
                  <a:pt x="2231516" y="141858"/>
                </a:moveTo>
                <a:lnTo>
                  <a:pt x="2221229" y="149098"/>
                </a:lnTo>
                <a:lnTo>
                  <a:pt x="2228468" y="159512"/>
                </a:lnTo>
                <a:lnTo>
                  <a:pt x="2238883" y="152145"/>
                </a:lnTo>
                <a:lnTo>
                  <a:pt x="2231516" y="141858"/>
                </a:lnTo>
                <a:close/>
              </a:path>
              <a:path w="2444115" h="1725929">
                <a:moveTo>
                  <a:pt x="2252345" y="127126"/>
                </a:moveTo>
                <a:lnTo>
                  <a:pt x="2241930" y="134492"/>
                </a:lnTo>
                <a:lnTo>
                  <a:pt x="2249297" y="144906"/>
                </a:lnTo>
                <a:lnTo>
                  <a:pt x="2259584" y="137540"/>
                </a:lnTo>
                <a:lnTo>
                  <a:pt x="2252345" y="127126"/>
                </a:lnTo>
                <a:close/>
              </a:path>
              <a:path w="2444115" h="1725929">
                <a:moveTo>
                  <a:pt x="2273046" y="112521"/>
                </a:moveTo>
                <a:lnTo>
                  <a:pt x="2262632" y="119887"/>
                </a:lnTo>
                <a:lnTo>
                  <a:pt x="2269998" y="130301"/>
                </a:lnTo>
                <a:lnTo>
                  <a:pt x="2280412" y="122936"/>
                </a:lnTo>
                <a:lnTo>
                  <a:pt x="2273046" y="112521"/>
                </a:lnTo>
                <a:close/>
              </a:path>
              <a:path w="2444115" h="1725929">
                <a:moveTo>
                  <a:pt x="2293874" y="97916"/>
                </a:moveTo>
                <a:lnTo>
                  <a:pt x="2283460" y="105282"/>
                </a:lnTo>
                <a:lnTo>
                  <a:pt x="2290826" y="115569"/>
                </a:lnTo>
                <a:lnTo>
                  <a:pt x="2301113" y="108330"/>
                </a:lnTo>
                <a:lnTo>
                  <a:pt x="2293874" y="97916"/>
                </a:lnTo>
                <a:close/>
              </a:path>
              <a:path w="2444115" h="1725929">
                <a:moveTo>
                  <a:pt x="2314575" y="83312"/>
                </a:moveTo>
                <a:lnTo>
                  <a:pt x="2304161" y="90550"/>
                </a:lnTo>
                <a:lnTo>
                  <a:pt x="2311527" y="100964"/>
                </a:lnTo>
                <a:lnTo>
                  <a:pt x="2321941" y="93599"/>
                </a:lnTo>
                <a:lnTo>
                  <a:pt x="2314575" y="83312"/>
                </a:lnTo>
                <a:close/>
              </a:path>
              <a:path w="2444115" h="1725929">
                <a:moveTo>
                  <a:pt x="2335403" y="68579"/>
                </a:moveTo>
                <a:lnTo>
                  <a:pt x="2324989" y="75945"/>
                </a:lnTo>
                <a:lnTo>
                  <a:pt x="2332228" y="86359"/>
                </a:lnTo>
                <a:lnTo>
                  <a:pt x="2342641" y="78993"/>
                </a:lnTo>
                <a:lnTo>
                  <a:pt x="2335403" y="68579"/>
                </a:lnTo>
                <a:close/>
              </a:path>
              <a:path w="2444115" h="1725929">
                <a:moveTo>
                  <a:pt x="2443734" y="0"/>
                </a:moveTo>
                <a:lnTo>
                  <a:pt x="2359405" y="12826"/>
                </a:lnTo>
                <a:lnTo>
                  <a:pt x="2403348" y="75056"/>
                </a:lnTo>
                <a:lnTo>
                  <a:pt x="2420910" y="42417"/>
                </a:lnTo>
                <a:lnTo>
                  <a:pt x="2394585" y="42417"/>
                </a:lnTo>
                <a:lnTo>
                  <a:pt x="2387218" y="32003"/>
                </a:lnTo>
                <a:lnTo>
                  <a:pt x="2388108" y="31368"/>
                </a:lnTo>
                <a:lnTo>
                  <a:pt x="2426855" y="31368"/>
                </a:lnTo>
                <a:lnTo>
                  <a:pt x="2443734" y="0"/>
                </a:lnTo>
                <a:close/>
              </a:path>
              <a:path w="2444115" h="1725929">
                <a:moveTo>
                  <a:pt x="2356104" y="53975"/>
                </a:moveTo>
                <a:lnTo>
                  <a:pt x="2345690" y="61340"/>
                </a:lnTo>
                <a:lnTo>
                  <a:pt x="2353055" y="71627"/>
                </a:lnTo>
                <a:lnTo>
                  <a:pt x="2363470" y="64388"/>
                </a:lnTo>
                <a:lnTo>
                  <a:pt x="2356104" y="53975"/>
                </a:lnTo>
                <a:close/>
              </a:path>
              <a:path w="2444115" h="1725929">
                <a:moveTo>
                  <a:pt x="2376804" y="39369"/>
                </a:moveTo>
                <a:lnTo>
                  <a:pt x="2366517" y="46736"/>
                </a:lnTo>
                <a:lnTo>
                  <a:pt x="2373757" y="57023"/>
                </a:lnTo>
                <a:lnTo>
                  <a:pt x="2384171" y="49783"/>
                </a:lnTo>
                <a:lnTo>
                  <a:pt x="2376804" y="39369"/>
                </a:lnTo>
                <a:close/>
              </a:path>
              <a:path w="2444115" h="1725929">
                <a:moveTo>
                  <a:pt x="2388108" y="31368"/>
                </a:moveTo>
                <a:lnTo>
                  <a:pt x="2387218" y="32003"/>
                </a:lnTo>
                <a:lnTo>
                  <a:pt x="2394585" y="42417"/>
                </a:lnTo>
                <a:lnTo>
                  <a:pt x="2395474" y="41782"/>
                </a:lnTo>
                <a:lnTo>
                  <a:pt x="2388108" y="31368"/>
                </a:lnTo>
                <a:close/>
              </a:path>
              <a:path w="2444115" h="1725929">
                <a:moveTo>
                  <a:pt x="2426855" y="31368"/>
                </a:moveTo>
                <a:lnTo>
                  <a:pt x="2388108" y="31368"/>
                </a:lnTo>
                <a:lnTo>
                  <a:pt x="2395474" y="41782"/>
                </a:lnTo>
                <a:lnTo>
                  <a:pt x="2394585" y="42417"/>
                </a:lnTo>
                <a:lnTo>
                  <a:pt x="2420910" y="42417"/>
                </a:lnTo>
                <a:lnTo>
                  <a:pt x="2426855" y="31368"/>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10"/>
          <p:cNvSpPr/>
          <p:nvPr/>
        </p:nvSpPr>
        <p:spPr>
          <a:xfrm>
            <a:off x="5991987" y="1908810"/>
            <a:ext cx="2016443" cy="811530"/>
          </a:xfrm>
          <a:custGeom>
            <a:avLst/>
            <a:gdLst/>
            <a:ahLst/>
            <a:cxnLst/>
            <a:rect l="l" t="t" r="r" b="b"/>
            <a:pathLst>
              <a:path w="2688590" h="1082039">
                <a:moveTo>
                  <a:pt x="2507995" y="0"/>
                </a:moveTo>
                <a:lnTo>
                  <a:pt x="180339" y="0"/>
                </a:lnTo>
                <a:lnTo>
                  <a:pt x="132409" y="6444"/>
                </a:lnTo>
                <a:lnTo>
                  <a:pt x="89332" y="24628"/>
                </a:lnTo>
                <a:lnTo>
                  <a:pt x="52831" y="52832"/>
                </a:lnTo>
                <a:lnTo>
                  <a:pt x="24628" y="89332"/>
                </a:lnTo>
                <a:lnTo>
                  <a:pt x="6444" y="132409"/>
                </a:lnTo>
                <a:lnTo>
                  <a:pt x="0" y="180340"/>
                </a:lnTo>
                <a:lnTo>
                  <a:pt x="0" y="901700"/>
                </a:lnTo>
                <a:lnTo>
                  <a:pt x="6444" y="949630"/>
                </a:lnTo>
                <a:lnTo>
                  <a:pt x="24628" y="992707"/>
                </a:lnTo>
                <a:lnTo>
                  <a:pt x="52831" y="1029208"/>
                </a:lnTo>
                <a:lnTo>
                  <a:pt x="89332" y="1057411"/>
                </a:lnTo>
                <a:lnTo>
                  <a:pt x="132409" y="1075595"/>
                </a:lnTo>
                <a:lnTo>
                  <a:pt x="180339" y="1082040"/>
                </a:lnTo>
                <a:lnTo>
                  <a:pt x="2507995" y="1082040"/>
                </a:lnTo>
                <a:lnTo>
                  <a:pt x="2555926" y="1075595"/>
                </a:lnTo>
                <a:lnTo>
                  <a:pt x="2599003" y="1057411"/>
                </a:lnTo>
                <a:lnTo>
                  <a:pt x="2635503" y="1029208"/>
                </a:lnTo>
                <a:lnTo>
                  <a:pt x="2663707" y="992707"/>
                </a:lnTo>
                <a:lnTo>
                  <a:pt x="2681891" y="949630"/>
                </a:lnTo>
                <a:lnTo>
                  <a:pt x="2688336" y="901700"/>
                </a:lnTo>
                <a:lnTo>
                  <a:pt x="2688336" y="180340"/>
                </a:lnTo>
                <a:lnTo>
                  <a:pt x="2681891" y="132409"/>
                </a:lnTo>
                <a:lnTo>
                  <a:pt x="2663707" y="89332"/>
                </a:lnTo>
                <a:lnTo>
                  <a:pt x="2635503" y="52832"/>
                </a:lnTo>
                <a:lnTo>
                  <a:pt x="2599003" y="24628"/>
                </a:lnTo>
                <a:lnTo>
                  <a:pt x="2555926" y="6444"/>
                </a:lnTo>
                <a:lnTo>
                  <a:pt x="2507995" y="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bject 11"/>
          <p:cNvSpPr/>
          <p:nvPr/>
        </p:nvSpPr>
        <p:spPr>
          <a:xfrm>
            <a:off x="5991987" y="1908810"/>
            <a:ext cx="2016443" cy="811530"/>
          </a:xfrm>
          <a:custGeom>
            <a:avLst/>
            <a:gdLst/>
            <a:ahLst/>
            <a:cxnLst/>
            <a:rect l="l" t="t" r="r" b="b"/>
            <a:pathLst>
              <a:path w="2688590" h="1082039">
                <a:moveTo>
                  <a:pt x="0" y="180340"/>
                </a:moveTo>
                <a:lnTo>
                  <a:pt x="6444" y="132409"/>
                </a:lnTo>
                <a:lnTo>
                  <a:pt x="24628" y="89332"/>
                </a:lnTo>
                <a:lnTo>
                  <a:pt x="52831" y="52832"/>
                </a:lnTo>
                <a:lnTo>
                  <a:pt x="89332" y="24628"/>
                </a:lnTo>
                <a:lnTo>
                  <a:pt x="132409" y="6444"/>
                </a:lnTo>
                <a:lnTo>
                  <a:pt x="180339" y="0"/>
                </a:lnTo>
                <a:lnTo>
                  <a:pt x="2507995" y="0"/>
                </a:lnTo>
                <a:lnTo>
                  <a:pt x="2555926" y="6444"/>
                </a:lnTo>
                <a:lnTo>
                  <a:pt x="2599003" y="24628"/>
                </a:lnTo>
                <a:lnTo>
                  <a:pt x="2635503" y="52831"/>
                </a:lnTo>
                <a:lnTo>
                  <a:pt x="2663707" y="89332"/>
                </a:lnTo>
                <a:lnTo>
                  <a:pt x="2681891" y="132409"/>
                </a:lnTo>
                <a:lnTo>
                  <a:pt x="2688336" y="180340"/>
                </a:lnTo>
                <a:lnTo>
                  <a:pt x="2688336" y="901700"/>
                </a:lnTo>
                <a:lnTo>
                  <a:pt x="2681891" y="949630"/>
                </a:lnTo>
                <a:lnTo>
                  <a:pt x="2663707" y="992707"/>
                </a:lnTo>
                <a:lnTo>
                  <a:pt x="2635503" y="1029208"/>
                </a:lnTo>
                <a:lnTo>
                  <a:pt x="2599003" y="1057411"/>
                </a:lnTo>
                <a:lnTo>
                  <a:pt x="2555926" y="1075595"/>
                </a:lnTo>
                <a:lnTo>
                  <a:pt x="2507995" y="1082040"/>
                </a:lnTo>
                <a:lnTo>
                  <a:pt x="180339" y="1082040"/>
                </a:lnTo>
                <a:lnTo>
                  <a:pt x="132409" y="1075595"/>
                </a:lnTo>
                <a:lnTo>
                  <a:pt x="89332" y="1057411"/>
                </a:lnTo>
                <a:lnTo>
                  <a:pt x="52831" y="1029208"/>
                </a:lnTo>
                <a:lnTo>
                  <a:pt x="24628" y="992707"/>
                </a:lnTo>
                <a:lnTo>
                  <a:pt x="6444" y="949630"/>
                </a:lnTo>
                <a:lnTo>
                  <a:pt x="0" y="901700"/>
                </a:lnTo>
                <a:lnTo>
                  <a:pt x="0" y="180340"/>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object 12"/>
          <p:cNvSpPr txBox="1"/>
          <p:nvPr/>
        </p:nvSpPr>
        <p:spPr>
          <a:xfrm>
            <a:off x="6161914" y="2016061"/>
            <a:ext cx="1678305" cy="563616"/>
          </a:xfrm>
          <a:prstGeom prst="rect">
            <a:avLst/>
          </a:prstGeom>
        </p:spPr>
        <p:txBody>
          <a:bodyPr vert="horz" wrap="square" lIns="0" tIns="9525" rIns="0" bIns="0" rtlCol="0">
            <a:spAutoFit/>
          </a:bodyPr>
          <a:lstStyle/>
          <a:p>
            <a:pPr marL="24288" marR="3810" lvl="0" indent="-15240" algn="l" defTabSz="914400" rtl="0" eaLnBrk="1" fontAlgn="auto" latinLnBrk="0" hangingPunct="1">
              <a:lnSpc>
                <a:spcPct val="100000"/>
              </a:lnSpc>
              <a:spcBef>
                <a:spcPts val="75"/>
              </a:spcBef>
              <a:spcAft>
                <a:spcPts val="0"/>
              </a:spcAft>
              <a:buClrTx/>
              <a:buSzTx/>
              <a:buFontTx/>
              <a:buNone/>
              <a:tabLst/>
              <a:defRPr/>
            </a:pPr>
            <a:r>
              <a:rPr kumimoji="0" sz="1800" b="0" i="0" u="none" strike="noStrike" kern="1200" cap="none" spc="-4" normalizeH="0" baseline="0" noProof="0" dirty="0">
                <a:ln>
                  <a:noFill/>
                </a:ln>
                <a:solidFill>
                  <a:srgbClr val="FFFFFF"/>
                </a:solidFill>
                <a:effectLst/>
                <a:uLnTx/>
                <a:uFillTx/>
                <a:latin typeface="Calibri"/>
                <a:ea typeface="+mn-ea"/>
                <a:cs typeface="Calibri"/>
              </a:rPr>
              <a:t>Φύση </a:t>
            </a:r>
            <a:r>
              <a:rPr kumimoji="0" sz="1800" b="0" i="0" u="none" strike="noStrike" kern="1200" cap="none" spc="-19" normalizeH="0" baseline="0" noProof="0" dirty="0">
                <a:ln>
                  <a:noFill/>
                </a:ln>
                <a:solidFill>
                  <a:srgbClr val="FFFFFF"/>
                </a:solidFill>
                <a:effectLst/>
                <a:uLnTx/>
                <a:uFillTx/>
                <a:latin typeface="Calibri"/>
                <a:ea typeface="+mn-ea"/>
                <a:cs typeface="Calibri"/>
              </a:rPr>
              <a:t>και</a:t>
            </a:r>
            <a:r>
              <a:rPr kumimoji="0" sz="1800" b="0" i="0" u="none" strike="noStrike" kern="1200" cap="none" spc="-75" normalizeH="0" baseline="0" noProof="0" dirty="0">
                <a:ln>
                  <a:noFill/>
                </a:ln>
                <a:solidFill>
                  <a:srgbClr val="FFFFFF"/>
                </a:solidFill>
                <a:effectLst/>
                <a:uLnTx/>
                <a:uFillTx/>
                <a:latin typeface="Calibri"/>
                <a:ea typeface="+mn-ea"/>
                <a:cs typeface="Calibri"/>
              </a:rPr>
              <a:t> </a:t>
            </a:r>
            <a:r>
              <a:rPr kumimoji="0" sz="1800" b="0" i="0" u="none" strike="noStrike" kern="1200" cap="none" spc="-8" normalizeH="0" baseline="0" noProof="0" dirty="0">
                <a:ln>
                  <a:noFill/>
                </a:ln>
                <a:solidFill>
                  <a:srgbClr val="FFFFFF"/>
                </a:solidFill>
                <a:effectLst/>
                <a:uLnTx/>
                <a:uFillTx/>
                <a:latin typeface="Calibri"/>
                <a:ea typeface="+mn-ea"/>
                <a:cs typeface="Calibri"/>
              </a:rPr>
              <a:t>πλαίσιο  της</a:t>
            </a:r>
            <a:r>
              <a:rPr kumimoji="0" sz="1800" b="0" i="0" u="none" strike="noStrike" kern="1200" cap="none" spc="-41" normalizeH="0" baseline="0" noProof="0" dirty="0">
                <a:ln>
                  <a:noFill/>
                </a:ln>
                <a:solidFill>
                  <a:srgbClr val="FFFFFF"/>
                </a:solidFill>
                <a:effectLst/>
                <a:uLnTx/>
                <a:uFillTx/>
                <a:latin typeface="Calibri"/>
                <a:ea typeface="+mn-ea"/>
                <a:cs typeface="Calibri"/>
              </a:rPr>
              <a:t> </a:t>
            </a:r>
            <a:r>
              <a:rPr kumimoji="0" sz="1800" b="0" i="0" u="none" strike="noStrike" kern="1200" cap="none" spc="-8" normalizeH="0" baseline="0" noProof="0" dirty="0">
                <a:ln>
                  <a:noFill/>
                </a:ln>
                <a:solidFill>
                  <a:srgbClr val="FFFFFF"/>
                </a:solidFill>
                <a:effectLst/>
                <a:uLnTx/>
                <a:uFillTx/>
                <a:latin typeface="Calibri"/>
                <a:ea typeface="+mn-ea"/>
                <a:cs typeface="Calibri"/>
              </a:rPr>
              <a:t>επεξεργασίας</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13" name="object 13"/>
          <p:cNvSpPr/>
          <p:nvPr/>
        </p:nvSpPr>
        <p:spPr>
          <a:xfrm>
            <a:off x="6033134" y="3537585"/>
            <a:ext cx="2023110" cy="1150144"/>
          </a:xfrm>
          <a:custGeom>
            <a:avLst/>
            <a:gdLst/>
            <a:ahLst/>
            <a:cxnLst/>
            <a:rect l="l" t="t" r="r" b="b"/>
            <a:pathLst>
              <a:path w="2697479" h="1533525">
                <a:moveTo>
                  <a:pt x="2441955" y="0"/>
                </a:moveTo>
                <a:lnTo>
                  <a:pt x="255524" y="0"/>
                </a:lnTo>
                <a:lnTo>
                  <a:pt x="209599" y="4117"/>
                </a:lnTo>
                <a:lnTo>
                  <a:pt x="166373" y="15989"/>
                </a:lnTo>
                <a:lnTo>
                  <a:pt x="126567" y="34892"/>
                </a:lnTo>
                <a:lnTo>
                  <a:pt x="90903" y="60104"/>
                </a:lnTo>
                <a:lnTo>
                  <a:pt x="60104" y="90903"/>
                </a:lnTo>
                <a:lnTo>
                  <a:pt x="34892" y="126567"/>
                </a:lnTo>
                <a:lnTo>
                  <a:pt x="15989" y="166373"/>
                </a:lnTo>
                <a:lnTo>
                  <a:pt x="4117" y="209599"/>
                </a:lnTo>
                <a:lnTo>
                  <a:pt x="0" y="255524"/>
                </a:lnTo>
                <a:lnTo>
                  <a:pt x="0" y="1277620"/>
                </a:lnTo>
                <a:lnTo>
                  <a:pt x="4117" y="1323544"/>
                </a:lnTo>
                <a:lnTo>
                  <a:pt x="15989" y="1366770"/>
                </a:lnTo>
                <a:lnTo>
                  <a:pt x="34892" y="1406576"/>
                </a:lnTo>
                <a:lnTo>
                  <a:pt x="60104" y="1442240"/>
                </a:lnTo>
                <a:lnTo>
                  <a:pt x="90903" y="1473039"/>
                </a:lnTo>
                <a:lnTo>
                  <a:pt x="126567" y="1498251"/>
                </a:lnTo>
                <a:lnTo>
                  <a:pt x="166373" y="1517154"/>
                </a:lnTo>
                <a:lnTo>
                  <a:pt x="209599" y="1529026"/>
                </a:lnTo>
                <a:lnTo>
                  <a:pt x="255524" y="1533144"/>
                </a:lnTo>
                <a:lnTo>
                  <a:pt x="2441955" y="1533144"/>
                </a:lnTo>
                <a:lnTo>
                  <a:pt x="2487880" y="1529026"/>
                </a:lnTo>
                <a:lnTo>
                  <a:pt x="2531106" y="1517154"/>
                </a:lnTo>
                <a:lnTo>
                  <a:pt x="2570912" y="1498251"/>
                </a:lnTo>
                <a:lnTo>
                  <a:pt x="2606576" y="1473039"/>
                </a:lnTo>
                <a:lnTo>
                  <a:pt x="2637375" y="1442240"/>
                </a:lnTo>
                <a:lnTo>
                  <a:pt x="2662587" y="1406576"/>
                </a:lnTo>
                <a:lnTo>
                  <a:pt x="2681490" y="1366770"/>
                </a:lnTo>
                <a:lnTo>
                  <a:pt x="2693362" y="1323544"/>
                </a:lnTo>
                <a:lnTo>
                  <a:pt x="2697479" y="1277620"/>
                </a:lnTo>
                <a:lnTo>
                  <a:pt x="2697479" y="255524"/>
                </a:lnTo>
                <a:lnTo>
                  <a:pt x="2693362" y="209599"/>
                </a:lnTo>
                <a:lnTo>
                  <a:pt x="2681490" y="166373"/>
                </a:lnTo>
                <a:lnTo>
                  <a:pt x="2662587" y="126567"/>
                </a:lnTo>
                <a:lnTo>
                  <a:pt x="2637375" y="90903"/>
                </a:lnTo>
                <a:lnTo>
                  <a:pt x="2606576" y="60104"/>
                </a:lnTo>
                <a:lnTo>
                  <a:pt x="2570912" y="34892"/>
                </a:lnTo>
                <a:lnTo>
                  <a:pt x="2531106" y="15989"/>
                </a:lnTo>
                <a:lnTo>
                  <a:pt x="2487880" y="4117"/>
                </a:lnTo>
                <a:lnTo>
                  <a:pt x="2441955" y="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bject 14"/>
          <p:cNvSpPr/>
          <p:nvPr/>
        </p:nvSpPr>
        <p:spPr>
          <a:xfrm>
            <a:off x="6033134" y="3537585"/>
            <a:ext cx="2023110" cy="1150144"/>
          </a:xfrm>
          <a:custGeom>
            <a:avLst/>
            <a:gdLst/>
            <a:ahLst/>
            <a:cxnLst/>
            <a:rect l="l" t="t" r="r" b="b"/>
            <a:pathLst>
              <a:path w="2697479" h="1533525">
                <a:moveTo>
                  <a:pt x="0" y="255524"/>
                </a:moveTo>
                <a:lnTo>
                  <a:pt x="4117" y="209599"/>
                </a:lnTo>
                <a:lnTo>
                  <a:pt x="15989" y="166373"/>
                </a:lnTo>
                <a:lnTo>
                  <a:pt x="34892" y="126567"/>
                </a:lnTo>
                <a:lnTo>
                  <a:pt x="60104" y="90903"/>
                </a:lnTo>
                <a:lnTo>
                  <a:pt x="90903" y="60104"/>
                </a:lnTo>
                <a:lnTo>
                  <a:pt x="126567" y="34892"/>
                </a:lnTo>
                <a:lnTo>
                  <a:pt x="166373" y="15989"/>
                </a:lnTo>
                <a:lnTo>
                  <a:pt x="209599" y="4117"/>
                </a:lnTo>
                <a:lnTo>
                  <a:pt x="255524" y="0"/>
                </a:lnTo>
                <a:lnTo>
                  <a:pt x="2441955" y="0"/>
                </a:lnTo>
                <a:lnTo>
                  <a:pt x="2487880" y="4117"/>
                </a:lnTo>
                <a:lnTo>
                  <a:pt x="2531106" y="15989"/>
                </a:lnTo>
                <a:lnTo>
                  <a:pt x="2570912" y="34892"/>
                </a:lnTo>
                <a:lnTo>
                  <a:pt x="2606576" y="60104"/>
                </a:lnTo>
                <a:lnTo>
                  <a:pt x="2637375" y="90903"/>
                </a:lnTo>
                <a:lnTo>
                  <a:pt x="2662587" y="126567"/>
                </a:lnTo>
                <a:lnTo>
                  <a:pt x="2681490" y="166373"/>
                </a:lnTo>
                <a:lnTo>
                  <a:pt x="2693362" y="209599"/>
                </a:lnTo>
                <a:lnTo>
                  <a:pt x="2697479" y="255524"/>
                </a:lnTo>
                <a:lnTo>
                  <a:pt x="2697479" y="1277620"/>
                </a:lnTo>
                <a:lnTo>
                  <a:pt x="2693362" y="1323544"/>
                </a:lnTo>
                <a:lnTo>
                  <a:pt x="2681490" y="1366770"/>
                </a:lnTo>
                <a:lnTo>
                  <a:pt x="2662587" y="1406576"/>
                </a:lnTo>
                <a:lnTo>
                  <a:pt x="2637375" y="1442240"/>
                </a:lnTo>
                <a:lnTo>
                  <a:pt x="2606576" y="1473039"/>
                </a:lnTo>
                <a:lnTo>
                  <a:pt x="2570912" y="1498251"/>
                </a:lnTo>
                <a:lnTo>
                  <a:pt x="2531106" y="1517154"/>
                </a:lnTo>
                <a:lnTo>
                  <a:pt x="2487880" y="1529026"/>
                </a:lnTo>
                <a:lnTo>
                  <a:pt x="2441955" y="1533144"/>
                </a:lnTo>
                <a:lnTo>
                  <a:pt x="255524" y="1533144"/>
                </a:lnTo>
                <a:lnTo>
                  <a:pt x="209599" y="1529026"/>
                </a:lnTo>
                <a:lnTo>
                  <a:pt x="166373" y="1517154"/>
                </a:lnTo>
                <a:lnTo>
                  <a:pt x="126567" y="1498251"/>
                </a:lnTo>
                <a:lnTo>
                  <a:pt x="90903" y="1473039"/>
                </a:lnTo>
                <a:lnTo>
                  <a:pt x="60104" y="1442240"/>
                </a:lnTo>
                <a:lnTo>
                  <a:pt x="34892" y="1406576"/>
                </a:lnTo>
                <a:lnTo>
                  <a:pt x="15989" y="1366770"/>
                </a:lnTo>
                <a:lnTo>
                  <a:pt x="4117" y="1323544"/>
                </a:lnTo>
                <a:lnTo>
                  <a:pt x="0" y="1277620"/>
                </a:lnTo>
                <a:lnTo>
                  <a:pt x="0" y="255524"/>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object 15"/>
          <p:cNvSpPr txBox="1"/>
          <p:nvPr/>
        </p:nvSpPr>
        <p:spPr>
          <a:xfrm>
            <a:off x="6158960" y="3539680"/>
            <a:ext cx="1772603" cy="1117614"/>
          </a:xfrm>
          <a:prstGeom prst="rect">
            <a:avLst/>
          </a:prstGeom>
        </p:spPr>
        <p:txBody>
          <a:bodyPr vert="horz" wrap="square" lIns="0" tIns="9525" rIns="0" bIns="0" rtlCol="0">
            <a:spAutoFit/>
          </a:bodyPr>
          <a:lstStyle/>
          <a:p>
            <a:pPr marL="9525" marR="3810" lvl="0" indent="953" algn="ctr" defTabSz="914400" rtl="0" eaLnBrk="1" fontAlgn="auto" latinLnBrk="0" hangingPunct="1">
              <a:lnSpc>
                <a:spcPct val="100000"/>
              </a:lnSpc>
              <a:spcBef>
                <a:spcPts val="75"/>
              </a:spcBef>
              <a:spcAft>
                <a:spcPts val="0"/>
              </a:spcAft>
              <a:buClrTx/>
              <a:buSzTx/>
              <a:buFontTx/>
              <a:buNone/>
              <a:tabLst/>
              <a:defRPr/>
            </a:pPr>
            <a:r>
              <a:rPr kumimoji="0" sz="1800" b="0" i="0" u="none" strike="noStrike" kern="1200" cap="none" spc="-8" normalizeH="0" baseline="0" noProof="0" dirty="0">
                <a:ln>
                  <a:noFill/>
                </a:ln>
                <a:solidFill>
                  <a:srgbClr val="FFFFFF"/>
                </a:solidFill>
                <a:effectLst/>
                <a:uLnTx/>
                <a:uFillTx/>
                <a:latin typeface="Calibri"/>
                <a:ea typeface="+mn-ea"/>
                <a:cs typeface="Calibri"/>
              </a:rPr>
              <a:t>Κίνδυνοι </a:t>
            </a:r>
            <a:r>
              <a:rPr kumimoji="0" sz="1800" b="0" i="0" u="none" strike="noStrike" kern="1200" cap="none" spc="0" normalizeH="0" baseline="0" noProof="0" dirty="0">
                <a:ln>
                  <a:noFill/>
                </a:ln>
                <a:solidFill>
                  <a:srgbClr val="FFFFFF"/>
                </a:solidFill>
                <a:effectLst/>
                <a:uLnTx/>
                <a:uFillTx/>
                <a:latin typeface="Calibri"/>
                <a:ea typeface="+mn-ea"/>
                <a:cs typeface="Calibri"/>
              </a:rPr>
              <a:t>που  </a:t>
            </a:r>
            <a:r>
              <a:rPr kumimoji="0" sz="1800" b="0" i="0" u="none" strike="noStrike" kern="1200" cap="none" spc="-4" normalizeH="0" baseline="0" noProof="0" dirty="0">
                <a:ln>
                  <a:noFill/>
                </a:ln>
                <a:solidFill>
                  <a:srgbClr val="FFFFFF"/>
                </a:solidFill>
                <a:effectLst/>
                <a:uLnTx/>
                <a:uFillTx/>
                <a:latin typeface="Calibri"/>
                <a:ea typeface="+mn-ea"/>
                <a:cs typeface="Calibri"/>
              </a:rPr>
              <a:t>απορρέουν από</a:t>
            </a:r>
            <a:r>
              <a:rPr kumimoji="0" sz="1800" b="0" i="0" u="none" strike="noStrike" kern="1200" cap="none" spc="-71" normalizeH="0" baseline="0" noProof="0" dirty="0">
                <a:ln>
                  <a:noFill/>
                </a:ln>
                <a:solidFill>
                  <a:srgbClr val="FFFFFF"/>
                </a:solidFill>
                <a:effectLst/>
                <a:uLnTx/>
                <a:uFillTx/>
                <a:latin typeface="Calibri"/>
                <a:ea typeface="+mn-ea"/>
                <a:cs typeface="Calibri"/>
              </a:rPr>
              <a:t> </a:t>
            </a:r>
            <a:r>
              <a:rPr kumimoji="0" sz="1800" b="0" i="0" u="none" strike="noStrike" kern="1200" cap="none" spc="-11" normalizeH="0" baseline="0" noProof="0" dirty="0">
                <a:ln>
                  <a:noFill/>
                </a:ln>
                <a:solidFill>
                  <a:srgbClr val="FFFFFF"/>
                </a:solidFill>
                <a:effectLst/>
                <a:uLnTx/>
                <a:uFillTx/>
                <a:latin typeface="Calibri"/>
                <a:ea typeface="+mn-ea"/>
                <a:cs typeface="Calibri"/>
              </a:rPr>
              <a:t>τα  </a:t>
            </a:r>
            <a:r>
              <a:rPr kumimoji="0" sz="1800" b="0" i="0" u="none" strike="noStrike" kern="1200" cap="none" spc="-8" normalizeH="0" baseline="0" noProof="0" dirty="0">
                <a:ln>
                  <a:noFill/>
                </a:ln>
                <a:solidFill>
                  <a:srgbClr val="FFFFFF"/>
                </a:solidFill>
                <a:effectLst/>
                <a:uLnTx/>
                <a:uFillTx/>
                <a:latin typeface="Calibri"/>
                <a:ea typeface="+mn-ea"/>
                <a:cs typeface="Calibri"/>
              </a:rPr>
              <a:t>μέσα </a:t>
            </a:r>
            <a:r>
              <a:rPr kumimoji="0" sz="1800" b="0" i="0" u="none" strike="noStrike" kern="1200" cap="none" spc="-23" normalizeH="0" baseline="0" noProof="0" dirty="0">
                <a:ln>
                  <a:noFill/>
                </a:ln>
                <a:solidFill>
                  <a:srgbClr val="FFFFFF"/>
                </a:solidFill>
                <a:effectLst/>
                <a:uLnTx/>
                <a:uFillTx/>
                <a:latin typeface="Calibri"/>
                <a:ea typeface="+mn-ea"/>
                <a:cs typeface="Calibri"/>
              </a:rPr>
              <a:t>και</a:t>
            </a:r>
            <a:r>
              <a:rPr kumimoji="0" sz="1800" b="0" i="0" u="none" strike="noStrike" kern="1200" cap="none" spc="-15" normalizeH="0" baseline="0" noProof="0" dirty="0">
                <a:ln>
                  <a:noFill/>
                </a:ln>
                <a:solidFill>
                  <a:srgbClr val="FFFFFF"/>
                </a:solidFill>
                <a:effectLst/>
                <a:uLnTx/>
                <a:uFillTx/>
                <a:latin typeface="Calibri"/>
                <a:ea typeface="+mn-ea"/>
                <a:cs typeface="Calibri"/>
              </a:rPr>
              <a:t> το</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4" normalizeH="0" baseline="0" noProof="0" dirty="0">
                <a:ln>
                  <a:noFill/>
                </a:ln>
                <a:solidFill>
                  <a:srgbClr val="FFFFFF"/>
                </a:solidFill>
                <a:effectLst/>
                <a:uLnTx/>
                <a:uFillTx/>
                <a:latin typeface="Calibri"/>
                <a:ea typeface="+mn-ea"/>
                <a:cs typeface="Calibri"/>
              </a:rPr>
              <a:t>περιβάλλον</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16" name="object 16"/>
          <p:cNvSpPr txBox="1"/>
          <p:nvPr/>
        </p:nvSpPr>
        <p:spPr>
          <a:xfrm>
            <a:off x="8104252" y="3505582"/>
            <a:ext cx="2534126" cy="1680268"/>
          </a:xfrm>
          <a:prstGeom prst="rect">
            <a:avLst/>
          </a:prstGeom>
          <a:solidFill>
            <a:srgbClr val="C00000"/>
          </a:solidFill>
          <a:ln w="12192">
            <a:solidFill>
              <a:srgbClr val="41709C"/>
            </a:solidFill>
          </a:ln>
        </p:spPr>
        <p:txBody>
          <a:bodyPr vert="horz" wrap="square" lIns="0" tIns="63818" rIns="0" bIns="0" rtlCol="0">
            <a:spAutoFit/>
          </a:bodyPr>
          <a:lstStyle/>
          <a:p>
            <a:pPr marL="283845" marR="755333" lvl="0" indent="-214789" algn="l" defTabSz="914400" rtl="0" eaLnBrk="1" fontAlgn="auto" latinLnBrk="0" hangingPunct="1">
              <a:lnSpc>
                <a:spcPct val="100000"/>
              </a:lnSpc>
              <a:spcBef>
                <a:spcPts val="503"/>
              </a:spcBef>
              <a:spcAft>
                <a:spcPts val="0"/>
              </a:spcAft>
              <a:buClrTx/>
              <a:buSzTx/>
              <a:buFont typeface="Arial"/>
              <a:buChar char="•"/>
              <a:tabLst>
                <a:tab pos="283845" algn="l"/>
                <a:tab pos="284321" algn="l"/>
              </a:tabLst>
              <a:defRPr/>
            </a:pPr>
            <a:r>
              <a:rPr kumimoji="0" sz="1500" b="0" i="0" u="none" strike="noStrike" kern="1200" cap="none" spc="-4" normalizeH="0" baseline="0" noProof="0" dirty="0">
                <a:ln>
                  <a:noFill/>
                </a:ln>
                <a:solidFill>
                  <a:srgbClr val="FFFFFF"/>
                </a:solidFill>
                <a:effectLst/>
                <a:uLnTx/>
                <a:uFillTx/>
                <a:latin typeface="Calibri"/>
                <a:ea typeface="+mn-ea"/>
                <a:cs typeface="Calibri"/>
              </a:rPr>
              <a:t>Δίκτυα </a:t>
            </a:r>
            <a:r>
              <a:rPr kumimoji="0" sz="1500" b="0" i="0" u="none" strike="noStrike" kern="1200" cap="none" spc="-15" normalizeH="0" baseline="0" noProof="0" dirty="0">
                <a:ln>
                  <a:noFill/>
                </a:ln>
                <a:solidFill>
                  <a:srgbClr val="FFFFFF"/>
                </a:solidFill>
                <a:effectLst/>
                <a:uLnTx/>
                <a:uFillTx/>
                <a:latin typeface="Calibri"/>
                <a:ea typeface="+mn-ea"/>
                <a:cs typeface="Calibri"/>
              </a:rPr>
              <a:t>και</a:t>
            </a:r>
            <a:r>
              <a:rPr kumimoji="0" sz="1500" b="0" i="0" u="none" strike="noStrike" kern="1200" cap="none" spc="-64" normalizeH="0" baseline="0" noProof="0" dirty="0">
                <a:ln>
                  <a:noFill/>
                </a:ln>
                <a:solidFill>
                  <a:srgbClr val="FFFFFF"/>
                </a:solidFill>
                <a:effectLst/>
                <a:uLnTx/>
                <a:uFillTx/>
                <a:latin typeface="Calibri"/>
                <a:ea typeface="+mn-ea"/>
                <a:cs typeface="Calibri"/>
              </a:rPr>
              <a:t> </a:t>
            </a:r>
            <a:r>
              <a:rPr kumimoji="0" sz="1500" b="0" i="0" u="none" strike="noStrike" kern="1200" cap="none" spc="-4" normalizeH="0" baseline="0" noProof="0" dirty="0">
                <a:ln>
                  <a:noFill/>
                </a:ln>
                <a:solidFill>
                  <a:srgbClr val="FFFFFF"/>
                </a:solidFill>
                <a:effectLst/>
                <a:uLnTx/>
                <a:uFillTx/>
                <a:latin typeface="Calibri"/>
                <a:ea typeface="+mn-ea"/>
                <a:cs typeface="Calibri"/>
              </a:rPr>
              <a:t>τεχνικές  υποδομές</a:t>
            </a:r>
            <a:endParaRPr kumimoji="0" sz="1500" b="0" i="0" u="none" strike="noStrike" kern="1200" cap="none" spc="0" normalizeH="0" baseline="0" noProof="0">
              <a:ln>
                <a:noFill/>
              </a:ln>
              <a:solidFill>
                <a:prstClr val="black"/>
              </a:solidFill>
              <a:effectLst/>
              <a:uLnTx/>
              <a:uFillTx/>
              <a:latin typeface="Calibri"/>
              <a:ea typeface="+mn-ea"/>
              <a:cs typeface="Calibri"/>
            </a:endParaRPr>
          </a:p>
          <a:p>
            <a:pPr marL="283845" marR="0" lvl="0" indent="-214789" algn="l" defTabSz="914400" rtl="0" eaLnBrk="1" fontAlgn="auto" latinLnBrk="0" hangingPunct="1">
              <a:lnSpc>
                <a:spcPct val="100000"/>
              </a:lnSpc>
              <a:spcBef>
                <a:spcPts val="0"/>
              </a:spcBef>
              <a:spcAft>
                <a:spcPts val="0"/>
              </a:spcAft>
              <a:buClrTx/>
              <a:buSzTx/>
              <a:buFont typeface="Arial"/>
              <a:buChar char="•"/>
              <a:tabLst>
                <a:tab pos="283845" algn="l"/>
                <a:tab pos="284321" algn="l"/>
              </a:tabLst>
              <a:defRPr/>
            </a:pPr>
            <a:r>
              <a:rPr kumimoji="0" sz="1500" b="0" i="0" u="none" strike="noStrike" kern="1200" cap="none" spc="-8" normalizeH="0" baseline="0" noProof="0" dirty="0">
                <a:ln>
                  <a:noFill/>
                </a:ln>
                <a:solidFill>
                  <a:srgbClr val="FFFFFF"/>
                </a:solidFill>
                <a:effectLst/>
                <a:uLnTx/>
                <a:uFillTx/>
                <a:latin typeface="Calibri"/>
                <a:ea typeface="+mn-ea"/>
                <a:cs typeface="Calibri"/>
              </a:rPr>
              <a:t>Διαδικασίες</a:t>
            </a:r>
            <a:endParaRPr kumimoji="0" sz="1500" b="0" i="0" u="none" strike="noStrike" kern="1200" cap="none" spc="0" normalizeH="0" baseline="0" noProof="0">
              <a:ln>
                <a:noFill/>
              </a:ln>
              <a:solidFill>
                <a:prstClr val="black"/>
              </a:solidFill>
              <a:effectLst/>
              <a:uLnTx/>
              <a:uFillTx/>
              <a:latin typeface="Calibri"/>
              <a:ea typeface="+mn-ea"/>
              <a:cs typeface="Calibri"/>
            </a:endParaRPr>
          </a:p>
          <a:p>
            <a:pPr marL="283845" marR="115729" lvl="0" indent="-214789" algn="l" defTabSz="914400" rtl="0" eaLnBrk="1" fontAlgn="auto" latinLnBrk="0" hangingPunct="1">
              <a:lnSpc>
                <a:spcPct val="100000"/>
              </a:lnSpc>
              <a:spcBef>
                <a:spcPts val="0"/>
              </a:spcBef>
              <a:spcAft>
                <a:spcPts val="0"/>
              </a:spcAft>
              <a:buClrTx/>
              <a:buSzTx/>
              <a:buFont typeface="Arial"/>
              <a:buChar char="•"/>
              <a:tabLst>
                <a:tab pos="283845" algn="l"/>
                <a:tab pos="284321" algn="l"/>
              </a:tabLst>
              <a:defRPr/>
            </a:pPr>
            <a:r>
              <a:rPr kumimoji="0" sz="1500" b="0" i="0" u="none" strike="noStrike" kern="1200" cap="none" spc="-8" normalizeH="0" baseline="0" noProof="0" dirty="0">
                <a:ln>
                  <a:noFill/>
                </a:ln>
                <a:solidFill>
                  <a:srgbClr val="FFFFFF"/>
                </a:solidFill>
                <a:effectLst/>
                <a:uLnTx/>
                <a:uFillTx/>
                <a:latin typeface="Calibri"/>
                <a:ea typeface="+mn-ea"/>
                <a:cs typeface="Calibri"/>
              </a:rPr>
              <a:t>Πρόσωπα </a:t>
            </a:r>
            <a:r>
              <a:rPr kumimoji="0" sz="1500" b="0" i="0" u="none" strike="noStrike" kern="1200" cap="none" spc="0" normalizeH="0" baseline="0" noProof="0" dirty="0">
                <a:ln>
                  <a:noFill/>
                </a:ln>
                <a:solidFill>
                  <a:srgbClr val="FFFFFF"/>
                </a:solidFill>
                <a:effectLst/>
                <a:uLnTx/>
                <a:uFillTx/>
                <a:latin typeface="Calibri"/>
                <a:ea typeface="+mn-ea"/>
                <a:cs typeface="Calibri"/>
              </a:rPr>
              <a:t>που </a:t>
            </a:r>
            <a:r>
              <a:rPr kumimoji="0" sz="1500" b="0" i="0" u="none" strike="noStrike" kern="1200" cap="none" spc="-8" normalizeH="0" baseline="0" noProof="0" dirty="0">
                <a:ln>
                  <a:noFill/>
                </a:ln>
                <a:solidFill>
                  <a:srgbClr val="FFFFFF"/>
                </a:solidFill>
                <a:effectLst/>
                <a:uLnTx/>
                <a:uFillTx/>
                <a:latin typeface="Calibri"/>
                <a:ea typeface="+mn-ea"/>
                <a:cs typeface="Calibri"/>
              </a:rPr>
              <a:t>εμπλέκονται  στην</a:t>
            </a:r>
            <a:r>
              <a:rPr kumimoji="0" sz="1500" b="0" i="0" u="none" strike="noStrike" kern="1200" cap="none" spc="-19" normalizeH="0" baseline="0" noProof="0" dirty="0">
                <a:ln>
                  <a:noFill/>
                </a:ln>
                <a:solidFill>
                  <a:srgbClr val="FFFFFF"/>
                </a:solidFill>
                <a:effectLst/>
                <a:uLnTx/>
                <a:uFillTx/>
                <a:latin typeface="Calibri"/>
                <a:ea typeface="+mn-ea"/>
                <a:cs typeface="Calibri"/>
              </a:rPr>
              <a:t> </a:t>
            </a:r>
            <a:r>
              <a:rPr kumimoji="0" sz="1500" b="0" i="0" u="none" strike="noStrike" kern="1200" cap="none" spc="-4" normalizeH="0" baseline="0" noProof="0" dirty="0">
                <a:ln>
                  <a:noFill/>
                </a:ln>
                <a:solidFill>
                  <a:srgbClr val="FFFFFF"/>
                </a:solidFill>
                <a:effectLst/>
                <a:uLnTx/>
                <a:uFillTx/>
                <a:latin typeface="Calibri"/>
                <a:ea typeface="+mn-ea"/>
                <a:cs typeface="Calibri"/>
              </a:rPr>
              <a:t>επεξεργασία</a:t>
            </a:r>
            <a:endParaRPr kumimoji="0" sz="1500" b="0" i="0" u="none" strike="noStrike" kern="1200" cap="none" spc="0" normalizeH="0" baseline="0" noProof="0">
              <a:ln>
                <a:noFill/>
              </a:ln>
              <a:solidFill>
                <a:prstClr val="black"/>
              </a:solidFill>
              <a:effectLst/>
              <a:uLnTx/>
              <a:uFillTx/>
              <a:latin typeface="Calibri"/>
              <a:ea typeface="+mn-ea"/>
              <a:cs typeface="Calibri"/>
            </a:endParaRPr>
          </a:p>
          <a:p>
            <a:pPr marL="283845" marR="181451" lvl="0" indent="-214789" algn="l" defTabSz="914400" rtl="0" eaLnBrk="1" fontAlgn="auto" latinLnBrk="0" hangingPunct="1">
              <a:lnSpc>
                <a:spcPct val="100000"/>
              </a:lnSpc>
              <a:spcBef>
                <a:spcPts val="0"/>
              </a:spcBef>
              <a:spcAft>
                <a:spcPts val="0"/>
              </a:spcAft>
              <a:buClrTx/>
              <a:buSzTx/>
              <a:buFont typeface="Arial"/>
              <a:buChar char="•"/>
              <a:tabLst>
                <a:tab pos="283845" algn="l"/>
                <a:tab pos="284321" algn="l"/>
              </a:tabLst>
              <a:defRPr/>
            </a:pPr>
            <a:r>
              <a:rPr kumimoji="0" sz="1500" b="0" i="0" u="none" strike="noStrike" kern="1200" cap="none" spc="-8" normalizeH="0" baseline="0" noProof="0" dirty="0">
                <a:ln>
                  <a:noFill/>
                </a:ln>
                <a:solidFill>
                  <a:srgbClr val="FFFFFF"/>
                </a:solidFill>
                <a:effectLst/>
                <a:uLnTx/>
                <a:uFillTx/>
                <a:latin typeface="Calibri"/>
                <a:ea typeface="+mn-ea"/>
                <a:cs typeface="Calibri"/>
              </a:rPr>
              <a:t>Επιχειρησιακός </a:t>
            </a:r>
            <a:r>
              <a:rPr kumimoji="0" sz="1500" b="0" i="0" u="none" strike="noStrike" kern="1200" cap="none" spc="-4" normalizeH="0" baseline="0" noProof="0" dirty="0">
                <a:ln>
                  <a:noFill/>
                </a:ln>
                <a:solidFill>
                  <a:srgbClr val="FFFFFF"/>
                </a:solidFill>
                <a:effectLst/>
                <a:uLnTx/>
                <a:uFillTx/>
                <a:latin typeface="Calibri"/>
                <a:ea typeface="+mn-ea"/>
                <a:cs typeface="Calibri"/>
              </a:rPr>
              <a:t>τομέας</a:t>
            </a:r>
            <a:r>
              <a:rPr kumimoji="0" sz="1500" b="0" i="0" u="none" strike="noStrike" kern="1200" cap="none" spc="-86" normalizeH="0" baseline="0" noProof="0" dirty="0">
                <a:ln>
                  <a:noFill/>
                </a:ln>
                <a:solidFill>
                  <a:srgbClr val="FFFFFF"/>
                </a:solidFill>
                <a:effectLst/>
                <a:uLnTx/>
                <a:uFillTx/>
                <a:latin typeface="Calibri"/>
                <a:ea typeface="+mn-ea"/>
                <a:cs typeface="Calibri"/>
              </a:rPr>
              <a:t> </a:t>
            </a:r>
            <a:r>
              <a:rPr kumimoji="0" sz="1500" b="0" i="0" u="none" strike="noStrike" kern="1200" cap="none" spc="-19" normalizeH="0" baseline="0" noProof="0" dirty="0">
                <a:ln>
                  <a:noFill/>
                </a:ln>
                <a:solidFill>
                  <a:srgbClr val="FFFFFF"/>
                </a:solidFill>
                <a:effectLst/>
                <a:uLnTx/>
                <a:uFillTx/>
                <a:latin typeface="Calibri"/>
                <a:ea typeface="+mn-ea"/>
                <a:cs typeface="Calibri"/>
              </a:rPr>
              <a:t>και  </a:t>
            </a:r>
            <a:r>
              <a:rPr kumimoji="0" sz="1500" b="0" i="0" u="none" strike="noStrike" kern="1200" cap="none" spc="-4" normalizeH="0" baseline="0" noProof="0" dirty="0">
                <a:ln>
                  <a:noFill/>
                </a:ln>
                <a:solidFill>
                  <a:srgbClr val="FFFFFF"/>
                </a:solidFill>
                <a:effectLst/>
                <a:uLnTx/>
                <a:uFillTx/>
                <a:latin typeface="Calibri"/>
                <a:ea typeface="+mn-ea"/>
                <a:cs typeface="Calibri"/>
              </a:rPr>
              <a:t>εύρος της</a:t>
            </a:r>
            <a:r>
              <a:rPr kumimoji="0" sz="1500" b="0" i="0" u="none" strike="noStrike" kern="1200" cap="none" spc="-19" normalizeH="0" baseline="0" noProof="0" dirty="0">
                <a:ln>
                  <a:noFill/>
                </a:ln>
                <a:solidFill>
                  <a:srgbClr val="FFFFFF"/>
                </a:solidFill>
                <a:effectLst/>
                <a:uLnTx/>
                <a:uFillTx/>
                <a:latin typeface="Calibri"/>
                <a:ea typeface="+mn-ea"/>
                <a:cs typeface="Calibri"/>
              </a:rPr>
              <a:t> </a:t>
            </a:r>
            <a:r>
              <a:rPr kumimoji="0" sz="1500" b="0" i="0" u="none" strike="noStrike" kern="1200" cap="none" spc="-4" normalizeH="0" baseline="0" noProof="0" dirty="0">
                <a:ln>
                  <a:noFill/>
                </a:ln>
                <a:solidFill>
                  <a:srgbClr val="FFFFFF"/>
                </a:solidFill>
                <a:effectLst/>
                <a:uLnTx/>
                <a:uFillTx/>
                <a:latin typeface="Calibri"/>
                <a:ea typeface="+mn-ea"/>
                <a:cs typeface="Calibri"/>
              </a:rPr>
              <a:t>επεξεργασίας</a:t>
            </a:r>
            <a:endParaRPr kumimoji="0" sz="1500" b="0" i="0" u="none" strike="noStrike" kern="1200" cap="none" spc="0" normalizeH="0" baseline="0" noProof="0">
              <a:ln>
                <a:noFill/>
              </a:ln>
              <a:solidFill>
                <a:prstClr val="black"/>
              </a:solidFill>
              <a:effectLst/>
              <a:uLnTx/>
              <a:uFillTx/>
              <a:latin typeface="Calibri"/>
              <a:ea typeface="+mn-ea"/>
              <a:cs typeface="Calibri"/>
            </a:endParaRPr>
          </a:p>
        </p:txBody>
      </p:sp>
      <p:sp>
        <p:nvSpPr>
          <p:cNvPr id="17" name="object 17"/>
          <p:cNvSpPr/>
          <p:nvPr/>
        </p:nvSpPr>
        <p:spPr>
          <a:xfrm>
            <a:off x="4144901" y="4878326"/>
            <a:ext cx="1968341" cy="1008221"/>
          </a:xfrm>
          <a:custGeom>
            <a:avLst/>
            <a:gdLst/>
            <a:ahLst/>
            <a:cxnLst/>
            <a:rect l="l" t="t" r="r" b="b"/>
            <a:pathLst>
              <a:path w="2624454" h="1344295">
                <a:moveTo>
                  <a:pt x="2400300" y="0"/>
                </a:moveTo>
                <a:lnTo>
                  <a:pt x="224027" y="0"/>
                </a:lnTo>
                <a:lnTo>
                  <a:pt x="178886" y="4552"/>
                </a:lnTo>
                <a:lnTo>
                  <a:pt x="136838" y="17609"/>
                </a:lnTo>
                <a:lnTo>
                  <a:pt x="98784" y="38268"/>
                </a:lnTo>
                <a:lnTo>
                  <a:pt x="65627" y="65627"/>
                </a:lnTo>
                <a:lnTo>
                  <a:pt x="38268" y="98784"/>
                </a:lnTo>
                <a:lnTo>
                  <a:pt x="17609" y="136838"/>
                </a:lnTo>
                <a:lnTo>
                  <a:pt x="4552" y="178886"/>
                </a:lnTo>
                <a:lnTo>
                  <a:pt x="0" y="224028"/>
                </a:lnTo>
                <a:lnTo>
                  <a:pt x="0" y="1120140"/>
                </a:lnTo>
                <a:lnTo>
                  <a:pt x="4552" y="1165288"/>
                </a:lnTo>
                <a:lnTo>
                  <a:pt x="17609" y="1207340"/>
                </a:lnTo>
                <a:lnTo>
                  <a:pt x="38268" y="1245394"/>
                </a:lnTo>
                <a:lnTo>
                  <a:pt x="65627" y="1278550"/>
                </a:lnTo>
                <a:lnTo>
                  <a:pt x="98784" y="1305906"/>
                </a:lnTo>
                <a:lnTo>
                  <a:pt x="136838" y="1326562"/>
                </a:lnTo>
                <a:lnTo>
                  <a:pt x="178886" y="1339616"/>
                </a:lnTo>
                <a:lnTo>
                  <a:pt x="224027" y="1344168"/>
                </a:lnTo>
                <a:lnTo>
                  <a:pt x="2400300" y="1344168"/>
                </a:lnTo>
                <a:lnTo>
                  <a:pt x="2445441" y="1339616"/>
                </a:lnTo>
                <a:lnTo>
                  <a:pt x="2487489" y="1326562"/>
                </a:lnTo>
                <a:lnTo>
                  <a:pt x="2525543" y="1305906"/>
                </a:lnTo>
                <a:lnTo>
                  <a:pt x="2558700" y="1278550"/>
                </a:lnTo>
                <a:lnTo>
                  <a:pt x="2586059" y="1245394"/>
                </a:lnTo>
                <a:lnTo>
                  <a:pt x="2606718" y="1207340"/>
                </a:lnTo>
                <a:lnTo>
                  <a:pt x="2619775" y="1165288"/>
                </a:lnTo>
                <a:lnTo>
                  <a:pt x="2624328" y="1120140"/>
                </a:lnTo>
                <a:lnTo>
                  <a:pt x="2624328" y="224028"/>
                </a:lnTo>
                <a:lnTo>
                  <a:pt x="2619775" y="178886"/>
                </a:lnTo>
                <a:lnTo>
                  <a:pt x="2606718" y="136838"/>
                </a:lnTo>
                <a:lnTo>
                  <a:pt x="2586059" y="98784"/>
                </a:lnTo>
                <a:lnTo>
                  <a:pt x="2558700" y="65627"/>
                </a:lnTo>
                <a:lnTo>
                  <a:pt x="2525543" y="38268"/>
                </a:lnTo>
                <a:lnTo>
                  <a:pt x="2487489" y="17609"/>
                </a:lnTo>
                <a:lnTo>
                  <a:pt x="2445441" y="4552"/>
                </a:lnTo>
                <a:lnTo>
                  <a:pt x="2400300" y="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8"/>
          <p:cNvSpPr/>
          <p:nvPr/>
        </p:nvSpPr>
        <p:spPr>
          <a:xfrm>
            <a:off x="4144901" y="4878326"/>
            <a:ext cx="1968341" cy="1008221"/>
          </a:xfrm>
          <a:custGeom>
            <a:avLst/>
            <a:gdLst/>
            <a:ahLst/>
            <a:cxnLst/>
            <a:rect l="l" t="t" r="r" b="b"/>
            <a:pathLst>
              <a:path w="2624454" h="1344295">
                <a:moveTo>
                  <a:pt x="0" y="224028"/>
                </a:moveTo>
                <a:lnTo>
                  <a:pt x="4552" y="178886"/>
                </a:lnTo>
                <a:lnTo>
                  <a:pt x="17609" y="136838"/>
                </a:lnTo>
                <a:lnTo>
                  <a:pt x="38268" y="98784"/>
                </a:lnTo>
                <a:lnTo>
                  <a:pt x="65627" y="65627"/>
                </a:lnTo>
                <a:lnTo>
                  <a:pt x="98784" y="38268"/>
                </a:lnTo>
                <a:lnTo>
                  <a:pt x="136838" y="17609"/>
                </a:lnTo>
                <a:lnTo>
                  <a:pt x="178886" y="4552"/>
                </a:lnTo>
                <a:lnTo>
                  <a:pt x="224027" y="0"/>
                </a:lnTo>
                <a:lnTo>
                  <a:pt x="2400300" y="0"/>
                </a:lnTo>
                <a:lnTo>
                  <a:pt x="2445441" y="4552"/>
                </a:lnTo>
                <a:lnTo>
                  <a:pt x="2487489" y="17609"/>
                </a:lnTo>
                <a:lnTo>
                  <a:pt x="2525543" y="38268"/>
                </a:lnTo>
                <a:lnTo>
                  <a:pt x="2558700" y="65627"/>
                </a:lnTo>
                <a:lnTo>
                  <a:pt x="2586059" y="98784"/>
                </a:lnTo>
                <a:lnTo>
                  <a:pt x="2606718" y="136838"/>
                </a:lnTo>
                <a:lnTo>
                  <a:pt x="2619775" y="178886"/>
                </a:lnTo>
                <a:lnTo>
                  <a:pt x="2624328" y="224028"/>
                </a:lnTo>
                <a:lnTo>
                  <a:pt x="2624328" y="1120140"/>
                </a:lnTo>
                <a:lnTo>
                  <a:pt x="2619775" y="1165288"/>
                </a:lnTo>
                <a:lnTo>
                  <a:pt x="2606718" y="1207340"/>
                </a:lnTo>
                <a:lnTo>
                  <a:pt x="2586059" y="1245394"/>
                </a:lnTo>
                <a:lnTo>
                  <a:pt x="2558700" y="1278550"/>
                </a:lnTo>
                <a:lnTo>
                  <a:pt x="2525543" y="1305906"/>
                </a:lnTo>
                <a:lnTo>
                  <a:pt x="2487489" y="1326562"/>
                </a:lnTo>
                <a:lnTo>
                  <a:pt x="2445441" y="1339616"/>
                </a:lnTo>
                <a:lnTo>
                  <a:pt x="2400300" y="1344168"/>
                </a:lnTo>
                <a:lnTo>
                  <a:pt x="224027" y="1344168"/>
                </a:lnTo>
                <a:lnTo>
                  <a:pt x="178886" y="1339616"/>
                </a:lnTo>
                <a:lnTo>
                  <a:pt x="136838" y="1326562"/>
                </a:lnTo>
                <a:lnTo>
                  <a:pt x="98784" y="1305906"/>
                </a:lnTo>
                <a:lnTo>
                  <a:pt x="65627" y="1278550"/>
                </a:lnTo>
                <a:lnTo>
                  <a:pt x="38268" y="1245394"/>
                </a:lnTo>
                <a:lnTo>
                  <a:pt x="17609" y="1207340"/>
                </a:lnTo>
                <a:lnTo>
                  <a:pt x="4552" y="1165288"/>
                </a:lnTo>
                <a:lnTo>
                  <a:pt x="0" y="1120140"/>
                </a:lnTo>
                <a:lnTo>
                  <a:pt x="0" y="224028"/>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object 19"/>
          <p:cNvSpPr txBox="1"/>
          <p:nvPr/>
        </p:nvSpPr>
        <p:spPr>
          <a:xfrm>
            <a:off x="4463416" y="4810506"/>
            <a:ext cx="1333976" cy="1117614"/>
          </a:xfrm>
          <a:prstGeom prst="rect">
            <a:avLst/>
          </a:prstGeom>
        </p:spPr>
        <p:txBody>
          <a:bodyPr vert="horz" wrap="square" lIns="0" tIns="9525" rIns="0" bIns="0" rtlCol="0">
            <a:spAutoFit/>
          </a:bodyPr>
          <a:lstStyle/>
          <a:p>
            <a:pPr marL="9525" marR="3810" lvl="0" indent="-476" algn="ctr" defTabSz="914400" rtl="0" eaLnBrk="1" fontAlgn="auto" latinLnBrk="0" hangingPunct="1">
              <a:lnSpc>
                <a:spcPct val="100000"/>
              </a:lnSpc>
              <a:spcBef>
                <a:spcPts val="75"/>
              </a:spcBef>
              <a:spcAft>
                <a:spcPts val="0"/>
              </a:spcAft>
              <a:buClrTx/>
              <a:buSzTx/>
              <a:buFontTx/>
              <a:buNone/>
              <a:tabLst/>
              <a:defRPr/>
            </a:pPr>
            <a:r>
              <a:rPr kumimoji="0" sz="1800" b="0" i="0" u="none" strike="noStrike" kern="1200" cap="none" spc="-11" normalizeH="0" baseline="0" noProof="0" dirty="0">
                <a:ln>
                  <a:noFill/>
                </a:ln>
                <a:solidFill>
                  <a:srgbClr val="FFFFFF"/>
                </a:solidFill>
                <a:effectLst/>
                <a:uLnTx/>
                <a:uFillTx/>
                <a:latin typeface="Calibri"/>
                <a:ea typeface="+mn-ea"/>
                <a:cs typeface="Calibri"/>
              </a:rPr>
              <a:t>Δυνατότητα  </a:t>
            </a:r>
            <a:r>
              <a:rPr kumimoji="0" sz="1800" b="0" i="0" u="none" strike="noStrike" kern="1200" cap="none" spc="-15" normalizeH="0" baseline="0" noProof="0" dirty="0">
                <a:ln>
                  <a:noFill/>
                </a:ln>
                <a:solidFill>
                  <a:srgbClr val="FFFFFF"/>
                </a:solidFill>
                <a:effectLst/>
                <a:uLnTx/>
                <a:uFillTx/>
                <a:latin typeface="Calibri"/>
                <a:ea typeface="+mn-ea"/>
                <a:cs typeface="Calibri"/>
              </a:rPr>
              <a:t>τ</a:t>
            </a:r>
            <a:r>
              <a:rPr kumimoji="0" sz="1800" b="0" i="0" u="none" strike="noStrike" kern="1200" cap="none" spc="-4" normalizeH="0" baseline="0" noProof="0" dirty="0">
                <a:ln>
                  <a:noFill/>
                </a:ln>
                <a:solidFill>
                  <a:srgbClr val="FFFFFF"/>
                </a:solidFill>
                <a:effectLst/>
                <a:uLnTx/>
                <a:uFillTx/>
                <a:latin typeface="Calibri"/>
                <a:ea typeface="+mn-ea"/>
                <a:cs typeface="Calibri"/>
              </a:rPr>
              <a:t>α</a:t>
            </a:r>
            <a:r>
              <a:rPr kumimoji="0" sz="1800" b="0" i="0" u="none" strike="noStrike" kern="1200" cap="none" spc="-11" normalizeH="0" baseline="0" noProof="0" dirty="0">
                <a:ln>
                  <a:noFill/>
                </a:ln>
                <a:solidFill>
                  <a:srgbClr val="FFFFFF"/>
                </a:solidFill>
                <a:effectLst/>
                <a:uLnTx/>
                <a:uFillTx/>
                <a:latin typeface="Calibri"/>
                <a:ea typeface="+mn-ea"/>
                <a:cs typeface="Calibri"/>
              </a:rPr>
              <a:t>υ</a:t>
            </a:r>
            <a:r>
              <a:rPr kumimoji="0" sz="1800" b="0" i="0" u="none" strike="noStrike" kern="1200" cap="none" spc="-23" normalizeH="0" baseline="0" noProof="0" dirty="0">
                <a:ln>
                  <a:noFill/>
                </a:ln>
                <a:solidFill>
                  <a:srgbClr val="FFFFFF"/>
                </a:solidFill>
                <a:effectLst/>
                <a:uLnTx/>
                <a:uFillTx/>
                <a:latin typeface="Calibri"/>
                <a:ea typeface="+mn-ea"/>
                <a:cs typeface="Calibri"/>
              </a:rPr>
              <a:t>τ</a:t>
            </a:r>
            <a:r>
              <a:rPr kumimoji="0" sz="1800" b="0" i="0" u="none" strike="noStrike" kern="1200" cap="none" spc="-4" normalizeH="0" baseline="0" noProof="0" dirty="0">
                <a:ln>
                  <a:noFill/>
                </a:ln>
                <a:solidFill>
                  <a:srgbClr val="FFFFFF"/>
                </a:solidFill>
                <a:effectLst/>
                <a:uLnTx/>
                <a:uFillTx/>
                <a:latin typeface="Calibri"/>
                <a:ea typeface="+mn-ea"/>
                <a:cs typeface="Calibri"/>
              </a:rPr>
              <a:t>οπ</a:t>
            </a:r>
            <a:r>
              <a:rPr kumimoji="0" sz="1800" b="0" i="0" u="none" strike="noStrike" kern="1200" cap="none" spc="-11" normalizeH="0" baseline="0" noProof="0" dirty="0">
                <a:ln>
                  <a:noFill/>
                </a:ln>
                <a:solidFill>
                  <a:srgbClr val="FFFFFF"/>
                </a:solidFill>
                <a:effectLst/>
                <a:uLnTx/>
                <a:uFillTx/>
                <a:latin typeface="Calibri"/>
                <a:ea typeface="+mn-ea"/>
                <a:cs typeface="Calibri"/>
              </a:rPr>
              <a:t>ο</a:t>
            </a:r>
            <a:r>
              <a:rPr kumimoji="0" sz="1800" b="0" i="0" u="none" strike="noStrike" kern="1200" cap="none" spc="-4" normalizeH="0" baseline="0" noProof="0" dirty="0">
                <a:ln>
                  <a:noFill/>
                </a:ln>
                <a:solidFill>
                  <a:srgbClr val="FFFFFF"/>
                </a:solidFill>
                <a:effectLst/>
                <a:uLnTx/>
                <a:uFillTx/>
                <a:latin typeface="Calibri"/>
                <a:ea typeface="+mn-ea"/>
                <a:cs typeface="Calibri"/>
              </a:rPr>
              <a:t>ίη</a:t>
            </a:r>
            <a:r>
              <a:rPr kumimoji="0" sz="1800" b="0" i="0" u="none" strike="noStrike" kern="1200" cap="none" spc="-11" normalizeH="0" baseline="0" noProof="0" dirty="0">
                <a:ln>
                  <a:noFill/>
                </a:ln>
                <a:solidFill>
                  <a:srgbClr val="FFFFFF"/>
                </a:solidFill>
                <a:effectLst/>
                <a:uLnTx/>
                <a:uFillTx/>
                <a:latin typeface="Calibri"/>
                <a:ea typeface="+mn-ea"/>
                <a:cs typeface="Calibri"/>
              </a:rPr>
              <a:t>σ</a:t>
            </a:r>
            <a:r>
              <a:rPr kumimoji="0" sz="1800" b="0" i="0" u="none" strike="noStrike" kern="1200" cap="none" spc="-4" normalizeH="0" baseline="0" noProof="0" dirty="0">
                <a:ln>
                  <a:noFill/>
                </a:ln>
                <a:solidFill>
                  <a:srgbClr val="FFFFFF"/>
                </a:solidFill>
                <a:effectLst/>
                <a:uLnTx/>
                <a:uFillTx/>
                <a:latin typeface="Calibri"/>
                <a:ea typeface="+mn-ea"/>
                <a:cs typeface="Calibri"/>
              </a:rPr>
              <a:t>ης  </a:t>
            </a:r>
            <a:r>
              <a:rPr kumimoji="0" sz="1800" b="0" i="0" u="none" strike="noStrike" kern="1200" cap="none" spc="-8" normalizeH="0" baseline="0" noProof="0" dirty="0">
                <a:ln>
                  <a:noFill/>
                </a:ln>
                <a:solidFill>
                  <a:srgbClr val="FFFFFF"/>
                </a:solidFill>
                <a:effectLst/>
                <a:uLnTx/>
                <a:uFillTx/>
                <a:latin typeface="Calibri"/>
                <a:ea typeface="+mn-ea"/>
                <a:cs typeface="Calibri"/>
              </a:rPr>
              <a:t>υποκειμένων  </a:t>
            </a:r>
            <a:r>
              <a:rPr kumimoji="0" sz="1800" b="0" i="0" u="none" strike="noStrike" kern="1200" cap="none" spc="-11" normalizeH="0" baseline="0" noProof="0" dirty="0">
                <a:ln>
                  <a:noFill/>
                </a:ln>
                <a:solidFill>
                  <a:srgbClr val="FFFFFF"/>
                </a:solidFill>
                <a:effectLst/>
                <a:uLnTx/>
                <a:uFillTx/>
                <a:latin typeface="Calibri"/>
                <a:ea typeface="+mn-ea"/>
                <a:cs typeface="Calibri"/>
              </a:rPr>
              <a:t>δεδομένων</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20" name="object 20"/>
          <p:cNvSpPr txBox="1"/>
          <p:nvPr/>
        </p:nvSpPr>
        <p:spPr>
          <a:xfrm>
            <a:off x="6161150" y="4871468"/>
            <a:ext cx="1192530" cy="984885"/>
          </a:xfrm>
          <a:prstGeom prst="rect">
            <a:avLst/>
          </a:prstGeom>
          <a:solidFill>
            <a:srgbClr val="C00000"/>
          </a:solidFill>
          <a:ln w="12192">
            <a:solidFill>
              <a:srgbClr val="41709C"/>
            </a:solidFill>
          </a:ln>
        </p:spPr>
        <p:txBody>
          <a:bodyPr vert="horz" wrap="square" lIns="0" tIns="60960" rIns="0" bIns="0" rtlCol="0">
            <a:spAutoFit/>
          </a:bodyPr>
          <a:lstStyle/>
          <a:p>
            <a:pPr marL="68580" marR="461963" lvl="0" indent="0" algn="l" defTabSz="914400" rtl="0" eaLnBrk="1" fontAlgn="auto" latinLnBrk="0" hangingPunct="1">
              <a:lnSpc>
                <a:spcPct val="100000"/>
              </a:lnSpc>
              <a:spcBef>
                <a:spcPts val="480"/>
              </a:spcBef>
              <a:spcAft>
                <a:spcPts val="0"/>
              </a:spcAft>
              <a:buClrTx/>
              <a:buSzTx/>
              <a:buFontTx/>
              <a:buNone/>
              <a:tabLst/>
              <a:defRPr/>
            </a:pPr>
            <a:r>
              <a:rPr kumimoji="0" sz="1500" b="0" i="0" u="none" strike="noStrike" kern="1200" cap="none" spc="-4" normalizeH="0" baseline="0" noProof="0" dirty="0">
                <a:ln>
                  <a:noFill/>
                </a:ln>
                <a:solidFill>
                  <a:srgbClr val="FFFFFF"/>
                </a:solidFill>
                <a:effectLst/>
                <a:uLnTx/>
                <a:uFillTx/>
                <a:latin typeface="Calibri"/>
                <a:ea typeface="+mn-ea"/>
                <a:cs typeface="Calibri"/>
              </a:rPr>
              <a:t>Άμεσα</a:t>
            </a:r>
            <a:r>
              <a:rPr kumimoji="0" sz="1500" b="0" i="0" u="none" strike="noStrike" kern="1200" cap="none" spc="-75" normalizeH="0" baseline="0" noProof="0" dirty="0">
                <a:ln>
                  <a:noFill/>
                </a:ln>
                <a:solidFill>
                  <a:srgbClr val="FFFFFF"/>
                </a:solidFill>
                <a:effectLst/>
                <a:uLnTx/>
                <a:uFillTx/>
                <a:latin typeface="Calibri"/>
                <a:ea typeface="+mn-ea"/>
                <a:cs typeface="Calibri"/>
              </a:rPr>
              <a:t> </a:t>
            </a:r>
            <a:r>
              <a:rPr kumimoji="0" sz="1500" b="0" i="0" u="none" strike="noStrike" kern="1200" cap="none" spc="0" normalizeH="0" baseline="0" noProof="0" dirty="0">
                <a:ln>
                  <a:noFill/>
                </a:ln>
                <a:solidFill>
                  <a:srgbClr val="FFFFFF"/>
                </a:solidFill>
                <a:effectLst/>
                <a:uLnTx/>
                <a:uFillTx/>
                <a:latin typeface="Calibri"/>
                <a:ea typeface="+mn-ea"/>
                <a:cs typeface="Calibri"/>
              </a:rPr>
              <a:t>ή  </a:t>
            </a:r>
            <a:r>
              <a:rPr kumimoji="0" sz="1500" b="0" i="0" u="none" strike="noStrike" kern="1200" cap="none" spc="-4" normalizeH="0" baseline="0" noProof="0" dirty="0">
                <a:ln>
                  <a:noFill/>
                </a:ln>
                <a:solidFill>
                  <a:srgbClr val="FFFFFF"/>
                </a:solidFill>
                <a:effectLst/>
                <a:uLnTx/>
                <a:uFillTx/>
                <a:latin typeface="Calibri"/>
                <a:ea typeface="+mn-ea"/>
                <a:cs typeface="Calibri"/>
              </a:rPr>
              <a:t>έμμεσα  </a:t>
            </a:r>
            <a:r>
              <a:rPr kumimoji="0" sz="1500" b="0" i="0" u="none" strike="noStrike" kern="1200" cap="none" spc="11" normalizeH="0" baseline="0" noProof="0" dirty="0">
                <a:ln>
                  <a:noFill/>
                </a:ln>
                <a:solidFill>
                  <a:srgbClr val="FFFFFF"/>
                </a:solidFill>
                <a:effectLst/>
                <a:uLnTx/>
                <a:uFillTx/>
                <a:latin typeface="Calibri"/>
                <a:ea typeface="+mn-ea"/>
                <a:cs typeface="Calibri"/>
              </a:rPr>
              <a:t>σ</a:t>
            </a:r>
            <a:r>
              <a:rPr kumimoji="0" sz="1500" b="0" i="0" u="none" strike="noStrike" kern="1200" cap="none" spc="-8" normalizeH="0" baseline="0" noProof="0" dirty="0">
                <a:ln>
                  <a:noFill/>
                </a:ln>
                <a:solidFill>
                  <a:srgbClr val="FFFFFF"/>
                </a:solidFill>
                <a:effectLst/>
                <a:uLnTx/>
                <a:uFillTx/>
                <a:latin typeface="Calibri"/>
                <a:ea typeface="+mn-ea"/>
                <a:cs typeface="Calibri"/>
              </a:rPr>
              <a:t>τ</a:t>
            </a:r>
            <a:r>
              <a:rPr kumimoji="0" sz="1500" b="0" i="0" u="none" strike="noStrike" kern="1200" cap="none" spc="-4" normalizeH="0" baseline="0" noProof="0" dirty="0">
                <a:ln>
                  <a:noFill/>
                </a:ln>
                <a:solidFill>
                  <a:srgbClr val="FFFFFF"/>
                </a:solidFill>
                <a:effectLst/>
                <a:uLnTx/>
                <a:uFillTx/>
                <a:latin typeface="Calibri"/>
                <a:ea typeface="+mn-ea"/>
                <a:cs typeface="Calibri"/>
              </a:rPr>
              <a:t>ο</a:t>
            </a:r>
            <a:r>
              <a:rPr kumimoji="0" sz="1500" b="0" i="0" u="none" strike="noStrike" kern="1200" cap="none" spc="-11" normalizeH="0" baseline="0" noProof="0" dirty="0">
                <a:ln>
                  <a:noFill/>
                </a:ln>
                <a:solidFill>
                  <a:srgbClr val="FFFFFF"/>
                </a:solidFill>
                <a:effectLst/>
                <a:uLnTx/>
                <a:uFillTx/>
                <a:latin typeface="Calibri"/>
                <a:ea typeface="+mn-ea"/>
                <a:cs typeface="Calibri"/>
              </a:rPr>
              <a:t>ι</a:t>
            </a:r>
            <a:r>
              <a:rPr kumimoji="0" sz="1500" b="0" i="0" u="none" strike="noStrike" kern="1200" cap="none" spc="-23" normalizeH="0" baseline="0" noProof="0" dirty="0">
                <a:ln>
                  <a:noFill/>
                </a:ln>
                <a:solidFill>
                  <a:srgbClr val="FFFFFF"/>
                </a:solidFill>
                <a:effectLst/>
                <a:uLnTx/>
                <a:uFillTx/>
                <a:latin typeface="Calibri"/>
                <a:ea typeface="+mn-ea"/>
                <a:cs typeface="Calibri"/>
              </a:rPr>
              <a:t>χ</a:t>
            </a:r>
            <a:r>
              <a:rPr kumimoji="0" sz="1500" b="0" i="0" u="none" strike="noStrike" kern="1200" cap="none" spc="0" normalizeH="0" baseline="0" noProof="0" dirty="0">
                <a:ln>
                  <a:noFill/>
                </a:ln>
                <a:solidFill>
                  <a:srgbClr val="FFFFFF"/>
                </a:solidFill>
                <a:effectLst/>
                <a:uLnTx/>
                <a:uFillTx/>
                <a:latin typeface="Calibri"/>
                <a:ea typeface="+mn-ea"/>
                <a:cs typeface="Calibri"/>
              </a:rPr>
              <a:t>εία</a:t>
            </a:r>
            <a:endParaRPr kumimoji="0" sz="1500" b="0" i="0" u="none" strike="noStrike" kern="1200" cap="none" spc="0" normalizeH="0" baseline="0" noProof="0">
              <a:ln>
                <a:noFill/>
              </a:ln>
              <a:solidFill>
                <a:prstClr val="black"/>
              </a:solidFill>
              <a:effectLst/>
              <a:uLnTx/>
              <a:uFillTx/>
              <a:latin typeface="Calibri"/>
              <a:ea typeface="+mn-ea"/>
              <a:cs typeface="Calibri"/>
            </a:endParaRPr>
          </a:p>
          <a:p>
            <a:pPr marL="68580" marR="0" lvl="0" indent="0" algn="l" defTabSz="914400" rtl="0" eaLnBrk="1" fontAlgn="auto" latinLnBrk="0" hangingPunct="1">
              <a:lnSpc>
                <a:spcPct val="100000"/>
              </a:lnSpc>
              <a:spcBef>
                <a:spcPts val="0"/>
              </a:spcBef>
              <a:spcAft>
                <a:spcPts val="0"/>
              </a:spcAft>
              <a:buClrTx/>
              <a:buSzTx/>
              <a:buFontTx/>
              <a:buNone/>
              <a:tabLst/>
              <a:defRPr/>
            </a:pPr>
            <a:r>
              <a:rPr kumimoji="0" sz="1500" b="0" i="0" u="none" strike="noStrike" kern="1200" cap="none" spc="-4" normalizeH="0" baseline="0" noProof="0" dirty="0">
                <a:ln>
                  <a:noFill/>
                </a:ln>
                <a:solidFill>
                  <a:srgbClr val="FFFFFF"/>
                </a:solidFill>
                <a:effectLst/>
                <a:uLnTx/>
                <a:uFillTx/>
                <a:latin typeface="Calibri"/>
                <a:ea typeface="+mn-ea"/>
                <a:cs typeface="Calibri"/>
              </a:rPr>
              <a:t>αναγνώρισης</a:t>
            </a:r>
            <a:endParaRPr kumimoji="0" sz="1500" b="0" i="0" u="none" strike="noStrike" kern="1200" cap="none" spc="0" normalizeH="0" baseline="0" noProof="0">
              <a:ln>
                <a:noFill/>
              </a:ln>
              <a:solidFill>
                <a:prstClr val="black"/>
              </a:solidFill>
              <a:effectLst/>
              <a:uLnTx/>
              <a:uFillTx/>
              <a:latin typeface="Calibri"/>
              <a:ea typeface="+mn-ea"/>
              <a:cs typeface="Calibri"/>
            </a:endParaRPr>
          </a:p>
        </p:txBody>
      </p:sp>
      <p:sp>
        <p:nvSpPr>
          <p:cNvPr id="21" name="object 21"/>
          <p:cNvSpPr txBox="1"/>
          <p:nvPr/>
        </p:nvSpPr>
        <p:spPr>
          <a:xfrm>
            <a:off x="1869091" y="1521234"/>
            <a:ext cx="2466975" cy="1397017"/>
          </a:xfrm>
          <a:prstGeom prst="rect">
            <a:avLst/>
          </a:prstGeom>
          <a:solidFill>
            <a:srgbClr val="C00000"/>
          </a:solidFill>
          <a:ln w="12192">
            <a:solidFill>
              <a:srgbClr val="41709C"/>
            </a:solidFill>
          </a:ln>
        </p:spPr>
        <p:txBody>
          <a:bodyPr vert="horz" wrap="square" lIns="0" tIns="11906" rIns="0" bIns="0" rtlCol="0">
            <a:spAutoFit/>
          </a:bodyPr>
          <a:lstStyle/>
          <a:p>
            <a:pPr marL="325279" marR="0" lvl="0" indent="-257175" algn="l" defTabSz="914400" rtl="0" eaLnBrk="1" fontAlgn="auto" latinLnBrk="0" hangingPunct="1">
              <a:lnSpc>
                <a:spcPct val="100000"/>
              </a:lnSpc>
              <a:spcBef>
                <a:spcPts val="94"/>
              </a:spcBef>
              <a:spcAft>
                <a:spcPts val="0"/>
              </a:spcAft>
              <a:buClrTx/>
              <a:buSzTx/>
              <a:buFont typeface="Arial"/>
              <a:buChar char="•"/>
              <a:tabLst>
                <a:tab pos="325279" algn="l"/>
                <a:tab pos="325755" algn="l"/>
              </a:tabLst>
              <a:defRPr/>
            </a:pPr>
            <a:r>
              <a:rPr kumimoji="0" sz="1500" b="0" i="0" u="none" strike="noStrike" kern="1200" cap="none" spc="-11" normalizeH="0" baseline="0" noProof="0" dirty="0" err="1">
                <a:ln>
                  <a:noFill/>
                </a:ln>
                <a:solidFill>
                  <a:srgbClr val="FFFFFF"/>
                </a:solidFill>
                <a:effectLst/>
                <a:uLnTx/>
                <a:uFillTx/>
                <a:latin typeface="Calibri"/>
                <a:ea typeface="+mn-ea"/>
                <a:cs typeface="Calibri"/>
              </a:rPr>
              <a:t>Σκο</a:t>
            </a:r>
            <a:r>
              <a:rPr kumimoji="0" sz="1500" b="0" i="0" u="none" strike="noStrike" kern="1200" cap="none" spc="-11" normalizeH="0" baseline="0" noProof="0" dirty="0">
                <a:ln>
                  <a:noFill/>
                </a:ln>
                <a:solidFill>
                  <a:srgbClr val="FFFFFF"/>
                </a:solidFill>
                <a:effectLst/>
                <a:uLnTx/>
                <a:uFillTx/>
                <a:latin typeface="Calibri"/>
                <a:ea typeface="+mn-ea"/>
                <a:cs typeface="Calibri"/>
              </a:rPr>
              <a:t>πός</a:t>
            </a:r>
            <a:endParaRPr kumimoji="0" sz="1500" b="0" i="0" u="none" strike="noStrike" kern="1200" cap="none" spc="0" normalizeH="0" baseline="0" noProof="0" dirty="0">
              <a:ln>
                <a:noFill/>
              </a:ln>
              <a:solidFill>
                <a:prstClr val="black"/>
              </a:solidFill>
              <a:effectLst/>
              <a:uLnTx/>
              <a:uFillTx/>
              <a:latin typeface="Calibri"/>
              <a:ea typeface="+mn-ea"/>
              <a:cs typeface="Calibri"/>
            </a:endParaRPr>
          </a:p>
          <a:p>
            <a:pPr marL="325279" marR="0" lvl="0" indent="-257175" algn="l" defTabSz="914400" rtl="0" eaLnBrk="1" fontAlgn="auto" latinLnBrk="0" hangingPunct="1">
              <a:lnSpc>
                <a:spcPct val="100000"/>
              </a:lnSpc>
              <a:spcBef>
                <a:spcPts val="0"/>
              </a:spcBef>
              <a:spcAft>
                <a:spcPts val="0"/>
              </a:spcAft>
              <a:buClrTx/>
              <a:buSzTx/>
              <a:buFont typeface="Arial"/>
              <a:buChar char="•"/>
              <a:tabLst>
                <a:tab pos="325279" algn="l"/>
                <a:tab pos="325755" algn="l"/>
              </a:tabLst>
              <a:defRPr/>
            </a:pPr>
            <a:r>
              <a:rPr kumimoji="0" sz="1500" b="0" i="0" u="none" strike="noStrike" kern="1200" cap="none" spc="-4" normalizeH="0" baseline="0" noProof="0" dirty="0" err="1">
                <a:ln>
                  <a:noFill/>
                </a:ln>
                <a:solidFill>
                  <a:srgbClr val="FFFFFF"/>
                </a:solidFill>
                <a:effectLst/>
                <a:uLnTx/>
                <a:uFillTx/>
                <a:latin typeface="Calibri"/>
                <a:ea typeface="+mn-ea"/>
                <a:cs typeface="Calibri"/>
              </a:rPr>
              <a:t>Είδη</a:t>
            </a:r>
            <a:r>
              <a:rPr kumimoji="0" sz="1500" b="0" i="0" u="none" strike="noStrike" kern="1200" cap="none" spc="-15" normalizeH="0" baseline="0" noProof="0" dirty="0">
                <a:ln>
                  <a:noFill/>
                </a:ln>
                <a:solidFill>
                  <a:srgbClr val="FFFFFF"/>
                </a:solidFill>
                <a:effectLst/>
                <a:uLnTx/>
                <a:uFillTx/>
                <a:latin typeface="Calibri"/>
                <a:ea typeface="+mn-ea"/>
                <a:cs typeface="Calibri"/>
              </a:rPr>
              <a:t> </a:t>
            </a:r>
            <a:r>
              <a:rPr kumimoji="0" sz="1500" b="0" i="0" u="none" strike="noStrike" kern="1200" cap="none" spc="-8" normalizeH="0" baseline="0" noProof="0" dirty="0">
                <a:ln>
                  <a:noFill/>
                </a:ln>
                <a:solidFill>
                  <a:srgbClr val="FFFFFF"/>
                </a:solidFill>
                <a:effectLst/>
                <a:uLnTx/>
                <a:uFillTx/>
                <a:latin typeface="Calibri"/>
                <a:ea typeface="+mn-ea"/>
                <a:cs typeface="Calibri"/>
              </a:rPr>
              <a:t>δεδομένων</a:t>
            </a:r>
            <a:endParaRPr kumimoji="0" sz="1500" b="0" i="0" u="none" strike="noStrike" kern="1200" cap="none" spc="0" normalizeH="0" baseline="0" noProof="0" dirty="0">
              <a:ln>
                <a:noFill/>
              </a:ln>
              <a:solidFill>
                <a:prstClr val="black"/>
              </a:solidFill>
              <a:effectLst/>
              <a:uLnTx/>
              <a:uFillTx/>
              <a:latin typeface="Calibri"/>
              <a:ea typeface="+mn-ea"/>
              <a:cs typeface="Calibri"/>
            </a:endParaRPr>
          </a:p>
          <a:p>
            <a:pPr marL="325279" marR="0" lvl="0" indent="-257175" algn="l" defTabSz="914400" rtl="0" eaLnBrk="1" fontAlgn="auto" latinLnBrk="0" hangingPunct="1">
              <a:lnSpc>
                <a:spcPct val="100000"/>
              </a:lnSpc>
              <a:spcBef>
                <a:spcPts val="0"/>
              </a:spcBef>
              <a:spcAft>
                <a:spcPts val="0"/>
              </a:spcAft>
              <a:buClrTx/>
              <a:buSzTx/>
              <a:buFont typeface="Arial"/>
              <a:buChar char="•"/>
              <a:tabLst>
                <a:tab pos="325279" algn="l"/>
                <a:tab pos="325755" algn="l"/>
              </a:tabLst>
              <a:defRPr/>
            </a:pPr>
            <a:r>
              <a:rPr kumimoji="0" sz="1500" b="0" i="0" u="none" strike="noStrike" kern="1200" cap="none" spc="-4" normalizeH="0" baseline="0" noProof="0" dirty="0">
                <a:ln>
                  <a:noFill/>
                </a:ln>
                <a:solidFill>
                  <a:srgbClr val="FFFFFF"/>
                </a:solidFill>
                <a:effectLst/>
                <a:uLnTx/>
                <a:uFillTx/>
                <a:latin typeface="Calibri"/>
                <a:ea typeface="+mn-ea"/>
                <a:cs typeface="Calibri"/>
              </a:rPr>
              <a:t>Υπ</a:t>
            </a:r>
            <a:r>
              <a:rPr kumimoji="0" sz="1500" b="0" i="0" u="none" strike="noStrike" kern="1200" cap="none" spc="-4" normalizeH="0" baseline="0" noProof="0" dirty="0" err="1">
                <a:ln>
                  <a:noFill/>
                </a:ln>
                <a:solidFill>
                  <a:srgbClr val="FFFFFF"/>
                </a:solidFill>
                <a:effectLst/>
                <a:uLnTx/>
                <a:uFillTx/>
                <a:latin typeface="Calibri"/>
                <a:ea typeface="+mn-ea"/>
                <a:cs typeface="Calibri"/>
              </a:rPr>
              <a:t>οκείμεν</a:t>
            </a:r>
            <a:r>
              <a:rPr kumimoji="0" sz="1500" b="0" i="0" u="none" strike="noStrike" kern="1200" cap="none" spc="-4" normalizeH="0" baseline="0" noProof="0" dirty="0">
                <a:ln>
                  <a:noFill/>
                </a:ln>
                <a:solidFill>
                  <a:srgbClr val="FFFFFF"/>
                </a:solidFill>
                <a:effectLst/>
                <a:uLnTx/>
                <a:uFillTx/>
                <a:latin typeface="Calibri"/>
                <a:ea typeface="+mn-ea"/>
                <a:cs typeface="Calibri"/>
              </a:rPr>
              <a:t>α</a:t>
            </a:r>
            <a:r>
              <a:rPr kumimoji="0" sz="1500" b="0" i="0" u="none" strike="noStrike" kern="1200" cap="none" spc="-23" normalizeH="0" baseline="0" noProof="0" dirty="0">
                <a:ln>
                  <a:noFill/>
                </a:ln>
                <a:solidFill>
                  <a:srgbClr val="FFFFFF"/>
                </a:solidFill>
                <a:effectLst/>
                <a:uLnTx/>
                <a:uFillTx/>
                <a:latin typeface="Calibri"/>
                <a:ea typeface="+mn-ea"/>
                <a:cs typeface="Calibri"/>
              </a:rPr>
              <a:t> </a:t>
            </a:r>
            <a:r>
              <a:rPr kumimoji="0" sz="1500" b="0" i="0" u="none" strike="noStrike" kern="1200" cap="none" spc="-8" normalizeH="0" baseline="0" noProof="0" dirty="0">
                <a:ln>
                  <a:noFill/>
                </a:ln>
                <a:solidFill>
                  <a:srgbClr val="FFFFFF"/>
                </a:solidFill>
                <a:effectLst/>
                <a:uLnTx/>
                <a:uFillTx/>
                <a:latin typeface="Calibri"/>
                <a:ea typeface="+mn-ea"/>
                <a:cs typeface="Calibri"/>
              </a:rPr>
              <a:t>δεδομένων</a:t>
            </a:r>
            <a:endParaRPr kumimoji="0" sz="1500" b="0" i="0" u="none" strike="noStrike" kern="1200" cap="none" spc="0" normalizeH="0" baseline="0" noProof="0" dirty="0">
              <a:ln>
                <a:noFill/>
              </a:ln>
              <a:solidFill>
                <a:prstClr val="black"/>
              </a:solidFill>
              <a:effectLst/>
              <a:uLnTx/>
              <a:uFillTx/>
              <a:latin typeface="Calibri"/>
              <a:ea typeface="+mn-ea"/>
              <a:cs typeface="Calibri"/>
            </a:endParaRPr>
          </a:p>
          <a:p>
            <a:pPr marL="325279" marR="0" lvl="0" indent="-257175" algn="l" defTabSz="914400" rtl="0" eaLnBrk="1" fontAlgn="auto" latinLnBrk="0" hangingPunct="1">
              <a:lnSpc>
                <a:spcPct val="100000"/>
              </a:lnSpc>
              <a:spcBef>
                <a:spcPts val="0"/>
              </a:spcBef>
              <a:spcAft>
                <a:spcPts val="0"/>
              </a:spcAft>
              <a:buClrTx/>
              <a:buSzTx/>
              <a:buFont typeface="Arial"/>
              <a:buChar char="•"/>
              <a:tabLst>
                <a:tab pos="325279" algn="l"/>
                <a:tab pos="325755" algn="l"/>
              </a:tabLst>
              <a:defRPr/>
            </a:pPr>
            <a:r>
              <a:rPr kumimoji="0" sz="1500" b="0" i="0" u="none" strike="noStrike" kern="1200" cap="none" spc="0" normalizeH="0" baseline="0" noProof="0" dirty="0">
                <a:ln>
                  <a:noFill/>
                </a:ln>
                <a:solidFill>
                  <a:srgbClr val="FFFFFF"/>
                </a:solidFill>
                <a:effectLst/>
                <a:uLnTx/>
                <a:uFillTx/>
                <a:latin typeface="Calibri"/>
                <a:ea typeface="+mn-ea"/>
                <a:cs typeface="Calibri"/>
              </a:rPr>
              <a:t>Απ</a:t>
            </a:r>
            <a:r>
              <a:rPr kumimoji="0" sz="1500" b="0" i="0" u="none" strike="noStrike" kern="1200" cap="none" spc="0" normalizeH="0" baseline="0" noProof="0" dirty="0" err="1">
                <a:ln>
                  <a:noFill/>
                </a:ln>
                <a:solidFill>
                  <a:srgbClr val="FFFFFF"/>
                </a:solidFill>
                <a:effectLst/>
                <a:uLnTx/>
                <a:uFillTx/>
                <a:latin typeface="Calibri"/>
                <a:ea typeface="+mn-ea"/>
                <a:cs typeface="Calibri"/>
              </a:rPr>
              <a:t>οδέκτες</a:t>
            </a:r>
            <a:endParaRPr kumimoji="0" sz="1500" b="0" i="0" u="none" strike="noStrike" kern="1200" cap="none" spc="0" normalizeH="0" baseline="0" noProof="0" dirty="0">
              <a:ln>
                <a:noFill/>
              </a:ln>
              <a:solidFill>
                <a:prstClr val="black"/>
              </a:solidFill>
              <a:effectLst/>
              <a:uLnTx/>
              <a:uFillTx/>
              <a:latin typeface="Calibri"/>
              <a:ea typeface="+mn-ea"/>
              <a:cs typeface="Calibri"/>
            </a:endParaRPr>
          </a:p>
          <a:p>
            <a:pPr marL="325279" marR="0" lvl="0" indent="-257175" algn="l" defTabSz="914400" rtl="0" eaLnBrk="1" fontAlgn="auto" latinLnBrk="0" hangingPunct="1">
              <a:lnSpc>
                <a:spcPct val="100000"/>
              </a:lnSpc>
              <a:spcBef>
                <a:spcPts val="0"/>
              </a:spcBef>
              <a:spcAft>
                <a:spcPts val="0"/>
              </a:spcAft>
              <a:buClrTx/>
              <a:buSzTx/>
              <a:buFont typeface="Arial"/>
              <a:buChar char="•"/>
              <a:tabLst>
                <a:tab pos="325279" algn="l"/>
                <a:tab pos="325755" algn="l"/>
              </a:tabLst>
              <a:defRPr/>
            </a:pPr>
            <a:r>
              <a:rPr kumimoji="0" sz="1500" b="0" i="0" u="none" strike="noStrike" kern="1200" cap="none" spc="-4" normalizeH="0" baseline="0" noProof="0" dirty="0">
                <a:ln>
                  <a:noFill/>
                </a:ln>
                <a:solidFill>
                  <a:srgbClr val="FFFFFF"/>
                </a:solidFill>
                <a:effectLst/>
                <a:uLnTx/>
                <a:uFillTx/>
                <a:latin typeface="Calibri"/>
                <a:ea typeface="+mn-ea"/>
                <a:cs typeface="Calibri"/>
              </a:rPr>
              <a:t>Εκτελούντες/τρίτα</a:t>
            </a:r>
            <a:r>
              <a:rPr kumimoji="0" sz="1500" b="0" i="0" u="none" strike="noStrike" kern="1200" cap="none" spc="-41" normalizeH="0" baseline="0" noProof="0" dirty="0">
                <a:ln>
                  <a:noFill/>
                </a:ln>
                <a:solidFill>
                  <a:srgbClr val="FFFFFF"/>
                </a:solidFill>
                <a:effectLst/>
                <a:uLnTx/>
                <a:uFillTx/>
                <a:latin typeface="Calibri"/>
                <a:ea typeface="+mn-ea"/>
                <a:cs typeface="Calibri"/>
              </a:rPr>
              <a:t> </a:t>
            </a:r>
            <a:r>
              <a:rPr kumimoji="0" sz="1500" b="0" i="0" u="none" strike="noStrike" kern="1200" cap="none" spc="0" normalizeH="0" baseline="0" noProof="0" dirty="0">
                <a:ln>
                  <a:noFill/>
                </a:ln>
                <a:solidFill>
                  <a:srgbClr val="FFFFFF"/>
                </a:solidFill>
                <a:effectLst/>
                <a:uLnTx/>
                <a:uFillTx/>
                <a:latin typeface="Calibri"/>
                <a:ea typeface="+mn-ea"/>
                <a:cs typeface="Calibri"/>
              </a:rPr>
              <a:t>μέρη</a:t>
            </a:r>
            <a:endParaRPr kumimoji="0" sz="1500" b="0" i="0" u="none" strike="noStrike" kern="1200" cap="none" spc="0" normalizeH="0" baseline="0" noProof="0" dirty="0">
              <a:ln>
                <a:noFill/>
              </a:ln>
              <a:solidFill>
                <a:prstClr val="black"/>
              </a:solidFill>
              <a:effectLst/>
              <a:uLnTx/>
              <a:uFillTx/>
              <a:latin typeface="Calibri"/>
              <a:ea typeface="+mn-ea"/>
              <a:cs typeface="Calibri"/>
            </a:endParaRPr>
          </a:p>
          <a:p>
            <a:pPr marL="325279" marR="0" lvl="0" indent="-257175" algn="l" defTabSz="914400" rtl="0" eaLnBrk="1" fontAlgn="auto" latinLnBrk="0" hangingPunct="1">
              <a:lnSpc>
                <a:spcPct val="100000"/>
              </a:lnSpc>
              <a:spcBef>
                <a:spcPts val="0"/>
              </a:spcBef>
              <a:spcAft>
                <a:spcPts val="0"/>
              </a:spcAft>
              <a:buClrTx/>
              <a:buSzTx/>
              <a:buFont typeface="Arial"/>
              <a:buChar char="•"/>
              <a:tabLst>
                <a:tab pos="325279" algn="l"/>
                <a:tab pos="325755" algn="l"/>
              </a:tabLst>
              <a:defRPr/>
            </a:pPr>
            <a:r>
              <a:rPr kumimoji="0" sz="1500" b="0" i="0" u="none" strike="noStrike" kern="1200" cap="none" spc="-4" normalizeH="0" baseline="0" noProof="0" dirty="0">
                <a:ln>
                  <a:noFill/>
                </a:ln>
                <a:solidFill>
                  <a:srgbClr val="FFFFFF"/>
                </a:solidFill>
                <a:effectLst/>
                <a:uLnTx/>
                <a:uFillTx/>
                <a:latin typeface="Calibri"/>
                <a:ea typeface="+mn-ea"/>
                <a:cs typeface="Calibri"/>
              </a:rPr>
              <a:t>Μέσα </a:t>
            </a:r>
            <a:r>
              <a:rPr kumimoji="0" sz="1500" b="0" i="0" u="none" strike="noStrike" kern="1200" cap="none" spc="-15" normalizeH="0" baseline="0" noProof="0" dirty="0">
                <a:ln>
                  <a:noFill/>
                </a:ln>
                <a:solidFill>
                  <a:srgbClr val="FFFFFF"/>
                </a:solidFill>
                <a:effectLst/>
                <a:uLnTx/>
                <a:uFillTx/>
                <a:latin typeface="Calibri"/>
                <a:ea typeface="+mn-ea"/>
                <a:cs typeface="Calibri"/>
              </a:rPr>
              <a:t>και</a:t>
            </a:r>
            <a:r>
              <a:rPr kumimoji="0" sz="1500" b="0" i="0" u="none" strike="noStrike" kern="1200" cap="none" spc="-23" normalizeH="0" baseline="0" noProof="0" dirty="0">
                <a:ln>
                  <a:noFill/>
                </a:ln>
                <a:solidFill>
                  <a:srgbClr val="FFFFFF"/>
                </a:solidFill>
                <a:effectLst/>
                <a:uLnTx/>
                <a:uFillTx/>
                <a:latin typeface="Calibri"/>
                <a:ea typeface="+mn-ea"/>
                <a:cs typeface="Calibri"/>
              </a:rPr>
              <a:t> </a:t>
            </a:r>
            <a:r>
              <a:rPr kumimoji="0" sz="1500" b="0" i="0" u="none" strike="noStrike" kern="1200" cap="none" spc="-4" normalizeH="0" baseline="0" noProof="0" dirty="0">
                <a:ln>
                  <a:noFill/>
                </a:ln>
                <a:solidFill>
                  <a:srgbClr val="FFFFFF"/>
                </a:solidFill>
                <a:effectLst/>
                <a:uLnTx/>
                <a:uFillTx/>
                <a:latin typeface="Calibri"/>
                <a:ea typeface="+mn-ea"/>
                <a:cs typeface="Calibri"/>
              </a:rPr>
              <a:t>περιβάλλον</a:t>
            </a:r>
            <a:endParaRPr kumimoji="0" sz="15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22"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760" y="210084"/>
            <a:ext cx="1181100" cy="714375"/>
          </a:xfrm>
          <a:prstGeom prst="rect">
            <a:avLst/>
          </a:prstGeom>
        </p:spPr>
      </p:pic>
    </p:spTree>
    <p:extLst>
      <p:ext uri="{BB962C8B-B14F-4D97-AF65-F5344CB8AC3E}">
        <p14:creationId xmlns:p14="http://schemas.microsoft.com/office/powerpoint/2010/main" val="635827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6FE11-925E-4ED5-B6DD-6D4E803D8AD3}"/>
              </a:ext>
            </a:extLst>
          </p:cNvPr>
          <p:cNvSpPr>
            <a:spLocks noGrp="1"/>
          </p:cNvSpPr>
          <p:nvPr>
            <p:ph type="title"/>
          </p:nvPr>
        </p:nvSpPr>
        <p:spPr/>
        <p:txBody>
          <a:bodyPr/>
          <a:lstStyle/>
          <a:p>
            <a:pPr algn="ctr"/>
            <a:r>
              <a:rPr lang="el-GR" sz="3600" b="1" dirty="0">
                <a:solidFill>
                  <a:srgbClr val="BD582C"/>
                </a:solidFill>
              </a:rPr>
              <a:t>Εκτίμηση Αντικτύπου σχετικά με την Προστασία Δεδομένων (ΕΑΠΔ)</a:t>
            </a:r>
            <a:endParaRPr lang="en-US" dirty="0"/>
          </a:p>
        </p:txBody>
      </p:sp>
      <p:pic>
        <p:nvPicPr>
          <p:cNvPr id="7" name="Content Placeholder 6">
            <a:extLst>
              <a:ext uri="{FF2B5EF4-FFF2-40B4-BE49-F238E27FC236}">
                <a16:creationId xmlns:a16="http://schemas.microsoft.com/office/drawing/2014/main" id="{A752D7EA-824D-4D2A-9A49-93CBC057CB3C}"/>
              </a:ext>
            </a:extLst>
          </p:cNvPr>
          <p:cNvPicPr>
            <a:picLocks noGrp="1" noChangeAspect="1"/>
          </p:cNvPicPr>
          <p:nvPr>
            <p:ph idx="1"/>
          </p:nvPr>
        </p:nvPicPr>
        <p:blipFill rotWithShape="1">
          <a:blip r:embed="rId2"/>
          <a:srcRect l="13270" t="20348" r="11833"/>
          <a:stretch/>
        </p:blipFill>
        <p:spPr>
          <a:xfrm>
            <a:off x="1266092" y="1690692"/>
            <a:ext cx="9411286" cy="5167308"/>
          </a:xfrm>
          <a:prstGeom prst="rect">
            <a:avLst/>
          </a:prstGeom>
        </p:spPr>
      </p:pic>
      <p:pic>
        <p:nvPicPr>
          <p:cNvPr id="4" name="Εικόνα 12">
            <a:extLst>
              <a:ext uri="{FF2B5EF4-FFF2-40B4-BE49-F238E27FC236}">
                <a16:creationId xmlns:a16="http://schemas.microsoft.com/office/drawing/2014/main" id="{6275020E-949A-4295-BA5C-B5871192A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6010" y="312904"/>
            <a:ext cx="1181100" cy="714375"/>
          </a:xfrm>
          <a:prstGeom prst="rect">
            <a:avLst/>
          </a:prstGeom>
        </p:spPr>
      </p:pic>
    </p:spTree>
    <p:extLst>
      <p:ext uri="{BB962C8B-B14F-4D97-AF65-F5344CB8AC3E}">
        <p14:creationId xmlns:p14="http://schemas.microsoft.com/office/powerpoint/2010/main" val="3341389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1704" y="741866"/>
            <a:ext cx="7750018" cy="687207"/>
          </a:xfrm>
          <a:prstGeom prst="rect">
            <a:avLst/>
          </a:prstGeom>
        </p:spPr>
        <p:txBody>
          <a:bodyPr vert="horz" wrap="square" lIns="0" tIns="10001" rIns="0" bIns="0" rtlCol="0" anchor="b">
            <a:spAutoFit/>
          </a:bodyPr>
          <a:lstStyle/>
          <a:p>
            <a:pPr marL="9525" algn="ctr">
              <a:lnSpc>
                <a:spcPct val="100000"/>
              </a:lnSpc>
              <a:spcBef>
                <a:spcPts val="79"/>
              </a:spcBef>
            </a:pPr>
            <a:r>
              <a:rPr b="1" spc="-23" dirty="0">
                <a:solidFill>
                  <a:schemeClr val="accent2"/>
                </a:solidFill>
              </a:rPr>
              <a:t>Μερικές</a:t>
            </a:r>
            <a:r>
              <a:rPr b="1" spc="-105" dirty="0">
                <a:solidFill>
                  <a:schemeClr val="accent2"/>
                </a:solidFill>
              </a:rPr>
              <a:t> </a:t>
            </a:r>
            <a:r>
              <a:rPr b="1" spc="-26" dirty="0">
                <a:solidFill>
                  <a:schemeClr val="accent2"/>
                </a:solidFill>
              </a:rPr>
              <a:t>παρατηρήσεις</a:t>
            </a:r>
          </a:p>
        </p:txBody>
      </p:sp>
      <p:sp>
        <p:nvSpPr>
          <p:cNvPr id="3" name="object 3"/>
          <p:cNvSpPr txBox="1"/>
          <p:nvPr/>
        </p:nvSpPr>
        <p:spPr>
          <a:xfrm>
            <a:off x="2211704" y="2075975"/>
            <a:ext cx="7908608" cy="3039711"/>
          </a:xfrm>
          <a:prstGeom prst="rect">
            <a:avLst/>
          </a:prstGeom>
        </p:spPr>
        <p:txBody>
          <a:bodyPr vert="horz" wrap="square" lIns="0" tIns="9049" rIns="0" bIns="0" rtlCol="0">
            <a:spAutoFit/>
          </a:bodyPr>
          <a:lstStyle/>
          <a:p>
            <a:pPr marL="395764" marR="0" lvl="0" indent="-386238" algn="just" defTabSz="914400" rtl="0" eaLnBrk="1" fontAlgn="auto" latinLnBrk="0" hangingPunct="1">
              <a:lnSpc>
                <a:spcPts val="2269"/>
              </a:lnSpc>
              <a:spcBef>
                <a:spcPts val="71"/>
              </a:spcBef>
              <a:spcAft>
                <a:spcPts val="0"/>
              </a:spcAft>
              <a:buClrTx/>
              <a:buSzTx/>
              <a:buFontTx/>
              <a:buAutoNum type="arabicPeriod"/>
              <a:tabLst>
                <a:tab pos="395764" algn="l"/>
                <a:tab pos="396240" algn="l"/>
              </a:tabLst>
              <a:defRPr/>
            </a:pPr>
            <a:r>
              <a:rPr kumimoji="0" sz="2100" b="0" i="0" u="none" strike="noStrike" kern="1200" cap="none" spc="-4" normalizeH="0" baseline="0" noProof="0" dirty="0">
                <a:ln>
                  <a:noFill/>
                </a:ln>
                <a:solidFill>
                  <a:prstClr val="black"/>
                </a:solidFill>
                <a:effectLst/>
                <a:uLnTx/>
                <a:uFillTx/>
                <a:latin typeface="Calibri"/>
                <a:ea typeface="+mn-ea"/>
                <a:cs typeface="Calibri"/>
              </a:rPr>
              <a:t>Μια </a:t>
            </a:r>
            <a:r>
              <a:rPr kumimoji="0" sz="2100" b="0" i="0" u="none" strike="noStrike" kern="1200" cap="none" spc="-8" normalizeH="0" baseline="0" noProof="0" dirty="0">
                <a:ln>
                  <a:noFill/>
                </a:ln>
                <a:solidFill>
                  <a:prstClr val="black"/>
                </a:solidFill>
                <a:effectLst/>
                <a:uLnTx/>
                <a:uFillTx/>
                <a:latin typeface="Calibri"/>
                <a:ea typeface="+mn-ea"/>
                <a:cs typeface="Calibri"/>
              </a:rPr>
              <a:t>αρχική </a:t>
            </a:r>
            <a:r>
              <a:rPr kumimoji="0" sz="2100" b="0" i="0" u="none" strike="noStrike" kern="1200" cap="none" spc="-4" normalizeH="0" baseline="0" noProof="0" dirty="0">
                <a:ln>
                  <a:noFill/>
                </a:ln>
                <a:solidFill>
                  <a:prstClr val="black"/>
                </a:solidFill>
                <a:effectLst/>
                <a:uLnTx/>
                <a:uFillTx/>
                <a:latin typeface="Calibri"/>
                <a:ea typeface="+mn-ea"/>
                <a:cs typeface="Calibri"/>
              </a:rPr>
              <a:t>εκτίμηση </a:t>
            </a:r>
            <a:r>
              <a:rPr kumimoji="0" sz="2100" b="0" i="0" u="none" strike="noStrike" kern="1200" cap="none" spc="-8" normalizeH="0" baseline="0" noProof="0" dirty="0">
                <a:ln>
                  <a:noFill/>
                </a:ln>
                <a:solidFill>
                  <a:prstClr val="black"/>
                </a:solidFill>
                <a:effectLst/>
                <a:uLnTx/>
                <a:uFillTx/>
                <a:latin typeface="Calibri"/>
                <a:ea typeface="+mn-ea"/>
                <a:cs typeface="Calibri"/>
              </a:rPr>
              <a:t>κινδύνου </a:t>
            </a:r>
            <a:r>
              <a:rPr kumimoji="0" sz="2100" b="0" i="0" u="none" strike="noStrike" kern="1200" cap="none" spc="-19" normalizeH="0" baseline="0" noProof="0" dirty="0">
                <a:ln>
                  <a:noFill/>
                </a:ln>
                <a:solidFill>
                  <a:prstClr val="black"/>
                </a:solidFill>
                <a:effectLst/>
                <a:uLnTx/>
                <a:uFillTx/>
                <a:latin typeface="Calibri"/>
                <a:ea typeface="+mn-ea"/>
                <a:cs typeface="Calibri"/>
              </a:rPr>
              <a:t>(και </a:t>
            </a:r>
            <a:r>
              <a:rPr kumimoji="0" sz="2100" b="0" i="0" u="none" strike="noStrike" kern="1200" cap="none" spc="-4" normalizeH="0" baseline="0" noProof="0" dirty="0">
                <a:ln>
                  <a:noFill/>
                </a:ln>
                <a:solidFill>
                  <a:prstClr val="black"/>
                </a:solidFill>
                <a:effectLst/>
                <a:uLnTx/>
                <a:uFillTx/>
                <a:latin typeface="Calibri"/>
                <a:ea typeface="+mn-ea"/>
                <a:cs typeface="Calibri"/>
              </a:rPr>
              <a:t>αντικτύπου) </a:t>
            </a:r>
            <a:r>
              <a:rPr kumimoji="0" sz="2100" b="0" i="0" u="none" strike="noStrike" kern="1200" cap="none" spc="-15" normalizeH="0" baseline="0" noProof="0" dirty="0">
                <a:ln>
                  <a:noFill/>
                </a:ln>
                <a:solidFill>
                  <a:prstClr val="black"/>
                </a:solidFill>
                <a:effectLst/>
                <a:uLnTx/>
                <a:uFillTx/>
                <a:latin typeface="Calibri"/>
                <a:ea typeface="+mn-ea"/>
                <a:cs typeface="Calibri"/>
              </a:rPr>
              <a:t>απαιτείται </a:t>
            </a:r>
            <a:r>
              <a:rPr kumimoji="0" sz="2100" b="0" i="0" u="none" strike="noStrike" kern="1200" cap="none" spc="-8" normalizeH="0" baseline="0" noProof="0" dirty="0">
                <a:ln>
                  <a:noFill/>
                </a:ln>
                <a:solidFill>
                  <a:prstClr val="black"/>
                </a:solidFill>
                <a:effectLst/>
                <a:uLnTx/>
                <a:uFillTx/>
                <a:latin typeface="Calibri"/>
                <a:ea typeface="+mn-ea"/>
                <a:cs typeface="Calibri"/>
              </a:rPr>
              <a:t>για</a:t>
            </a:r>
            <a:r>
              <a:rPr kumimoji="0" sz="2100" b="0" i="0" u="none" strike="noStrike" kern="1200" cap="none" spc="113" normalizeH="0" baseline="0" noProof="0" dirty="0">
                <a:ln>
                  <a:noFill/>
                </a:ln>
                <a:solidFill>
                  <a:prstClr val="black"/>
                </a:solidFill>
                <a:effectLst/>
                <a:uLnTx/>
                <a:uFillTx/>
                <a:latin typeface="Calibri"/>
                <a:ea typeface="+mn-ea"/>
                <a:cs typeface="Calibri"/>
              </a:rPr>
              <a:t> </a:t>
            </a:r>
            <a:r>
              <a:rPr kumimoji="0" sz="2100" b="1" i="0" u="none" strike="noStrike" kern="1200" cap="none" spc="-19" normalizeH="0" baseline="0" noProof="0" dirty="0">
                <a:ln>
                  <a:noFill/>
                </a:ln>
                <a:solidFill>
                  <a:srgbClr val="C00000"/>
                </a:solidFill>
                <a:effectLst/>
                <a:uLnTx/>
                <a:uFillTx/>
                <a:latin typeface="Calibri"/>
                <a:ea typeface="+mn-ea"/>
                <a:cs typeface="Calibri"/>
              </a:rPr>
              <a:t>ΚΑΘΕ</a:t>
            </a:r>
            <a:endParaRPr kumimoji="0" sz="2100" b="0" i="0" u="none" strike="noStrike" kern="1200" cap="none" spc="0" normalizeH="0" baseline="0" noProof="0" dirty="0">
              <a:ln>
                <a:noFill/>
              </a:ln>
              <a:solidFill>
                <a:prstClr val="black"/>
              </a:solidFill>
              <a:effectLst/>
              <a:uLnTx/>
              <a:uFillTx/>
              <a:latin typeface="Calibri"/>
              <a:ea typeface="+mn-ea"/>
              <a:cs typeface="Calibri"/>
            </a:endParaRPr>
          </a:p>
          <a:p>
            <a:pPr marL="395764" marR="0" lvl="0" indent="0" algn="just" defTabSz="914400" rtl="0" eaLnBrk="1" fontAlgn="auto" latinLnBrk="0" hangingPunct="1">
              <a:lnSpc>
                <a:spcPts val="2269"/>
              </a:lnSpc>
              <a:spcBef>
                <a:spcPts val="0"/>
              </a:spcBef>
              <a:spcAft>
                <a:spcPts val="0"/>
              </a:spcAft>
              <a:buClrTx/>
              <a:buSzTx/>
              <a:buFontTx/>
              <a:buNone/>
              <a:tabLst/>
              <a:defRPr/>
            </a:pPr>
            <a:r>
              <a:rPr kumimoji="0" sz="2100" b="0" i="0" u="none" strike="noStrike" kern="1200" cap="none" spc="-4" normalizeH="0" baseline="0" noProof="0" dirty="0">
                <a:ln>
                  <a:noFill/>
                </a:ln>
                <a:solidFill>
                  <a:prstClr val="black"/>
                </a:solidFill>
                <a:effectLst/>
                <a:uLnTx/>
                <a:uFillTx/>
                <a:latin typeface="Calibri"/>
                <a:ea typeface="+mn-ea"/>
                <a:cs typeface="Calibri"/>
              </a:rPr>
              <a:t>πράξη </a:t>
            </a:r>
            <a:r>
              <a:rPr kumimoji="0" sz="2100" b="0" i="0" u="none" strike="noStrike" kern="1200" cap="none" spc="-8" normalizeH="0" baseline="0" noProof="0" dirty="0">
                <a:ln>
                  <a:noFill/>
                </a:ln>
                <a:solidFill>
                  <a:prstClr val="black"/>
                </a:solidFill>
                <a:effectLst/>
                <a:uLnTx/>
                <a:uFillTx/>
                <a:latin typeface="Calibri"/>
                <a:ea typeface="+mn-ea"/>
                <a:cs typeface="Calibri"/>
              </a:rPr>
              <a:t>επεξεργασίας!</a:t>
            </a:r>
            <a:endParaRPr kumimoji="0" sz="2100" b="0" i="0" u="none" strike="noStrike" kern="1200" cap="none" spc="0" normalizeH="0" baseline="0" noProof="0" dirty="0">
              <a:ln>
                <a:noFill/>
              </a:ln>
              <a:solidFill>
                <a:prstClr val="black"/>
              </a:solidFill>
              <a:effectLst/>
              <a:uLnTx/>
              <a:uFillTx/>
              <a:latin typeface="Calibri"/>
              <a:ea typeface="+mn-ea"/>
              <a:cs typeface="Calibri"/>
            </a:endParaRPr>
          </a:p>
          <a:p>
            <a:pPr marL="395764" marR="594360" lvl="0" indent="-386238" algn="just" defTabSz="914400" rtl="0" eaLnBrk="1" fontAlgn="auto" latinLnBrk="0" hangingPunct="1">
              <a:lnSpc>
                <a:spcPts val="2018"/>
              </a:lnSpc>
              <a:spcBef>
                <a:spcPts val="731"/>
              </a:spcBef>
              <a:spcAft>
                <a:spcPts val="0"/>
              </a:spcAft>
              <a:buClrTx/>
              <a:buSzTx/>
              <a:buFontTx/>
              <a:buAutoNum type="arabicPeriod" startAt="2"/>
              <a:tabLst>
                <a:tab pos="395764" algn="l"/>
                <a:tab pos="396240" algn="l"/>
              </a:tabLst>
              <a:defRPr/>
            </a:pPr>
            <a:r>
              <a:rPr kumimoji="0" sz="2100" b="0" i="0" u="none" strike="noStrike" kern="1200" cap="none" spc="-4" normalizeH="0" baseline="0" noProof="0" dirty="0">
                <a:ln>
                  <a:noFill/>
                </a:ln>
                <a:solidFill>
                  <a:prstClr val="black"/>
                </a:solidFill>
                <a:effectLst/>
                <a:uLnTx/>
                <a:uFillTx/>
                <a:latin typeface="Calibri"/>
                <a:ea typeface="+mn-ea"/>
                <a:cs typeface="Calibri"/>
              </a:rPr>
              <a:t>Ανάγκη </a:t>
            </a:r>
            <a:r>
              <a:rPr kumimoji="0" sz="2100" b="0" i="0" u="none" strike="noStrike" kern="1200" cap="none" spc="-15" normalizeH="0" baseline="0" noProof="0" dirty="0">
                <a:ln>
                  <a:noFill/>
                </a:ln>
                <a:solidFill>
                  <a:prstClr val="black"/>
                </a:solidFill>
                <a:effectLst/>
                <a:uLnTx/>
                <a:uFillTx/>
                <a:latin typeface="Calibri"/>
                <a:ea typeface="+mn-ea"/>
                <a:cs typeface="Calibri"/>
              </a:rPr>
              <a:t>καθορισμού </a:t>
            </a:r>
            <a:r>
              <a:rPr kumimoji="0" sz="2100" b="0" i="0" u="none" strike="noStrike" kern="1200" cap="none" spc="-26" normalizeH="0" baseline="0" noProof="0" dirty="0">
                <a:ln>
                  <a:noFill/>
                </a:ln>
                <a:solidFill>
                  <a:prstClr val="black"/>
                </a:solidFill>
                <a:effectLst/>
                <a:uLnTx/>
                <a:uFillTx/>
                <a:latin typeface="Calibri"/>
                <a:ea typeface="+mn-ea"/>
                <a:cs typeface="Calibri"/>
              </a:rPr>
              <a:t>και </a:t>
            </a:r>
            <a:r>
              <a:rPr kumimoji="0" sz="2100" b="0" i="0" u="none" strike="noStrike" kern="1200" cap="none" spc="-8" normalizeH="0" baseline="0" noProof="0" dirty="0">
                <a:ln>
                  <a:noFill/>
                </a:ln>
                <a:solidFill>
                  <a:prstClr val="black"/>
                </a:solidFill>
                <a:effectLst/>
                <a:uLnTx/>
                <a:uFillTx/>
                <a:latin typeface="Calibri"/>
                <a:ea typeface="+mn-ea"/>
                <a:cs typeface="Calibri"/>
              </a:rPr>
              <a:t>τεκμηρίωσης της </a:t>
            </a:r>
            <a:r>
              <a:rPr kumimoji="0" sz="2100" b="0" i="0" u="none" strike="noStrike" kern="1200" cap="none" spc="-4" normalizeH="0" baseline="0" noProof="0" dirty="0">
                <a:ln>
                  <a:noFill/>
                </a:ln>
                <a:solidFill>
                  <a:prstClr val="black"/>
                </a:solidFill>
                <a:effectLst/>
                <a:uLnTx/>
                <a:uFillTx/>
                <a:latin typeface="Calibri"/>
                <a:ea typeface="+mn-ea"/>
                <a:cs typeface="Calibri"/>
              </a:rPr>
              <a:t>έννοιας </a:t>
            </a:r>
            <a:r>
              <a:rPr kumimoji="0" sz="2100" b="0" i="0" u="none" strike="noStrike" kern="1200" cap="none" spc="-11" normalizeH="0" baseline="0" noProof="0" dirty="0">
                <a:ln>
                  <a:noFill/>
                </a:ln>
                <a:solidFill>
                  <a:prstClr val="black"/>
                </a:solidFill>
                <a:effectLst/>
                <a:uLnTx/>
                <a:uFillTx/>
                <a:latin typeface="Calibri"/>
                <a:ea typeface="+mn-ea"/>
                <a:cs typeface="Calibri"/>
              </a:rPr>
              <a:t>του «υψηλού  </a:t>
            </a:r>
            <a:r>
              <a:rPr kumimoji="0" sz="2100" b="0" i="0" u="none" strike="noStrike" kern="1200" cap="none" spc="-8" normalizeH="0" baseline="0" noProof="0" dirty="0">
                <a:ln>
                  <a:noFill/>
                </a:ln>
                <a:solidFill>
                  <a:prstClr val="black"/>
                </a:solidFill>
                <a:effectLst/>
                <a:uLnTx/>
                <a:uFillTx/>
                <a:latin typeface="Calibri"/>
                <a:ea typeface="+mn-ea"/>
                <a:cs typeface="Calibri"/>
              </a:rPr>
              <a:t>κινδύνου» </a:t>
            </a:r>
            <a:r>
              <a:rPr kumimoji="0" sz="2100" b="0" i="0" u="none" strike="noStrike" kern="1200" cap="none" spc="-19" normalizeH="0" baseline="0" noProof="0" dirty="0">
                <a:ln>
                  <a:noFill/>
                </a:ln>
                <a:solidFill>
                  <a:prstClr val="black"/>
                </a:solidFill>
                <a:effectLst/>
                <a:uLnTx/>
                <a:uFillTx/>
                <a:latin typeface="Calibri"/>
                <a:ea typeface="+mn-ea"/>
                <a:cs typeface="Calibri"/>
              </a:rPr>
              <a:t>(και </a:t>
            </a:r>
            <a:r>
              <a:rPr kumimoji="0" sz="2100" b="0" i="0" u="none" strike="noStrike" kern="1200" cap="none" spc="-11" normalizeH="0" baseline="0" noProof="0" dirty="0">
                <a:ln>
                  <a:noFill/>
                </a:ln>
                <a:solidFill>
                  <a:prstClr val="black"/>
                </a:solidFill>
                <a:effectLst/>
                <a:uLnTx/>
                <a:uFillTx/>
                <a:latin typeface="Calibri"/>
                <a:ea typeface="+mn-ea"/>
                <a:cs typeface="Calibri"/>
              </a:rPr>
              <a:t>γενικότερα των </a:t>
            </a:r>
            <a:r>
              <a:rPr kumimoji="0" sz="2100" b="1" i="0" u="none" strike="noStrike" kern="1200" cap="none" spc="-8" normalizeH="0" baseline="0" noProof="0" dirty="0">
                <a:ln>
                  <a:noFill/>
                </a:ln>
                <a:solidFill>
                  <a:srgbClr val="C00000"/>
                </a:solidFill>
                <a:effectLst/>
                <a:uLnTx/>
                <a:uFillTx/>
                <a:latin typeface="Calibri"/>
                <a:ea typeface="+mn-ea"/>
                <a:cs typeface="Calibri"/>
              </a:rPr>
              <a:t>επιπέδων</a:t>
            </a:r>
            <a:r>
              <a:rPr kumimoji="0" sz="2100" b="1" i="0" u="none" strike="noStrike" kern="1200" cap="none" spc="75" normalizeH="0" baseline="0" noProof="0" dirty="0">
                <a:ln>
                  <a:noFill/>
                </a:ln>
                <a:solidFill>
                  <a:srgbClr val="C00000"/>
                </a:solidFill>
                <a:effectLst/>
                <a:uLnTx/>
                <a:uFillTx/>
                <a:latin typeface="Calibri"/>
                <a:ea typeface="+mn-ea"/>
                <a:cs typeface="Calibri"/>
              </a:rPr>
              <a:t> </a:t>
            </a:r>
            <a:r>
              <a:rPr kumimoji="0" sz="2100" b="1" i="0" u="none" strike="noStrike" kern="1200" cap="none" spc="-8" normalizeH="0" baseline="0" noProof="0" dirty="0">
                <a:ln>
                  <a:noFill/>
                </a:ln>
                <a:solidFill>
                  <a:srgbClr val="C00000"/>
                </a:solidFill>
                <a:effectLst/>
                <a:uLnTx/>
                <a:uFillTx/>
                <a:latin typeface="Calibri"/>
                <a:ea typeface="+mn-ea"/>
                <a:cs typeface="Calibri"/>
              </a:rPr>
              <a:t>κινδύνου</a:t>
            </a:r>
            <a:r>
              <a:rPr kumimoji="0" sz="2100" b="0" i="0" u="none" strike="noStrike" kern="1200" cap="none" spc="-8" normalizeH="0" baseline="0" noProof="0" dirty="0">
                <a:ln>
                  <a:noFill/>
                </a:ln>
                <a:solidFill>
                  <a:prstClr val="black"/>
                </a:solidFill>
                <a:effectLst/>
                <a:uLnTx/>
                <a:uFillTx/>
                <a:latin typeface="Calibri"/>
                <a:ea typeface="+mn-ea"/>
                <a:cs typeface="Calibri"/>
              </a:rPr>
              <a:t>).</a:t>
            </a:r>
            <a:endParaRPr kumimoji="0" sz="2100" b="0" i="0" u="none" strike="noStrike" kern="1200" cap="none" spc="0" normalizeH="0" baseline="0" noProof="0" dirty="0">
              <a:ln>
                <a:noFill/>
              </a:ln>
              <a:solidFill>
                <a:prstClr val="black"/>
              </a:solidFill>
              <a:effectLst/>
              <a:uLnTx/>
              <a:uFillTx/>
              <a:latin typeface="Calibri"/>
              <a:ea typeface="+mn-ea"/>
              <a:cs typeface="Calibri"/>
            </a:endParaRPr>
          </a:p>
          <a:p>
            <a:pPr marL="395764" marR="524351" lvl="0" indent="-386238" algn="just" defTabSz="914400" rtl="0" eaLnBrk="1" fontAlgn="auto" latinLnBrk="0" hangingPunct="1">
              <a:lnSpc>
                <a:spcPts val="2018"/>
              </a:lnSpc>
              <a:spcBef>
                <a:spcPts val="754"/>
              </a:spcBef>
              <a:spcAft>
                <a:spcPts val="0"/>
              </a:spcAft>
              <a:buClrTx/>
              <a:buSzTx/>
              <a:buFontTx/>
              <a:buAutoNum type="arabicPeriod" startAt="2"/>
              <a:tabLst>
                <a:tab pos="395764" algn="l"/>
                <a:tab pos="396240" algn="l"/>
              </a:tabLst>
              <a:defRPr/>
            </a:pPr>
            <a:r>
              <a:rPr kumimoji="0" sz="2100" b="0" i="0" u="none" strike="noStrike" kern="1200" cap="none" spc="-4" normalizeH="0" baseline="0" noProof="0" dirty="0">
                <a:ln>
                  <a:noFill/>
                </a:ln>
                <a:solidFill>
                  <a:prstClr val="black"/>
                </a:solidFill>
                <a:effectLst/>
                <a:uLnTx/>
                <a:uFillTx/>
                <a:latin typeface="Calibri"/>
                <a:ea typeface="+mn-ea"/>
                <a:cs typeface="Calibri"/>
              </a:rPr>
              <a:t>Τι οφείλει να </a:t>
            </a:r>
            <a:r>
              <a:rPr kumimoji="0" sz="2100" b="0" i="0" u="none" strike="noStrike" kern="1200" cap="none" spc="-8" normalizeH="0" baseline="0" noProof="0" dirty="0">
                <a:ln>
                  <a:noFill/>
                </a:ln>
                <a:solidFill>
                  <a:prstClr val="black"/>
                </a:solidFill>
                <a:effectLst/>
                <a:uLnTx/>
                <a:uFillTx/>
                <a:latin typeface="Calibri"/>
                <a:ea typeface="+mn-ea"/>
                <a:cs typeface="Calibri"/>
              </a:rPr>
              <a:t>πράξει </a:t>
            </a:r>
            <a:r>
              <a:rPr kumimoji="0" sz="2100" b="0" i="0" u="none" strike="noStrike" kern="1200" cap="none" spc="-4" normalizeH="0" baseline="0" noProof="0" dirty="0">
                <a:ln>
                  <a:noFill/>
                </a:ln>
                <a:solidFill>
                  <a:prstClr val="black"/>
                </a:solidFill>
                <a:effectLst/>
                <a:uLnTx/>
                <a:uFillTx/>
                <a:latin typeface="Calibri"/>
                <a:ea typeface="+mn-ea"/>
                <a:cs typeface="Calibri"/>
              </a:rPr>
              <a:t>ο υπεύθυνος </a:t>
            </a:r>
            <a:r>
              <a:rPr kumimoji="0" sz="2100" b="0" i="0" u="none" strike="noStrike" kern="1200" cap="none" spc="-8" normalizeH="0" baseline="0" noProof="0" dirty="0">
                <a:ln>
                  <a:noFill/>
                </a:ln>
                <a:solidFill>
                  <a:prstClr val="black"/>
                </a:solidFill>
                <a:effectLst/>
                <a:uLnTx/>
                <a:uFillTx/>
                <a:latin typeface="Calibri"/>
                <a:ea typeface="+mn-ea"/>
                <a:cs typeface="Calibri"/>
              </a:rPr>
              <a:t>επεξεργασίας όταν </a:t>
            </a:r>
            <a:r>
              <a:rPr kumimoji="0" sz="2100" b="0" i="0" u="none" strike="noStrike" kern="1200" cap="none" spc="-4" normalizeH="0" baseline="0" noProof="0" dirty="0">
                <a:ln>
                  <a:noFill/>
                </a:ln>
                <a:solidFill>
                  <a:prstClr val="black"/>
                </a:solidFill>
                <a:effectLst/>
                <a:uLnTx/>
                <a:uFillTx/>
                <a:latin typeface="Calibri"/>
                <a:ea typeface="+mn-ea"/>
                <a:cs typeface="Calibri"/>
              </a:rPr>
              <a:t>υφίσταται  </a:t>
            </a:r>
            <a:r>
              <a:rPr kumimoji="0" sz="2100" b="0" i="0" u="none" strike="noStrike" kern="1200" cap="none" spc="-8" normalizeH="0" baseline="0" noProof="0" dirty="0">
                <a:ln>
                  <a:noFill/>
                </a:ln>
                <a:solidFill>
                  <a:prstClr val="black"/>
                </a:solidFill>
                <a:effectLst/>
                <a:uLnTx/>
                <a:uFillTx/>
                <a:latin typeface="Calibri"/>
                <a:ea typeface="+mn-ea"/>
                <a:cs typeface="Calibri"/>
              </a:rPr>
              <a:t>κίνδυνος αλλά </a:t>
            </a:r>
            <a:r>
              <a:rPr kumimoji="0" sz="2100" b="1" i="0" u="none" strike="noStrike" kern="1200" cap="none" spc="-4" normalizeH="0" baseline="0" noProof="0" dirty="0">
                <a:ln>
                  <a:noFill/>
                </a:ln>
                <a:solidFill>
                  <a:srgbClr val="C00000"/>
                </a:solidFill>
                <a:effectLst/>
                <a:uLnTx/>
                <a:uFillTx/>
                <a:latin typeface="Calibri"/>
                <a:ea typeface="+mn-ea"/>
                <a:cs typeface="Calibri"/>
              </a:rPr>
              <a:t>δεν </a:t>
            </a:r>
            <a:r>
              <a:rPr kumimoji="0" sz="2100" b="1" i="0" u="none" strike="noStrike" kern="1200" cap="none" spc="-11" normalizeH="0" baseline="0" noProof="0" dirty="0">
                <a:ln>
                  <a:noFill/>
                </a:ln>
                <a:solidFill>
                  <a:srgbClr val="C00000"/>
                </a:solidFill>
                <a:effectLst/>
                <a:uLnTx/>
                <a:uFillTx/>
                <a:latin typeface="Calibri"/>
                <a:ea typeface="+mn-ea"/>
                <a:cs typeface="Calibri"/>
              </a:rPr>
              <a:t>χαρακτηρίζεται </a:t>
            </a:r>
            <a:r>
              <a:rPr kumimoji="0" sz="2100" b="1" i="0" u="none" strike="noStrike" kern="1200" cap="none" spc="-4" normalizeH="0" baseline="0" noProof="0" dirty="0">
                <a:ln>
                  <a:noFill/>
                </a:ln>
                <a:solidFill>
                  <a:srgbClr val="C00000"/>
                </a:solidFill>
                <a:effectLst/>
                <a:uLnTx/>
                <a:uFillTx/>
                <a:latin typeface="Calibri"/>
                <a:ea typeface="+mn-ea"/>
                <a:cs typeface="Calibri"/>
              </a:rPr>
              <a:t>ως</a:t>
            </a:r>
            <a:r>
              <a:rPr kumimoji="0" sz="2100" b="1" i="0" u="none" strike="noStrike" kern="1200" cap="none" spc="64" normalizeH="0" baseline="0" noProof="0" dirty="0">
                <a:ln>
                  <a:noFill/>
                </a:ln>
                <a:solidFill>
                  <a:srgbClr val="C00000"/>
                </a:solidFill>
                <a:effectLst/>
                <a:uLnTx/>
                <a:uFillTx/>
                <a:latin typeface="Calibri"/>
                <a:ea typeface="+mn-ea"/>
                <a:cs typeface="Calibri"/>
              </a:rPr>
              <a:t> </a:t>
            </a:r>
            <a:r>
              <a:rPr kumimoji="0" sz="2100" b="1" i="0" u="none" strike="noStrike" kern="1200" cap="none" spc="-8" normalizeH="0" baseline="0" noProof="0" dirty="0">
                <a:ln>
                  <a:noFill/>
                </a:ln>
                <a:solidFill>
                  <a:srgbClr val="C00000"/>
                </a:solidFill>
                <a:effectLst/>
                <a:uLnTx/>
                <a:uFillTx/>
                <a:latin typeface="Calibri"/>
                <a:ea typeface="+mn-ea"/>
                <a:cs typeface="Calibri"/>
              </a:rPr>
              <a:t>«υψηλός»</a:t>
            </a:r>
            <a:r>
              <a:rPr kumimoji="0" sz="2100" b="0" i="0" u="none" strike="noStrike" kern="1200" cap="none" spc="-8" normalizeH="0" baseline="0" noProof="0" dirty="0">
                <a:ln>
                  <a:noFill/>
                </a:ln>
                <a:solidFill>
                  <a:prstClr val="black"/>
                </a:solidFill>
                <a:effectLst/>
                <a:uLnTx/>
                <a:uFillTx/>
                <a:latin typeface="Calibri"/>
                <a:ea typeface="+mn-ea"/>
                <a:cs typeface="Calibri"/>
              </a:rPr>
              <a:t>;</a:t>
            </a:r>
            <a:endParaRPr kumimoji="0" sz="2100" b="0" i="0" u="none" strike="noStrike" kern="1200" cap="none" spc="0" normalizeH="0" baseline="0" noProof="0" dirty="0">
              <a:ln>
                <a:noFill/>
              </a:ln>
              <a:solidFill>
                <a:prstClr val="black"/>
              </a:solidFill>
              <a:effectLst/>
              <a:uLnTx/>
              <a:uFillTx/>
              <a:latin typeface="Calibri"/>
              <a:ea typeface="+mn-ea"/>
              <a:cs typeface="Calibri"/>
            </a:endParaRPr>
          </a:p>
          <a:p>
            <a:pPr marL="395764" marR="225266" lvl="0" indent="-386238" algn="just" defTabSz="914400" rtl="0" eaLnBrk="1" fontAlgn="auto" latinLnBrk="0" hangingPunct="1">
              <a:lnSpc>
                <a:spcPct val="80000"/>
              </a:lnSpc>
              <a:spcBef>
                <a:spcPts val="761"/>
              </a:spcBef>
              <a:spcAft>
                <a:spcPts val="0"/>
              </a:spcAft>
              <a:buClrTx/>
              <a:buSzTx/>
              <a:buFontTx/>
              <a:buAutoNum type="arabicPeriod" startAt="2"/>
              <a:tabLst>
                <a:tab pos="395764" algn="l"/>
                <a:tab pos="396240" algn="l"/>
              </a:tabLst>
              <a:defRPr/>
            </a:pPr>
            <a:r>
              <a:rPr kumimoji="0" sz="2100" b="0" i="0" u="none" strike="noStrike" kern="1200" cap="none" spc="-94" normalizeH="0" baseline="0" noProof="0" dirty="0">
                <a:ln>
                  <a:noFill/>
                </a:ln>
                <a:solidFill>
                  <a:prstClr val="black"/>
                </a:solidFill>
                <a:effectLst/>
                <a:uLnTx/>
                <a:uFillTx/>
                <a:latin typeface="Calibri"/>
                <a:ea typeface="+mn-ea"/>
                <a:cs typeface="Calibri"/>
              </a:rPr>
              <a:t>Το </a:t>
            </a:r>
            <a:r>
              <a:rPr kumimoji="0" sz="2100" b="0" i="0" u="none" strike="noStrike" kern="1200" cap="none" spc="-11" normalizeH="0" baseline="0" noProof="0" dirty="0">
                <a:ln>
                  <a:noFill/>
                </a:ln>
                <a:solidFill>
                  <a:prstClr val="black"/>
                </a:solidFill>
                <a:effectLst/>
                <a:uLnTx/>
                <a:uFillTx/>
                <a:latin typeface="Calibri"/>
                <a:ea typeface="+mn-ea"/>
                <a:cs typeface="Calibri"/>
              </a:rPr>
              <a:t>αποτέλεσμα </a:t>
            </a:r>
            <a:r>
              <a:rPr kumimoji="0" sz="2100" b="0" i="0" u="none" strike="noStrike" kern="1200" cap="none" spc="-8" normalizeH="0" baseline="0" noProof="0" dirty="0">
                <a:ln>
                  <a:noFill/>
                </a:ln>
                <a:solidFill>
                  <a:prstClr val="black"/>
                </a:solidFill>
                <a:effectLst/>
                <a:uLnTx/>
                <a:uFillTx/>
                <a:latin typeface="Calibri"/>
                <a:ea typeface="+mn-ea"/>
                <a:cs typeface="Calibri"/>
              </a:rPr>
              <a:t>της </a:t>
            </a:r>
            <a:r>
              <a:rPr kumimoji="0" sz="2100" b="0" i="0" u="none" strike="noStrike" kern="1200" cap="none" spc="-4" normalizeH="0" baseline="0" noProof="0" dirty="0">
                <a:ln>
                  <a:noFill/>
                </a:ln>
                <a:solidFill>
                  <a:prstClr val="black"/>
                </a:solidFill>
                <a:effectLst/>
                <a:uLnTx/>
                <a:uFillTx/>
                <a:latin typeface="Calibri"/>
                <a:ea typeface="+mn-ea"/>
                <a:cs typeface="Calibri"/>
              </a:rPr>
              <a:t>εκτίμησης </a:t>
            </a:r>
            <a:r>
              <a:rPr kumimoji="0" sz="2100" b="0" i="0" u="none" strike="noStrike" kern="1200" cap="none" spc="-8" normalizeH="0" baseline="0" noProof="0" dirty="0">
                <a:ln>
                  <a:noFill/>
                </a:ln>
                <a:solidFill>
                  <a:prstClr val="black"/>
                </a:solidFill>
                <a:effectLst/>
                <a:uLnTx/>
                <a:uFillTx/>
                <a:latin typeface="Calibri"/>
                <a:ea typeface="+mn-ea"/>
                <a:cs typeface="Calibri"/>
              </a:rPr>
              <a:t>αντικτύπου </a:t>
            </a:r>
            <a:r>
              <a:rPr kumimoji="0" sz="2100" b="0" i="0" u="none" strike="noStrike" kern="1200" cap="none" spc="-4" normalizeH="0" baseline="0" noProof="0" dirty="0">
                <a:ln>
                  <a:noFill/>
                </a:ln>
                <a:solidFill>
                  <a:prstClr val="black"/>
                </a:solidFill>
                <a:effectLst/>
                <a:uLnTx/>
                <a:uFillTx/>
                <a:latin typeface="Calibri"/>
                <a:ea typeface="+mn-ea"/>
                <a:cs typeface="Calibri"/>
              </a:rPr>
              <a:t>μπορεί να </a:t>
            </a:r>
            <a:r>
              <a:rPr kumimoji="0" sz="2100" b="0" i="0" u="none" strike="noStrike" kern="1200" cap="none" spc="-11" normalizeH="0" baseline="0" noProof="0" dirty="0">
                <a:ln>
                  <a:noFill/>
                </a:ln>
                <a:solidFill>
                  <a:prstClr val="black"/>
                </a:solidFill>
                <a:effectLst/>
                <a:uLnTx/>
                <a:uFillTx/>
                <a:latin typeface="Calibri"/>
                <a:ea typeface="+mn-ea"/>
                <a:cs typeface="Calibri"/>
              </a:rPr>
              <a:t>οδηγεί </a:t>
            </a:r>
            <a:r>
              <a:rPr kumimoji="0" sz="2100" b="1" i="0" u="none" strike="noStrike" kern="1200" cap="none" spc="-4" normalizeH="0" baseline="0" noProof="0" dirty="0">
                <a:ln>
                  <a:noFill/>
                </a:ln>
                <a:solidFill>
                  <a:srgbClr val="C00000"/>
                </a:solidFill>
                <a:effectLst/>
                <a:uLnTx/>
                <a:uFillTx/>
                <a:latin typeface="Calibri"/>
                <a:ea typeface="+mn-ea"/>
                <a:cs typeface="Calibri"/>
              </a:rPr>
              <a:t>σε </a:t>
            </a:r>
            <a:r>
              <a:rPr kumimoji="0" sz="2100" b="1" i="0" u="none" strike="noStrike" kern="1200" cap="none" spc="-11" normalizeH="0" baseline="0" noProof="0" dirty="0">
                <a:ln>
                  <a:noFill/>
                </a:ln>
                <a:solidFill>
                  <a:srgbClr val="C00000"/>
                </a:solidFill>
                <a:effectLst/>
                <a:uLnTx/>
                <a:uFillTx/>
                <a:latin typeface="Calibri"/>
                <a:ea typeface="+mn-ea"/>
                <a:cs typeface="Calibri"/>
              </a:rPr>
              <a:t>νέα  </a:t>
            </a:r>
            <a:r>
              <a:rPr kumimoji="0" sz="2100" b="1" i="0" u="none" strike="noStrike" kern="1200" cap="none" spc="-4" normalizeH="0" baseline="0" noProof="0" dirty="0">
                <a:ln>
                  <a:noFill/>
                </a:ln>
                <a:solidFill>
                  <a:srgbClr val="C00000"/>
                </a:solidFill>
                <a:effectLst/>
                <a:uLnTx/>
                <a:uFillTx/>
                <a:latin typeface="Calibri"/>
                <a:ea typeface="+mn-ea"/>
                <a:cs typeface="Calibri"/>
              </a:rPr>
              <a:t>εκτίμηση</a:t>
            </a:r>
            <a:r>
              <a:rPr kumimoji="0" sz="2100" b="1" i="0" u="none" strike="noStrike" kern="1200" cap="none" spc="4" normalizeH="0" baseline="0" noProof="0" dirty="0">
                <a:ln>
                  <a:noFill/>
                </a:ln>
                <a:solidFill>
                  <a:srgbClr val="C00000"/>
                </a:solidFill>
                <a:effectLst/>
                <a:uLnTx/>
                <a:uFillTx/>
                <a:latin typeface="Calibri"/>
                <a:ea typeface="+mn-ea"/>
                <a:cs typeface="Calibri"/>
              </a:rPr>
              <a:t> </a:t>
            </a:r>
            <a:r>
              <a:rPr kumimoji="0" sz="2100" b="1" i="0" u="none" strike="noStrike" kern="1200" cap="none" spc="-4" normalizeH="0" baseline="0" noProof="0" dirty="0">
                <a:ln>
                  <a:noFill/>
                </a:ln>
                <a:solidFill>
                  <a:srgbClr val="C00000"/>
                </a:solidFill>
                <a:effectLst/>
                <a:uLnTx/>
                <a:uFillTx/>
                <a:latin typeface="Calibri"/>
                <a:ea typeface="+mn-ea"/>
                <a:cs typeface="Calibri"/>
              </a:rPr>
              <a:t>αντικτύπου</a:t>
            </a:r>
            <a:r>
              <a:rPr kumimoji="0" sz="2100" b="0" i="0" u="none" strike="noStrike" kern="1200" cap="none" spc="-4" normalizeH="0" baseline="0" noProof="0" dirty="0">
                <a:ln>
                  <a:noFill/>
                </a:ln>
                <a:solidFill>
                  <a:prstClr val="black"/>
                </a:solidFill>
                <a:effectLst/>
                <a:uLnTx/>
                <a:uFillTx/>
                <a:latin typeface="Calibri"/>
                <a:ea typeface="+mn-ea"/>
                <a:cs typeface="Calibri"/>
              </a:rPr>
              <a:t>.</a:t>
            </a:r>
            <a:endParaRPr kumimoji="0" sz="2100" b="0" i="0" u="none" strike="noStrike" kern="1200" cap="none" spc="0" normalizeH="0" baseline="0" noProof="0" dirty="0">
              <a:ln>
                <a:noFill/>
              </a:ln>
              <a:solidFill>
                <a:prstClr val="black"/>
              </a:solidFill>
              <a:effectLst/>
              <a:uLnTx/>
              <a:uFillTx/>
              <a:latin typeface="Calibri"/>
              <a:ea typeface="+mn-ea"/>
              <a:cs typeface="Calibri"/>
            </a:endParaRPr>
          </a:p>
          <a:p>
            <a:pPr marL="395764" marR="524351" lvl="0" indent="-386238" algn="just" defTabSz="914400" rtl="0" eaLnBrk="1" fontAlgn="auto" latinLnBrk="0" hangingPunct="1">
              <a:lnSpc>
                <a:spcPts val="2018"/>
              </a:lnSpc>
              <a:spcBef>
                <a:spcPts val="731"/>
              </a:spcBef>
              <a:spcAft>
                <a:spcPts val="0"/>
              </a:spcAft>
              <a:buClrTx/>
              <a:buSzTx/>
              <a:buFontTx/>
              <a:buAutoNum type="arabicPeriod" startAt="2"/>
              <a:tabLst>
                <a:tab pos="395764" algn="l"/>
                <a:tab pos="396240" algn="l"/>
              </a:tabLst>
              <a:defRPr/>
            </a:pPr>
            <a:r>
              <a:rPr kumimoji="0" sz="2100" b="0" i="0" u="none" strike="noStrike" kern="1200" cap="none" spc="-4" normalizeH="0" baseline="0" noProof="0" dirty="0">
                <a:ln>
                  <a:noFill/>
                </a:ln>
                <a:solidFill>
                  <a:prstClr val="black"/>
                </a:solidFill>
                <a:effectLst/>
                <a:uLnTx/>
                <a:uFillTx/>
                <a:latin typeface="Calibri"/>
                <a:ea typeface="+mn-ea"/>
                <a:cs typeface="Calibri"/>
              </a:rPr>
              <a:t>Ποιος </a:t>
            </a:r>
            <a:r>
              <a:rPr kumimoji="0" sz="2100" b="1" i="0" u="none" strike="noStrike" kern="1200" cap="none" spc="-4" normalizeH="0" baseline="0" noProof="0" dirty="0">
                <a:ln>
                  <a:noFill/>
                </a:ln>
                <a:solidFill>
                  <a:srgbClr val="C00000"/>
                </a:solidFill>
                <a:effectLst/>
                <a:uLnTx/>
                <a:uFillTx/>
                <a:latin typeface="Calibri"/>
                <a:ea typeface="+mn-ea"/>
                <a:cs typeface="Calibri"/>
              </a:rPr>
              <a:t>ο </a:t>
            </a:r>
            <a:r>
              <a:rPr kumimoji="0" sz="2100" b="1" i="0" u="none" strike="noStrike" kern="1200" cap="none" spc="-15" normalizeH="0" baseline="0" noProof="0" dirty="0">
                <a:ln>
                  <a:noFill/>
                </a:ln>
                <a:solidFill>
                  <a:srgbClr val="C00000"/>
                </a:solidFill>
                <a:effectLst/>
                <a:uLnTx/>
                <a:uFillTx/>
                <a:latin typeface="Calibri"/>
                <a:ea typeface="+mn-ea"/>
                <a:cs typeface="Calibri"/>
              </a:rPr>
              <a:t>σκοπός </a:t>
            </a:r>
            <a:r>
              <a:rPr kumimoji="0" sz="2100" b="1" i="0" u="none" strike="noStrike" kern="1200" cap="none" spc="-4" normalizeH="0" baseline="0" noProof="0" dirty="0">
                <a:ln>
                  <a:noFill/>
                </a:ln>
                <a:solidFill>
                  <a:srgbClr val="C00000"/>
                </a:solidFill>
                <a:effectLst/>
                <a:uLnTx/>
                <a:uFillTx/>
                <a:latin typeface="Calibri"/>
                <a:ea typeface="+mn-ea"/>
                <a:cs typeface="Calibri"/>
              </a:rPr>
              <a:t>της </a:t>
            </a:r>
            <a:r>
              <a:rPr kumimoji="0" sz="2100" b="1" i="0" u="none" strike="noStrike" kern="1200" cap="none" spc="-8" normalizeH="0" baseline="0" noProof="0" dirty="0">
                <a:ln>
                  <a:noFill/>
                </a:ln>
                <a:solidFill>
                  <a:srgbClr val="C00000"/>
                </a:solidFill>
                <a:effectLst/>
                <a:uLnTx/>
                <a:uFillTx/>
                <a:latin typeface="Calibri"/>
                <a:ea typeface="+mn-ea"/>
                <a:cs typeface="Calibri"/>
              </a:rPr>
              <a:t>διαβούλευσης </a:t>
            </a:r>
            <a:r>
              <a:rPr kumimoji="0" sz="2100" b="0" i="0" u="none" strike="noStrike" kern="1200" cap="none" spc="-4" normalizeH="0" baseline="0" noProof="0" dirty="0">
                <a:ln>
                  <a:noFill/>
                </a:ln>
                <a:solidFill>
                  <a:prstClr val="black"/>
                </a:solidFill>
                <a:effectLst/>
                <a:uLnTx/>
                <a:uFillTx/>
                <a:latin typeface="Calibri"/>
                <a:ea typeface="+mn-ea"/>
                <a:cs typeface="Calibri"/>
              </a:rPr>
              <a:t>με </a:t>
            </a:r>
            <a:r>
              <a:rPr kumimoji="0" sz="2100" b="0" i="0" u="none" strike="noStrike" kern="1200" cap="none" spc="-19" normalizeH="0" baseline="0" noProof="0" dirty="0">
                <a:ln>
                  <a:noFill/>
                </a:ln>
                <a:solidFill>
                  <a:prstClr val="black"/>
                </a:solidFill>
                <a:effectLst/>
                <a:uLnTx/>
                <a:uFillTx/>
                <a:latin typeface="Calibri"/>
                <a:ea typeface="+mn-ea"/>
                <a:cs typeface="Calibri"/>
              </a:rPr>
              <a:t>την </a:t>
            </a:r>
            <a:r>
              <a:rPr kumimoji="0" sz="2100" b="0" i="0" u="none" strike="noStrike" kern="1200" cap="none" spc="-4" normalizeH="0" baseline="0" noProof="0" dirty="0">
                <a:ln>
                  <a:noFill/>
                </a:ln>
                <a:solidFill>
                  <a:prstClr val="black"/>
                </a:solidFill>
                <a:effectLst/>
                <a:uLnTx/>
                <a:uFillTx/>
                <a:latin typeface="Calibri"/>
                <a:ea typeface="+mn-ea"/>
                <a:cs typeface="Calibri"/>
              </a:rPr>
              <a:t>εποπτική </a:t>
            </a:r>
            <a:r>
              <a:rPr kumimoji="0" sz="2100" b="0" i="0" u="none" strike="noStrike" kern="1200" cap="none" spc="-8" normalizeH="0" baseline="0" noProof="0" dirty="0">
                <a:ln>
                  <a:noFill/>
                </a:ln>
                <a:solidFill>
                  <a:prstClr val="black"/>
                </a:solidFill>
                <a:effectLst/>
                <a:uLnTx/>
                <a:uFillTx/>
                <a:latin typeface="Calibri"/>
                <a:ea typeface="+mn-ea"/>
                <a:cs typeface="Calibri"/>
              </a:rPr>
              <a:t>αρχή </a:t>
            </a:r>
            <a:r>
              <a:rPr kumimoji="0" sz="2100" b="0" i="0" u="none" strike="noStrike" kern="1200" cap="none" spc="-19" normalizeH="0" baseline="0" noProof="0" dirty="0">
                <a:ln>
                  <a:noFill/>
                </a:ln>
                <a:solidFill>
                  <a:prstClr val="black"/>
                </a:solidFill>
                <a:effectLst/>
                <a:uLnTx/>
                <a:uFillTx/>
                <a:latin typeface="Calibri"/>
                <a:ea typeface="+mn-ea"/>
                <a:cs typeface="Calibri"/>
              </a:rPr>
              <a:t>(και </a:t>
            </a:r>
            <a:r>
              <a:rPr kumimoji="0" sz="2100" b="0" i="0" u="none" strike="noStrike" kern="1200" cap="none" spc="-15" normalizeH="0" baseline="0" noProof="0" dirty="0">
                <a:ln>
                  <a:noFill/>
                </a:ln>
                <a:solidFill>
                  <a:prstClr val="black"/>
                </a:solidFill>
                <a:effectLst/>
                <a:uLnTx/>
                <a:uFillTx/>
                <a:latin typeface="Calibri"/>
                <a:ea typeface="+mn-ea"/>
                <a:cs typeface="Calibri"/>
              </a:rPr>
              <a:t>το  </a:t>
            </a:r>
            <a:r>
              <a:rPr kumimoji="0" sz="2100" b="0" i="0" u="none" strike="noStrike" kern="1200" cap="none" spc="-8" normalizeH="0" baseline="0" noProof="0" dirty="0">
                <a:ln>
                  <a:noFill/>
                </a:ln>
                <a:solidFill>
                  <a:prstClr val="black"/>
                </a:solidFill>
                <a:effectLst/>
                <a:uLnTx/>
                <a:uFillTx/>
                <a:latin typeface="Calibri"/>
                <a:ea typeface="+mn-ea"/>
                <a:cs typeface="Calibri"/>
              </a:rPr>
              <a:t>αναμενόμενο</a:t>
            </a:r>
            <a:r>
              <a:rPr kumimoji="0" sz="2100" b="0" i="0" u="none" strike="noStrike" kern="1200" cap="none" spc="11" normalizeH="0" baseline="0" noProof="0" dirty="0">
                <a:ln>
                  <a:noFill/>
                </a:ln>
                <a:solidFill>
                  <a:prstClr val="black"/>
                </a:solidFill>
                <a:effectLst/>
                <a:uLnTx/>
                <a:uFillTx/>
                <a:latin typeface="Calibri"/>
                <a:ea typeface="+mn-ea"/>
                <a:cs typeface="Calibri"/>
              </a:rPr>
              <a:t> </a:t>
            </a:r>
            <a:r>
              <a:rPr kumimoji="0" sz="2100" b="0" i="0" u="none" strike="noStrike" kern="1200" cap="none" spc="-11" normalizeH="0" baseline="0" noProof="0" dirty="0">
                <a:ln>
                  <a:noFill/>
                </a:ln>
                <a:solidFill>
                  <a:prstClr val="black"/>
                </a:solidFill>
                <a:effectLst/>
                <a:uLnTx/>
                <a:uFillTx/>
                <a:latin typeface="Calibri"/>
                <a:ea typeface="+mn-ea"/>
                <a:cs typeface="Calibri"/>
              </a:rPr>
              <a:t>αποτέλεσμα);</a:t>
            </a:r>
            <a:endParaRPr kumimoji="0" sz="21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 name="object 4"/>
          <p:cNvSpPr txBox="1"/>
          <p:nvPr/>
        </p:nvSpPr>
        <p:spPr>
          <a:xfrm>
            <a:off x="2152652" y="5253229"/>
            <a:ext cx="7809071" cy="369813"/>
          </a:xfrm>
          <a:prstGeom prst="rect">
            <a:avLst/>
          </a:prstGeom>
          <a:solidFill>
            <a:srgbClr val="5B9BD4"/>
          </a:solidFill>
          <a:ln w="12192">
            <a:solidFill>
              <a:srgbClr val="41709C"/>
            </a:solidFill>
          </a:ln>
        </p:spPr>
        <p:txBody>
          <a:bodyPr vert="horz" wrap="square" lIns="0" tIns="91916" rIns="0" bIns="0" rtlCol="0">
            <a:spAutoFit/>
          </a:bodyPr>
          <a:lstStyle/>
          <a:p>
            <a:pPr marL="273844" marR="0" lvl="0" indent="0" algn="l" defTabSz="914400" rtl="0" eaLnBrk="1" fontAlgn="auto" latinLnBrk="0" hangingPunct="1">
              <a:lnSpc>
                <a:spcPct val="100000"/>
              </a:lnSpc>
              <a:spcBef>
                <a:spcPts val="724"/>
              </a:spcBef>
              <a:spcAft>
                <a:spcPts val="0"/>
              </a:spcAft>
              <a:buClrTx/>
              <a:buSzTx/>
              <a:buFontTx/>
              <a:buNone/>
              <a:tabLst/>
              <a:defRPr/>
            </a:pPr>
            <a:r>
              <a:rPr kumimoji="0" sz="1800" b="0" i="0" u="none" strike="noStrike" kern="1200" cap="none" spc="-11" normalizeH="0" baseline="0" noProof="0" dirty="0">
                <a:ln>
                  <a:noFill/>
                </a:ln>
                <a:solidFill>
                  <a:srgbClr val="FFFFFF"/>
                </a:solidFill>
                <a:effectLst/>
                <a:uLnTx/>
                <a:uFillTx/>
                <a:latin typeface="Calibri"/>
                <a:ea typeface="+mn-ea"/>
                <a:cs typeface="Calibri"/>
              </a:rPr>
              <a:t>Ομάδα </a:t>
            </a:r>
            <a:r>
              <a:rPr kumimoji="0" sz="1800" b="0" i="0" u="none" strike="noStrike" kern="1200" cap="none" spc="-8" normalizeH="0" baseline="0" noProof="0" dirty="0">
                <a:ln>
                  <a:noFill/>
                </a:ln>
                <a:solidFill>
                  <a:srgbClr val="FFFFFF"/>
                </a:solidFill>
                <a:effectLst/>
                <a:uLnTx/>
                <a:uFillTx/>
                <a:latin typeface="Calibri"/>
                <a:ea typeface="+mn-ea"/>
                <a:cs typeface="Calibri"/>
              </a:rPr>
              <a:t>εργασίας </a:t>
            </a:r>
            <a:r>
              <a:rPr kumimoji="0" sz="1800" b="0" i="0" u="none" strike="noStrike" kern="1200" cap="none" spc="-4" normalizeH="0" baseline="0" noProof="0" dirty="0">
                <a:ln>
                  <a:noFill/>
                </a:ln>
                <a:solidFill>
                  <a:srgbClr val="FFFFFF"/>
                </a:solidFill>
                <a:effectLst/>
                <a:uLnTx/>
                <a:uFillTx/>
                <a:latin typeface="Calibri"/>
                <a:ea typeface="+mn-ea"/>
                <a:cs typeface="Calibri"/>
              </a:rPr>
              <a:t>αρ. </a:t>
            </a:r>
            <a:r>
              <a:rPr kumimoji="0" sz="1800" b="0" i="0" u="none" strike="noStrike" kern="1200" cap="none" spc="0" normalizeH="0" baseline="0" noProof="0" dirty="0">
                <a:ln>
                  <a:noFill/>
                </a:ln>
                <a:solidFill>
                  <a:srgbClr val="FFFFFF"/>
                </a:solidFill>
                <a:effectLst/>
                <a:uLnTx/>
                <a:uFillTx/>
                <a:latin typeface="Calibri"/>
                <a:ea typeface="+mn-ea"/>
                <a:cs typeface="Calibri"/>
              </a:rPr>
              <a:t>29: </a:t>
            </a:r>
            <a:r>
              <a:rPr kumimoji="0" sz="1800" b="0" i="0" u="none" strike="noStrike" kern="1200" cap="none" spc="-8" normalizeH="0" baseline="0" noProof="0" dirty="0">
                <a:ln>
                  <a:noFill/>
                </a:ln>
                <a:solidFill>
                  <a:srgbClr val="FFFFFF"/>
                </a:solidFill>
                <a:effectLst/>
                <a:uLnTx/>
                <a:uFillTx/>
                <a:latin typeface="Calibri"/>
                <a:ea typeface="+mn-ea"/>
                <a:cs typeface="Calibri"/>
              </a:rPr>
              <a:t>Οδηγίες </a:t>
            </a:r>
            <a:r>
              <a:rPr kumimoji="0" sz="1800" b="0" i="0" u="none" strike="noStrike" kern="1200" cap="none" spc="-4" normalizeH="0" baseline="0" noProof="0" dirty="0">
                <a:ln>
                  <a:noFill/>
                </a:ln>
                <a:solidFill>
                  <a:srgbClr val="FFFFFF"/>
                </a:solidFill>
                <a:effectLst/>
                <a:uLnTx/>
                <a:uFillTx/>
                <a:latin typeface="Calibri"/>
                <a:ea typeface="+mn-ea"/>
                <a:cs typeface="Calibri"/>
              </a:rPr>
              <a:t>για </a:t>
            </a:r>
            <a:r>
              <a:rPr kumimoji="0" sz="1800" b="0" i="0" u="none" strike="noStrike" kern="1200" cap="none" spc="-19" normalizeH="0" baseline="0" noProof="0" dirty="0">
                <a:ln>
                  <a:noFill/>
                </a:ln>
                <a:solidFill>
                  <a:srgbClr val="FFFFFF"/>
                </a:solidFill>
                <a:effectLst/>
                <a:uLnTx/>
                <a:uFillTx/>
                <a:latin typeface="Calibri"/>
                <a:ea typeface="+mn-ea"/>
                <a:cs typeface="Calibri"/>
              </a:rPr>
              <a:t>την </a:t>
            </a:r>
            <a:r>
              <a:rPr kumimoji="0" sz="1800" b="0" i="0" u="none" strike="noStrike" kern="1200" cap="none" spc="-8" normalizeH="0" baseline="0" noProof="0" dirty="0">
                <a:ln>
                  <a:noFill/>
                </a:ln>
                <a:solidFill>
                  <a:srgbClr val="FFFFFF"/>
                </a:solidFill>
                <a:effectLst/>
                <a:uLnTx/>
                <a:uFillTx/>
                <a:latin typeface="Calibri"/>
                <a:ea typeface="+mn-ea"/>
                <a:cs typeface="Calibri"/>
              </a:rPr>
              <a:t>εφαρμογή της </a:t>
            </a:r>
            <a:r>
              <a:rPr kumimoji="0" sz="1800" b="0" i="0" u="none" strike="noStrike" kern="1200" cap="none" spc="-4" normalizeH="0" baseline="0" noProof="0" dirty="0">
                <a:ln>
                  <a:noFill/>
                </a:ln>
                <a:solidFill>
                  <a:srgbClr val="FFFFFF"/>
                </a:solidFill>
                <a:effectLst/>
                <a:uLnTx/>
                <a:uFillTx/>
                <a:latin typeface="Calibri"/>
                <a:ea typeface="+mn-ea"/>
                <a:cs typeface="Calibri"/>
              </a:rPr>
              <a:t>εκτίμησης</a:t>
            </a:r>
            <a:r>
              <a:rPr kumimoji="0" sz="1800" b="0" i="0" u="none" strike="noStrike" kern="1200" cap="none" spc="64" normalizeH="0" baseline="0" noProof="0" dirty="0">
                <a:ln>
                  <a:noFill/>
                </a:ln>
                <a:solidFill>
                  <a:srgbClr val="FFFFFF"/>
                </a:solidFill>
                <a:effectLst/>
                <a:uLnTx/>
                <a:uFillTx/>
                <a:latin typeface="Calibri"/>
                <a:ea typeface="+mn-ea"/>
                <a:cs typeface="Calibri"/>
              </a:rPr>
              <a:t> </a:t>
            </a:r>
            <a:r>
              <a:rPr kumimoji="0" sz="1800" b="0" i="0" u="none" strike="noStrike" kern="1200" cap="none" spc="-4" normalizeH="0" baseline="0" noProof="0" dirty="0">
                <a:ln>
                  <a:noFill/>
                </a:ln>
                <a:solidFill>
                  <a:srgbClr val="FFFFFF"/>
                </a:solidFill>
                <a:effectLst/>
                <a:uLnTx/>
                <a:uFillTx/>
                <a:latin typeface="Calibri"/>
                <a:ea typeface="+mn-ea"/>
                <a:cs typeface="Calibri"/>
              </a:rPr>
              <a:t>αντικτύπου</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5"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760" y="210084"/>
            <a:ext cx="1181100" cy="714375"/>
          </a:xfrm>
          <a:prstGeom prst="rect">
            <a:avLst/>
          </a:prstGeom>
        </p:spPr>
      </p:pic>
    </p:spTree>
    <p:extLst>
      <p:ext uri="{BB962C8B-B14F-4D97-AF65-F5344CB8AC3E}">
        <p14:creationId xmlns:p14="http://schemas.microsoft.com/office/powerpoint/2010/main" val="3352892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39544" y="2790158"/>
            <a:ext cx="3138964" cy="1344759"/>
          </a:xfrm>
          <a:prstGeom prst="rect">
            <a:avLst/>
          </a:prstGeom>
        </p:spPr>
        <p:txBody>
          <a:bodyPr vert="horz" wrap="square" lIns="0" tIns="87154" rIns="0" bIns="0" rtlCol="0">
            <a:spAutoFit/>
          </a:bodyPr>
          <a:lstStyle/>
          <a:p>
            <a:pPr marL="9525" marR="3810" lvl="0" indent="0" algn="l" defTabSz="914400" rtl="0" eaLnBrk="1" fontAlgn="auto" latinLnBrk="0" hangingPunct="1">
              <a:lnSpc>
                <a:spcPts val="4860"/>
              </a:lnSpc>
              <a:spcBef>
                <a:spcPts val="686"/>
              </a:spcBef>
              <a:spcAft>
                <a:spcPts val="0"/>
              </a:spcAft>
              <a:buClrTx/>
              <a:buSzTx/>
              <a:buFontTx/>
              <a:buNone/>
              <a:tabLst/>
              <a:defRPr/>
            </a:pPr>
            <a:r>
              <a:rPr kumimoji="0" sz="4500" b="0" i="0" u="none" strike="noStrike" kern="1200" cap="none" spc="-38" normalizeH="0" baseline="0" noProof="0" dirty="0">
                <a:ln>
                  <a:noFill/>
                </a:ln>
                <a:solidFill>
                  <a:srgbClr val="001F5F"/>
                </a:solidFill>
                <a:effectLst/>
                <a:uLnTx/>
                <a:uFillTx/>
                <a:latin typeface="Calibri Light"/>
                <a:ea typeface="+mn-ea"/>
                <a:cs typeface="Calibri Light"/>
              </a:rPr>
              <a:t>Ασφάλεια</a:t>
            </a:r>
            <a:r>
              <a:rPr kumimoji="0" sz="4500" b="0" i="0" u="none" strike="noStrike" kern="1200" cap="none" spc="-150" normalizeH="0" baseline="0" noProof="0" dirty="0">
                <a:ln>
                  <a:noFill/>
                </a:ln>
                <a:solidFill>
                  <a:srgbClr val="001F5F"/>
                </a:solidFill>
                <a:effectLst/>
                <a:uLnTx/>
                <a:uFillTx/>
                <a:latin typeface="Calibri Light"/>
                <a:ea typeface="+mn-ea"/>
                <a:cs typeface="Calibri Light"/>
              </a:rPr>
              <a:t> </a:t>
            </a:r>
            <a:r>
              <a:rPr kumimoji="0" sz="4500" b="0" i="0" u="none" strike="noStrike" kern="1200" cap="none" spc="-19" normalizeH="0" baseline="0" noProof="0" dirty="0">
                <a:ln>
                  <a:noFill/>
                </a:ln>
                <a:solidFill>
                  <a:srgbClr val="001F5F"/>
                </a:solidFill>
                <a:effectLst/>
                <a:uLnTx/>
                <a:uFillTx/>
                <a:latin typeface="Calibri Light"/>
                <a:ea typeface="+mn-ea"/>
                <a:cs typeface="Calibri Light"/>
              </a:rPr>
              <a:t>της  </a:t>
            </a:r>
            <a:r>
              <a:rPr kumimoji="0" sz="4500" b="0" i="0" u="none" strike="noStrike" kern="1200" cap="none" spc="-38" normalizeH="0" baseline="0" noProof="0" dirty="0">
                <a:ln>
                  <a:noFill/>
                </a:ln>
                <a:solidFill>
                  <a:srgbClr val="001F5F"/>
                </a:solidFill>
                <a:effectLst/>
                <a:uLnTx/>
                <a:uFillTx/>
                <a:latin typeface="Calibri Light"/>
                <a:ea typeface="+mn-ea"/>
                <a:cs typeface="Calibri Light"/>
              </a:rPr>
              <a:t>επεξεργασίας</a:t>
            </a:r>
            <a:endParaRPr kumimoji="0" sz="4500" b="0" i="0" u="none" strike="noStrike" kern="1200" cap="none" spc="0" normalizeH="0" baseline="0" noProof="0">
              <a:ln>
                <a:noFill/>
              </a:ln>
              <a:solidFill>
                <a:prstClr val="black"/>
              </a:solidFill>
              <a:effectLst/>
              <a:uLnTx/>
              <a:uFillTx/>
              <a:latin typeface="Calibri Light"/>
              <a:ea typeface="+mn-ea"/>
              <a:cs typeface="Calibri Light"/>
            </a:endParaRPr>
          </a:p>
        </p:txBody>
      </p:sp>
      <p:sp>
        <p:nvSpPr>
          <p:cNvPr id="3" name="object 3"/>
          <p:cNvSpPr/>
          <p:nvPr/>
        </p:nvSpPr>
        <p:spPr>
          <a:xfrm>
            <a:off x="6283452" y="2924938"/>
            <a:ext cx="4223384" cy="281520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Εικόνα 12">
            <a:extLst>
              <a:ext uri="{FF2B5EF4-FFF2-40B4-BE49-F238E27FC236}">
                <a16:creationId xmlns:a16="http://schemas.microsoft.com/office/drawing/2014/main" id="{6275020E-949A-4295-BA5C-B5871192A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0760" y="210084"/>
            <a:ext cx="1181100" cy="714375"/>
          </a:xfrm>
          <a:prstGeom prst="rect">
            <a:avLst/>
          </a:prstGeom>
        </p:spPr>
      </p:pic>
    </p:spTree>
    <p:extLst>
      <p:ext uri="{BB962C8B-B14F-4D97-AF65-F5344CB8AC3E}">
        <p14:creationId xmlns:p14="http://schemas.microsoft.com/office/powerpoint/2010/main" val="2970373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83786" y="1325435"/>
            <a:ext cx="7660005" cy="471764"/>
          </a:xfrm>
          <a:prstGeom prst="rect">
            <a:avLst/>
          </a:prstGeom>
        </p:spPr>
        <p:txBody>
          <a:bodyPr vert="horz" wrap="square" lIns="0" tIns="10001" rIns="0" bIns="0" rtlCol="0" anchor="b">
            <a:spAutoFit/>
          </a:bodyPr>
          <a:lstStyle/>
          <a:p>
            <a:pPr marL="9525" algn="ctr">
              <a:lnSpc>
                <a:spcPct val="100000"/>
              </a:lnSpc>
              <a:spcBef>
                <a:spcPts val="79"/>
              </a:spcBef>
            </a:pPr>
            <a:r>
              <a:rPr sz="3000" b="1" spc="-19" dirty="0">
                <a:solidFill>
                  <a:schemeClr val="accent2"/>
                </a:solidFill>
              </a:rPr>
              <a:t>Άρθρο </a:t>
            </a:r>
            <a:r>
              <a:rPr sz="3000" b="1" spc="-11" dirty="0">
                <a:solidFill>
                  <a:schemeClr val="accent2"/>
                </a:solidFill>
              </a:rPr>
              <a:t>32 </a:t>
            </a:r>
            <a:r>
              <a:rPr sz="3000" b="1" spc="-8" dirty="0">
                <a:solidFill>
                  <a:schemeClr val="accent2"/>
                </a:solidFill>
              </a:rPr>
              <a:t>ΓΚ </a:t>
            </a:r>
            <a:r>
              <a:rPr sz="3000" b="1" dirty="0">
                <a:solidFill>
                  <a:schemeClr val="accent2"/>
                </a:solidFill>
              </a:rPr>
              <a:t>– </a:t>
            </a:r>
            <a:r>
              <a:rPr sz="3000" b="1" spc="-26" dirty="0">
                <a:solidFill>
                  <a:schemeClr val="accent2"/>
                </a:solidFill>
              </a:rPr>
              <a:t>Ασφάλεια </a:t>
            </a:r>
            <a:r>
              <a:rPr sz="3000" b="1" spc="-15" dirty="0">
                <a:solidFill>
                  <a:schemeClr val="accent2"/>
                </a:solidFill>
              </a:rPr>
              <a:t>της </a:t>
            </a:r>
            <a:r>
              <a:rPr sz="3000" b="1" spc="-30" dirty="0">
                <a:solidFill>
                  <a:schemeClr val="accent2"/>
                </a:solidFill>
              </a:rPr>
              <a:t>επεξεργασίας</a:t>
            </a:r>
            <a:r>
              <a:rPr sz="3000" b="1" spc="-382" dirty="0">
                <a:solidFill>
                  <a:schemeClr val="accent2"/>
                </a:solidFill>
              </a:rPr>
              <a:t> </a:t>
            </a:r>
            <a:r>
              <a:rPr sz="3000" b="1" spc="-11" dirty="0">
                <a:solidFill>
                  <a:schemeClr val="accent2"/>
                </a:solidFill>
              </a:rPr>
              <a:t>(1)</a:t>
            </a:r>
          </a:p>
        </p:txBody>
      </p:sp>
      <p:sp>
        <p:nvSpPr>
          <p:cNvPr id="3" name="object 3"/>
          <p:cNvSpPr txBox="1"/>
          <p:nvPr/>
        </p:nvSpPr>
        <p:spPr>
          <a:xfrm>
            <a:off x="2211706" y="2046065"/>
            <a:ext cx="7675721" cy="3080170"/>
          </a:xfrm>
          <a:prstGeom prst="rect">
            <a:avLst/>
          </a:prstGeom>
        </p:spPr>
        <p:txBody>
          <a:bodyPr vert="horz" wrap="square" lIns="0" tIns="40481" rIns="0" bIns="0" rtlCol="0">
            <a:spAutoFit/>
          </a:bodyPr>
          <a:lstStyle/>
          <a:p>
            <a:pPr marL="9525" marR="144780" lvl="0" indent="0" algn="just" defTabSz="914400" rtl="0" eaLnBrk="1" fontAlgn="auto" latinLnBrk="0" hangingPunct="1">
              <a:lnSpc>
                <a:spcPts val="1943"/>
              </a:lnSpc>
              <a:spcBef>
                <a:spcPts val="319"/>
              </a:spcBef>
              <a:spcAft>
                <a:spcPts val="0"/>
              </a:spcAft>
              <a:buClrTx/>
              <a:buSzTx/>
              <a:buFontTx/>
              <a:buNone/>
              <a:tabLst/>
              <a:defRPr/>
            </a:pPr>
            <a:r>
              <a:rPr kumimoji="0" sz="1800" b="0" i="0" u="none" strike="noStrike" kern="1200" cap="none" spc="-4" normalizeH="0" baseline="0" noProof="0" dirty="0">
                <a:ln>
                  <a:noFill/>
                </a:ln>
                <a:solidFill>
                  <a:prstClr val="black"/>
                </a:solidFill>
                <a:effectLst/>
                <a:uLnTx/>
                <a:uFillTx/>
                <a:latin typeface="Calibri"/>
                <a:ea typeface="+mn-ea"/>
                <a:cs typeface="Calibri"/>
              </a:rPr>
              <a:t>«Λαμβάνοντας </a:t>
            </a:r>
            <a:r>
              <a:rPr kumimoji="0" sz="1800" b="0" i="0" u="none" strike="noStrike" kern="1200" cap="none" spc="0" normalizeH="0" baseline="0" noProof="0" dirty="0">
                <a:ln>
                  <a:noFill/>
                </a:ln>
                <a:solidFill>
                  <a:prstClr val="black"/>
                </a:solidFill>
                <a:effectLst/>
                <a:uLnTx/>
                <a:uFillTx/>
                <a:latin typeface="Calibri"/>
                <a:ea typeface="+mn-ea"/>
                <a:cs typeface="Calibri"/>
              </a:rPr>
              <a:t>υπόψη </a:t>
            </a:r>
            <a:r>
              <a:rPr kumimoji="0" sz="1800" b="0" i="0" u="none" strike="noStrike" kern="1200" cap="none" spc="-4" normalizeH="0" baseline="0" noProof="0" dirty="0">
                <a:ln>
                  <a:noFill/>
                </a:ln>
                <a:solidFill>
                  <a:prstClr val="black"/>
                </a:solidFill>
                <a:effectLst/>
                <a:uLnTx/>
                <a:uFillTx/>
                <a:latin typeface="Calibri"/>
                <a:ea typeface="+mn-ea"/>
                <a:cs typeface="Calibri"/>
              </a:rPr>
              <a:t>τις </a:t>
            </a:r>
            <a:r>
              <a:rPr kumimoji="0" sz="1800" b="0" i="0" u="none" strike="noStrike" kern="1200" cap="none" spc="-8" normalizeH="0" baseline="0" noProof="0" dirty="0">
                <a:ln>
                  <a:noFill/>
                </a:ln>
                <a:solidFill>
                  <a:prstClr val="black"/>
                </a:solidFill>
                <a:effectLst/>
                <a:uLnTx/>
                <a:uFillTx/>
                <a:latin typeface="Calibri"/>
                <a:ea typeface="+mn-ea"/>
                <a:cs typeface="Calibri"/>
              </a:rPr>
              <a:t>τελευταίες εξελίξεις, </a:t>
            </a:r>
            <a:r>
              <a:rPr kumimoji="0" sz="1800" b="0" i="0" u="none" strike="noStrike" kern="1200" cap="none" spc="-11" normalizeH="0" baseline="0" noProof="0" dirty="0">
                <a:ln>
                  <a:noFill/>
                </a:ln>
                <a:solidFill>
                  <a:prstClr val="black"/>
                </a:solidFill>
                <a:effectLst/>
                <a:uLnTx/>
                <a:uFillTx/>
                <a:latin typeface="Calibri"/>
                <a:ea typeface="+mn-ea"/>
                <a:cs typeface="Calibri"/>
              </a:rPr>
              <a:t>το </a:t>
            </a:r>
            <a:r>
              <a:rPr kumimoji="0" sz="1800" b="0" i="0" u="none" strike="noStrike" kern="1200" cap="none" spc="-15" normalizeH="0" baseline="0" noProof="0" dirty="0">
                <a:ln>
                  <a:noFill/>
                </a:ln>
                <a:solidFill>
                  <a:prstClr val="black"/>
                </a:solidFill>
                <a:effectLst/>
                <a:uLnTx/>
                <a:uFillTx/>
                <a:latin typeface="Calibri"/>
                <a:ea typeface="+mn-ea"/>
                <a:cs typeface="Calibri"/>
              </a:rPr>
              <a:t>κόστος </a:t>
            </a:r>
            <a:r>
              <a:rPr kumimoji="0" sz="1800" b="0" i="0" u="none" strike="noStrike" kern="1200" cap="none" spc="-8" normalizeH="0" baseline="0" noProof="0" dirty="0">
                <a:ln>
                  <a:noFill/>
                </a:ln>
                <a:solidFill>
                  <a:prstClr val="black"/>
                </a:solidFill>
                <a:effectLst/>
                <a:uLnTx/>
                <a:uFillTx/>
                <a:latin typeface="Calibri"/>
                <a:ea typeface="+mn-ea"/>
                <a:cs typeface="Calibri"/>
              </a:rPr>
              <a:t>εφαρμογής, </a:t>
            </a:r>
            <a:r>
              <a:rPr kumimoji="0" sz="1800" b="0" i="0" u="none" strike="noStrike" kern="1200" cap="none" spc="-11" normalizeH="0" baseline="0" noProof="0" dirty="0">
                <a:ln>
                  <a:noFill/>
                </a:ln>
                <a:solidFill>
                  <a:prstClr val="black"/>
                </a:solidFill>
                <a:effectLst/>
                <a:uLnTx/>
                <a:uFillTx/>
                <a:latin typeface="Calibri"/>
                <a:ea typeface="+mn-ea"/>
                <a:cs typeface="Calibri"/>
              </a:rPr>
              <a:t>το </a:t>
            </a:r>
            <a:r>
              <a:rPr kumimoji="0" sz="1800" b="0" i="0" u="none" strike="noStrike" kern="1200" cap="none" spc="-8" normalizeH="0" baseline="0" noProof="0" dirty="0">
                <a:ln>
                  <a:noFill/>
                </a:ln>
                <a:solidFill>
                  <a:prstClr val="black"/>
                </a:solidFill>
                <a:effectLst/>
                <a:uLnTx/>
                <a:uFillTx/>
                <a:latin typeface="Calibri"/>
                <a:ea typeface="+mn-ea"/>
                <a:cs typeface="Calibri"/>
              </a:rPr>
              <a:t>πλαίσιο  </a:t>
            </a:r>
            <a:r>
              <a:rPr kumimoji="0" sz="1800" b="0" i="0" u="none" strike="noStrike" kern="1200" cap="none" spc="-23" normalizeH="0" baseline="0" noProof="0" dirty="0">
                <a:ln>
                  <a:noFill/>
                </a:ln>
                <a:solidFill>
                  <a:prstClr val="black"/>
                </a:solidFill>
                <a:effectLst/>
                <a:uLnTx/>
                <a:uFillTx/>
                <a:latin typeface="Calibri"/>
                <a:ea typeface="+mn-ea"/>
                <a:cs typeface="Calibri"/>
              </a:rPr>
              <a:t>και </a:t>
            </a:r>
            <a:r>
              <a:rPr kumimoji="0" sz="1800" b="0" i="0" u="none" strike="noStrike" kern="1200" cap="none" spc="-11" normalizeH="0" baseline="0" noProof="0" dirty="0">
                <a:ln>
                  <a:noFill/>
                </a:ln>
                <a:solidFill>
                  <a:prstClr val="black"/>
                </a:solidFill>
                <a:effectLst/>
                <a:uLnTx/>
                <a:uFillTx/>
                <a:latin typeface="Calibri"/>
                <a:ea typeface="+mn-ea"/>
                <a:cs typeface="Calibri"/>
              </a:rPr>
              <a:t>τους σκοπούς </a:t>
            </a:r>
            <a:r>
              <a:rPr kumimoji="0" sz="1800" b="0" i="0" u="none" strike="noStrike" kern="1200" cap="none" spc="-8" normalizeH="0" baseline="0" noProof="0" dirty="0">
                <a:ln>
                  <a:noFill/>
                </a:ln>
                <a:solidFill>
                  <a:prstClr val="black"/>
                </a:solidFill>
                <a:effectLst/>
                <a:uLnTx/>
                <a:uFillTx/>
                <a:latin typeface="Calibri"/>
                <a:ea typeface="+mn-ea"/>
                <a:cs typeface="Calibri"/>
              </a:rPr>
              <a:t>της επεξεργασίας, </a:t>
            </a:r>
            <a:r>
              <a:rPr kumimoji="0" sz="1800" b="0" i="0" u="none" strike="noStrike" kern="1200" cap="none" spc="-15" normalizeH="0" baseline="0" noProof="0" dirty="0">
                <a:ln>
                  <a:noFill/>
                </a:ln>
                <a:solidFill>
                  <a:prstClr val="black"/>
                </a:solidFill>
                <a:effectLst/>
                <a:uLnTx/>
                <a:uFillTx/>
                <a:latin typeface="Calibri"/>
                <a:ea typeface="+mn-ea"/>
                <a:cs typeface="Calibri"/>
              </a:rPr>
              <a:t>καθώς </a:t>
            </a:r>
            <a:r>
              <a:rPr kumimoji="0" sz="1800" b="0" i="0" u="none" strike="noStrike" kern="1200" cap="none" spc="-23" normalizeH="0" baseline="0" noProof="0" dirty="0">
                <a:ln>
                  <a:noFill/>
                </a:ln>
                <a:solidFill>
                  <a:prstClr val="black"/>
                </a:solidFill>
                <a:effectLst/>
                <a:uLnTx/>
                <a:uFillTx/>
                <a:latin typeface="Calibri"/>
                <a:ea typeface="+mn-ea"/>
                <a:cs typeface="Calibri"/>
              </a:rPr>
              <a:t>και </a:t>
            </a:r>
            <a:r>
              <a:rPr kumimoji="0" sz="1800" b="0" i="0" u="none" strike="noStrike" kern="1200" cap="none" spc="-11" normalizeH="0" baseline="0" noProof="0" dirty="0">
                <a:ln>
                  <a:noFill/>
                </a:ln>
                <a:solidFill>
                  <a:srgbClr val="C00000"/>
                </a:solidFill>
                <a:effectLst/>
                <a:uLnTx/>
                <a:uFillTx/>
                <a:latin typeface="Calibri"/>
                <a:ea typeface="+mn-ea"/>
                <a:cs typeface="Calibri"/>
              </a:rPr>
              <a:t>τους </a:t>
            </a:r>
            <a:r>
              <a:rPr kumimoji="0" sz="1800" b="0" i="0" u="none" strike="noStrike" kern="1200" cap="none" spc="-8" normalizeH="0" baseline="0" noProof="0" dirty="0">
                <a:ln>
                  <a:noFill/>
                </a:ln>
                <a:solidFill>
                  <a:srgbClr val="C00000"/>
                </a:solidFill>
                <a:effectLst/>
                <a:uLnTx/>
                <a:uFillTx/>
                <a:latin typeface="Calibri"/>
                <a:ea typeface="+mn-ea"/>
                <a:cs typeface="Calibri"/>
              </a:rPr>
              <a:t>κινδύνους</a:t>
            </a:r>
            <a:r>
              <a:rPr kumimoji="0" sz="1800" b="0" i="0" u="none" strike="noStrike" kern="1200" cap="none" spc="94" normalizeH="0" baseline="0" noProof="0" dirty="0">
                <a:ln>
                  <a:noFill/>
                </a:ln>
                <a:solidFill>
                  <a:srgbClr val="C00000"/>
                </a:solidFill>
                <a:effectLst/>
                <a:uLnTx/>
                <a:uFillTx/>
                <a:latin typeface="Calibri"/>
                <a:ea typeface="+mn-ea"/>
                <a:cs typeface="Calibri"/>
              </a:rPr>
              <a:t> </a:t>
            </a:r>
            <a:r>
              <a:rPr kumimoji="0" sz="1800" b="0" i="0" u="none" strike="noStrike" kern="1200" cap="none" spc="-4" normalizeH="0" baseline="0" noProof="0" dirty="0">
                <a:ln>
                  <a:noFill/>
                </a:ln>
                <a:solidFill>
                  <a:srgbClr val="C00000"/>
                </a:solidFill>
                <a:effectLst/>
                <a:uLnTx/>
                <a:uFillTx/>
                <a:latin typeface="Calibri"/>
                <a:ea typeface="+mn-ea"/>
                <a:cs typeface="Calibri"/>
              </a:rPr>
              <a:t>διαφορετικής</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9525" marR="280988" lvl="0" indent="0" algn="just" defTabSz="914400" rtl="0" eaLnBrk="1" fontAlgn="auto" latinLnBrk="0" hangingPunct="1">
              <a:lnSpc>
                <a:spcPts val="1943"/>
              </a:lnSpc>
              <a:spcBef>
                <a:spcPts val="4"/>
              </a:spcBef>
              <a:spcAft>
                <a:spcPts val="0"/>
              </a:spcAft>
              <a:buClrTx/>
              <a:buSzTx/>
              <a:buFontTx/>
              <a:buNone/>
              <a:tabLst/>
              <a:defRPr/>
            </a:pPr>
            <a:r>
              <a:rPr kumimoji="0" sz="1800" b="0" i="0" u="none" strike="noStrike" kern="1200" cap="none" spc="-8" normalizeH="0" baseline="0" noProof="0" dirty="0">
                <a:ln>
                  <a:noFill/>
                </a:ln>
                <a:solidFill>
                  <a:srgbClr val="C00000"/>
                </a:solidFill>
                <a:effectLst/>
                <a:uLnTx/>
                <a:uFillTx/>
                <a:latin typeface="Calibri"/>
                <a:ea typeface="+mn-ea"/>
                <a:cs typeface="Calibri"/>
              </a:rPr>
              <a:t>πιθανότητας </a:t>
            </a:r>
            <a:r>
              <a:rPr kumimoji="0" sz="1800" b="0" i="0" u="none" strike="noStrike" kern="1200" cap="none" spc="0" normalizeH="0" baseline="0" noProof="0" dirty="0">
                <a:ln>
                  <a:noFill/>
                </a:ln>
                <a:solidFill>
                  <a:srgbClr val="C00000"/>
                </a:solidFill>
                <a:effectLst/>
                <a:uLnTx/>
                <a:uFillTx/>
                <a:latin typeface="Calibri"/>
                <a:ea typeface="+mn-ea"/>
                <a:cs typeface="Calibri"/>
              </a:rPr>
              <a:t>επέλευσης </a:t>
            </a:r>
            <a:r>
              <a:rPr kumimoji="0" sz="1800" b="0" i="0" u="none" strike="noStrike" kern="1200" cap="none" spc="-23" normalizeH="0" baseline="0" noProof="0" dirty="0">
                <a:ln>
                  <a:noFill/>
                </a:ln>
                <a:solidFill>
                  <a:srgbClr val="C00000"/>
                </a:solidFill>
                <a:effectLst/>
                <a:uLnTx/>
                <a:uFillTx/>
                <a:latin typeface="Calibri"/>
                <a:ea typeface="+mn-ea"/>
                <a:cs typeface="Calibri"/>
              </a:rPr>
              <a:t>και </a:t>
            </a:r>
            <a:r>
              <a:rPr kumimoji="0" sz="1800" b="0" i="0" u="none" strike="noStrike" kern="1200" cap="none" spc="-8" normalizeH="0" baseline="0" noProof="0" dirty="0">
                <a:ln>
                  <a:noFill/>
                </a:ln>
                <a:solidFill>
                  <a:srgbClr val="C00000"/>
                </a:solidFill>
                <a:effectLst/>
                <a:uLnTx/>
                <a:uFillTx/>
                <a:latin typeface="Calibri"/>
                <a:ea typeface="+mn-ea"/>
                <a:cs typeface="Calibri"/>
              </a:rPr>
              <a:t>σοβαρότητας </a:t>
            </a:r>
            <a:r>
              <a:rPr kumimoji="0" sz="1800" b="0" i="0" u="none" strike="noStrike" kern="1200" cap="none" spc="-4" normalizeH="0" baseline="0" noProof="0" dirty="0">
                <a:ln>
                  <a:noFill/>
                </a:ln>
                <a:solidFill>
                  <a:srgbClr val="C00000"/>
                </a:solidFill>
                <a:effectLst/>
                <a:uLnTx/>
                <a:uFillTx/>
                <a:latin typeface="Calibri"/>
                <a:ea typeface="+mn-ea"/>
                <a:cs typeface="Calibri"/>
              </a:rPr>
              <a:t>για </a:t>
            </a:r>
            <a:r>
              <a:rPr kumimoji="0" sz="1800" b="0" i="0" u="none" strike="noStrike" kern="1200" cap="none" spc="-8" normalizeH="0" baseline="0" noProof="0" dirty="0">
                <a:ln>
                  <a:noFill/>
                </a:ln>
                <a:solidFill>
                  <a:srgbClr val="C00000"/>
                </a:solidFill>
                <a:effectLst/>
                <a:uLnTx/>
                <a:uFillTx/>
                <a:latin typeface="Calibri"/>
                <a:ea typeface="+mn-ea"/>
                <a:cs typeface="Calibri"/>
              </a:rPr>
              <a:t>τα </a:t>
            </a:r>
            <a:r>
              <a:rPr kumimoji="0" sz="1800" b="0" i="0" u="none" strike="noStrike" kern="1200" cap="none" spc="-11" normalizeH="0" baseline="0" noProof="0" dirty="0">
                <a:ln>
                  <a:noFill/>
                </a:ln>
                <a:solidFill>
                  <a:srgbClr val="C00000"/>
                </a:solidFill>
                <a:effectLst/>
                <a:uLnTx/>
                <a:uFillTx/>
                <a:latin typeface="Calibri"/>
                <a:ea typeface="+mn-ea"/>
                <a:cs typeface="Calibri"/>
              </a:rPr>
              <a:t>δικαιώματα </a:t>
            </a:r>
            <a:r>
              <a:rPr kumimoji="0" sz="1800" b="0" i="0" u="none" strike="noStrike" kern="1200" cap="none" spc="-23" normalizeH="0" baseline="0" noProof="0" dirty="0">
                <a:ln>
                  <a:noFill/>
                </a:ln>
                <a:solidFill>
                  <a:srgbClr val="C00000"/>
                </a:solidFill>
                <a:effectLst/>
                <a:uLnTx/>
                <a:uFillTx/>
                <a:latin typeface="Calibri"/>
                <a:ea typeface="+mn-ea"/>
                <a:cs typeface="Calibri"/>
              </a:rPr>
              <a:t>και </a:t>
            </a:r>
            <a:r>
              <a:rPr kumimoji="0" sz="1800" b="0" i="0" u="none" strike="noStrike" kern="1200" cap="none" spc="-4" normalizeH="0" baseline="0" noProof="0" dirty="0">
                <a:ln>
                  <a:noFill/>
                </a:ln>
                <a:solidFill>
                  <a:srgbClr val="C00000"/>
                </a:solidFill>
                <a:effectLst/>
                <a:uLnTx/>
                <a:uFillTx/>
                <a:latin typeface="Calibri"/>
                <a:ea typeface="+mn-ea"/>
                <a:cs typeface="Calibri"/>
              </a:rPr>
              <a:t>τις </a:t>
            </a:r>
            <a:r>
              <a:rPr kumimoji="0" sz="1800" b="0" i="0" u="none" strike="noStrike" kern="1200" cap="none" spc="0" normalizeH="0" baseline="0" noProof="0" dirty="0">
                <a:ln>
                  <a:noFill/>
                </a:ln>
                <a:solidFill>
                  <a:srgbClr val="C00000"/>
                </a:solidFill>
                <a:effectLst/>
                <a:uLnTx/>
                <a:uFillTx/>
                <a:latin typeface="Calibri"/>
                <a:ea typeface="+mn-ea"/>
                <a:cs typeface="Calibri"/>
              </a:rPr>
              <a:t>ελευθερίες  </a:t>
            </a:r>
            <a:r>
              <a:rPr kumimoji="0" sz="1800" b="0" i="0" u="none" strike="noStrike" kern="1200" cap="none" spc="-11" normalizeH="0" baseline="0" noProof="0" dirty="0">
                <a:ln>
                  <a:noFill/>
                </a:ln>
                <a:solidFill>
                  <a:srgbClr val="C00000"/>
                </a:solidFill>
                <a:effectLst/>
                <a:uLnTx/>
                <a:uFillTx/>
                <a:latin typeface="Calibri"/>
                <a:ea typeface="+mn-ea"/>
                <a:cs typeface="Calibri"/>
              </a:rPr>
              <a:t>των φυσικών </a:t>
            </a:r>
            <a:r>
              <a:rPr kumimoji="0" sz="1800" b="0" i="0" u="none" strike="noStrike" kern="1200" cap="none" spc="-8" normalizeH="0" baseline="0" noProof="0" dirty="0">
                <a:ln>
                  <a:noFill/>
                </a:ln>
                <a:solidFill>
                  <a:srgbClr val="C00000"/>
                </a:solidFill>
                <a:effectLst/>
                <a:uLnTx/>
                <a:uFillTx/>
                <a:latin typeface="Calibri"/>
                <a:ea typeface="+mn-ea"/>
                <a:cs typeface="Calibri"/>
              </a:rPr>
              <a:t>προσώπων</a:t>
            </a:r>
            <a:r>
              <a:rPr kumimoji="0" sz="1800" b="0" i="0" u="none" strike="noStrike" kern="1200" cap="none" spc="-8"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ο </a:t>
            </a:r>
            <a:r>
              <a:rPr kumimoji="0" sz="1800" b="0" i="0" u="none" strike="noStrike" kern="1200" cap="none" spc="-4" normalizeH="0" baseline="0" noProof="0" dirty="0">
                <a:ln>
                  <a:noFill/>
                </a:ln>
                <a:solidFill>
                  <a:prstClr val="black"/>
                </a:solidFill>
                <a:effectLst/>
                <a:uLnTx/>
                <a:uFillTx/>
                <a:latin typeface="Calibri"/>
                <a:ea typeface="+mn-ea"/>
                <a:cs typeface="Calibri"/>
              </a:rPr>
              <a:t>υπεύθυνος </a:t>
            </a:r>
            <a:r>
              <a:rPr kumimoji="0" sz="1800" b="0" i="0" u="none" strike="noStrike" kern="1200" cap="none" spc="-8" normalizeH="0" baseline="0" noProof="0" dirty="0">
                <a:ln>
                  <a:noFill/>
                </a:ln>
                <a:solidFill>
                  <a:prstClr val="black"/>
                </a:solidFill>
                <a:effectLst/>
                <a:uLnTx/>
                <a:uFillTx/>
                <a:latin typeface="Calibri"/>
                <a:ea typeface="+mn-ea"/>
                <a:cs typeface="Calibri"/>
              </a:rPr>
              <a:t>επεξεργασίας </a:t>
            </a:r>
            <a:r>
              <a:rPr kumimoji="0" sz="1800" b="0" i="0" u="none" strike="noStrike" kern="1200" cap="none" spc="-19" normalizeH="0" baseline="0" noProof="0" dirty="0">
                <a:ln>
                  <a:noFill/>
                </a:ln>
                <a:solidFill>
                  <a:prstClr val="black"/>
                </a:solidFill>
                <a:effectLst/>
                <a:uLnTx/>
                <a:uFillTx/>
                <a:latin typeface="Calibri"/>
                <a:ea typeface="+mn-ea"/>
                <a:cs typeface="Calibri"/>
              </a:rPr>
              <a:t>και </a:t>
            </a:r>
            <a:r>
              <a:rPr kumimoji="0" sz="1800" b="0" i="0" u="none" strike="noStrike" kern="1200" cap="none" spc="0" normalizeH="0" baseline="0" noProof="0" dirty="0">
                <a:ln>
                  <a:noFill/>
                </a:ln>
                <a:solidFill>
                  <a:prstClr val="black"/>
                </a:solidFill>
                <a:effectLst/>
                <a:uLnTx/>
                <a:uFillTx/>
                <a:latin typeface="Calibri"/>
                <a:ea typeface="+mn-ea"/>
                <a:cs typeface="Calibri"/>
              </a:rPr>
              <a:t>ο </a:t>
            </a:r>
            <a:r>
              <a:rPr kumimoji="0" sz="1800" b="0" i="0" u="none" strike="noStrike" kern="1200" cap="none" spc="-8" normalizeH="0" baseline="0" noProof="0" dirty="0">
                <a:ln>
                  <a:noFill/>
                </a:ln>
                <a:solidFill>
                  <a:prstClr val="black"/>
                </a:solidFill>
                <a:effectLst/>
                <a:uLnTx/>
                <a:uFillTx/>
                <a:latin typeface="Calibri"/>
                <a:ea typeface="+mn-ea"/>
                <a:cs typeface="Calibri"/>
              </a:rPr>
              <a:t>εκτελών</a:t>
            </a:r>
            <a:r>
              <a:rPr kumimoji="0" sz="1800" b="0" i="0" u="none" strike="noStrike" kern="1200" cap="none" spc="38" normalizeH="0" baseline="0" noProof="0" dirty="0">
                <a:ln>
                  <a:noFill/>
                </a:ln>
                <a:solidFill>
                  <a:prstClr val="black"/>
                </a:solidFill>
                <a:effectLst/>
                <a:uLnTx/>
                <a:uFillTx/>
                <a:latin typeface="Calibri"/>
                <a:ea typeface="+mn-ea"/>
                <a:cs typeface="Calibri"/>
              </a:rPr>
              <a:t> </a:t>
            </a:r>
            <a:r>
              <a:rPr kumimoji="0" sz="1800" b="0" i="0" u="none" strike="noStrike" kern="1200" cap="none" spc="-19" normalizeH="0" baseline="0" noProof="0" dirty="0">
                <a:ln>
                  <a:noFill/>
                </a:ln>
                <a:solidFill>
                  <a:prstClr val="black"/>
                </a:solidFill>
                <a:effectLst/>
                <a:uLnTx/>
                <a:uFillTx/>
                <a:latin typeface="Calibri"/>
                <a:ea typeface="+mn-ea"/>
                <a:cs typeface="Calibri"/>
              </a:rPr>
              <a:t>την</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9525" marR="0" lvl="0" indent="0" algn="just" defTabSz="914400" rtl="0" eaLnBrk="1" fontAlgn="auto" latinLnBrk="0" hangingPunct="1">
              <a:lnSpc>
                <a:spcPts val="1811"/>
              </a:lnSpc>
              <a:spcBef>
                <a:spcPts val="0"/>
              </a:spcBef>
              <a:spcAft>
                <a:spcPts val="0"/>
              </a:spcAft>
              <a:buClrTx/>
              <a:buSzTx/>
              <a:buFontTx/>
              <a:buNone/>
              <a:tabLst/>
              <a:defRPr/>
            </a:pPr>
            <a:r>
              <a:rPr kumimoji="0" sz="1800" b="0" i="0" u="none" strike="noStrike" kern="1200" cap="none" spc="-8" normalizeH="0" baseline="0" noProof="0" dirty="0">
                <a:ln>
                  <a:noFill/>
                </a:ln>
                <a:solidFill>
                  <a:prstClr val="black"/>
                </a:solidFill>
                <a:effectLst/>
                <a:uLnTx/>
                <a:uFillTx/>
                <a:latin typeface="Calibri"/>
                <a:ea typeface="+mn-ea"/>
                <a:cs typeface="Calibri"/>
              </a:rPr>
              <a:t>επεξεργασία εφαρμόζουν </a:t>
            </a:r>
            <a:r>
              <a:rPr kumimoji="0" sz="1800" b="0" i="0" u="none" strike="noStrike" kern="1200" cap="none" spc="-11" normalizeH="0" baseline="0" noProof="0" dirty="0">
                <a:ln>
                  <a:noFill/>
                </a:ln>
                <a:solidFill>
                  <a:srgbClr val="C00000"/>
                </a:solidFill>
                <a:effectLst/>
                <a:uLnTx/>
                <a:uFillTx/>
                <a:latin typeface="Calibri"/>
                <a:ea typeface="+mn-ea"/>
                <a:cs typeface="Calibri"/>
              </a:rPr>
              <a:t>κατάλληλα τεχνικά </a:t>
            </a:r>
            <a:r>
              <a:rPr kumimoji="0" sz="1800" b="0" i="0" u="none" strike="noStrike" kern="1200" cap="none" spc="-23" normalizeH="0" baseline="0" noProof="0" dirty="0">
                <a:ln>
                  <a:noFill/>
                </a:ln>
                <a:solidFill>
                  <a:srgbClr val="C00000"/>
                </a:solidFill>
                <a:effectLst/>
                <a:uLnTx/>
                <a:uFillTx/>
                <a:latin typeface="Calibri"/>
                <a:ea typeface="+mn-ea"/>
                <a:cs typeface="Calibri"/>
              </a:rPr>
              <a:t>και </a:t>
            </a:r>
            <a:r>
              <a:rPr kumimoji="0" sz="1800" b="0" i="0" u="none" strike="noStrike" kern="1200" cap="none" spc="-11" normalizeH="0" baseline="0" noProof="0" dirty="0">
                <a:ln>
                  <a:noFill/>
                </a:ln>
                <a:solidFill>
                  <a:srgbClr val="C00000"/>
                </a:solidFill>
                <a:effectLst/>
                <a:uLnTx/>
                <a:uFillTx/>
                <a:latin typeface="Calibri"/>
                <a:ea typeface="+mn-ea"/>
                <a:cs typeface="Calibri"/>
              </a:rPr>
              <a:t>οργανωτικά </a:t>
            </a:r>
            <a:r>
              <a:rPr kumimoji="0" sz="1800" b="0" i="0" u="none" strike="noStrike" kern="1200" cap="none" spc="-8" normalizeH="0" baseline="0" noProof="0" dirty="0">
                <a:ln>
                  <a:noFill/>
                </a:ln>
                <a:solidFill>
                  <a:srgbClr val="C00000"/>
                </a:solidFill>
                <a:effectLst/>
                <a:uLnTx/>
                <a:uFillTx/>
                <a:latin typeface="Calibri"/>
                <a:ea typeface="+mn-ea"/>
                <a:cs typeface="Calibri"/>
              </a:rPr>
              <a:t>μέσα</a:t>
            </a:r>
            <a:r>
              <a:rPr kumimoji="0" sz="1800" b="0" i="0" u="none" strike="noStrike" kern="1200" cap="none" spc="38" normalizeH="0" baseline="0" noProof="0" dirty="0">
                <a:ln>
                  <a:noFill/>
                </a:ln>
                <a:solidFill>
                  <a:srgbClr val="C00000"/>
                </a:solidFill>
                <a:effectLst/>
                <a:uLnTx/>
                <a:uFillTx/>
                <a:latin typeface="Calibri"/>
                <a:ea typeface="+mn-ea"/>
                <a:cs typeface="Calibri"/>
              </a:rPr>
              <a:t> </a:t>
            </a:r>
            <a:r>
              <a:rPr kumimoji="0" sz="1800" b="0" i="0" u="none" strike="noStrike" kern="1200" cap="none" spc="-4" normalizeH="0" baseline="0" noProof="0" dirty="0">
                <a:ln>
                  <a:noFill/>
                </a:ln>
                <a:solidFill>
                  <a:prstClr val="black"/>
                </a:solidFill>
                <a:effectLst/>
                <a:uLnTx/>
                <a:uFillTx/>
                <a:latin typeface="Calibri"/>
                <a:ea typeface="+mn-ea"/>
                <a:cs typeface="Calibri"/>
              </a:rPr>
              <a:t>προκειμένου</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9525" marR="0" lvl="0" indent="0" algn="just" defTabSz="914400" rtl="0" eaLnBrk="1" fontAlgn="auto" latinLnBrk="0" hangingPunct="1">
              <a:lnSpc>
                <a:spcPts val="2051"/>
              </a:lnSpc>
              <a:spcBef>
                <a:spcPts val="0"/>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Calibri"/>
                <a:ea typeface="+mn-ea"/>
                <a:cs typeface="Calibri"/>
              </a:rPr>
              <a:t>να </a:t>
            </a:r>
            <a:r>
              <a:rPr kumimoji="0" sz="1800" b="0" i="0" u="none" strike="noStrike" kern="1200" cap="none" spc="-8" normalizeH="0" baseline="0" noProof="0" dirty="0">
                <a:ln>
                  <a:noFill/>
                </a:ln>
                <a:solidFill>
                  <a:prstClr val="black"/>
                </a:solidFill>
                <a:effectLst/>
                <a:uLnTx/>
                <a:uFillTx/>
                <a:latin typeface="Calibri"/>
                <a:ea typeface="+mn-ea"/>
                <a:cs typeface="Calibri"/>
              </a:rPr>
              <a:t>διασφαλίζεται </a:t>
            </a:r>
            <a:r>
              <a:rPr kumimoji="0" sz="1800" b="0" i="0" u="none" strike="noStrike" kern="1200" cap="none" spc="-11" normalizeH="0" baseline="0" noProof="0" dirty="0">
                <a:ln>
                  <a:noFill/>
                </a:ln>
                <a:solidFill>
                  <a:prstClr val="black"/>
                </a:solidFill>
                <a:effectLst/>
                <a:uLnTx/>
                <a:uFillTx/>
                <a:latin typeface="Calibri"/>
                <a:ea typeface="+mn-ea"/>
                <a:cs typeface="Calibri"/>
              </a:rPr>
              <a:t>το </a:t>
            </a:r>
            <a:r>
              <a:rPr kumimoji="0" sz="1800" b="0" i="0" u="none" strike="noStrike" kern="1200" cap="none" spc="-11" normalizeH="0" baseline="0" noProof="0" dirty="0">
                <a:ln>
                  <a:noFill/>
                </a:ln>
                <a:solidFill>
                  <a:srgbClr val="C00000"/>
                </a:solidFill>
                <a:effectLst/>
                <a:uLnTx/>
                <a:uFillTx/>
                <a:latin typeface="Calibri"/>
                <a:ea typeface="+mn-ea"/>
                <a:cs typeface="Calibri"/>
              </a:rPr>
              <a:t>κατάλληλο </a:t>
            </a:r>
            <a:r>
              <a:rPr kumimoji="0" sz="1800" b="0" i="0" u="none" strike="noStrike" kern="1200" cap="none" spc="-8" normalizeH="0" baseline="0" noProof="0" dirty="0">
                <a:ln>
                  <a:noFill/>
                </a:ln>
                <a:solidFill>
                  <a:srgbClr val="C00000"/>
                </a:solidFill>
                <a:effectLst/>
                <a:uLnTx/>
                <a:uFillTx/>
                <a:latin typeface="Calibri"/>
                <a:ea typeface="+mn-ea"/>
                <a:cs typeface="Calibri"/>
              </a:rPr>
              <a:t>επίπεδο ασφάλειας </a:t>
            </a:r>
            <a:r>
              <a:rPr kumimoji="0" sz="1800" b="0" i="0" u="none" strike="noStrike" kern="1200" cap="none" spc="-4" normalizeH="0" baseline="0" noProof="0" dirty="0">
                <a:ln>
                  <a:noFill/>
                </a:ln>
                <a:solidFill>
                  <a:srgbClr val="C00000"/>
                </a:solidFill>
                <a:effectLst/>
                <a:uLnTx/>
                <a:uFillTx/>
                <a:latin typeface="Calibri"/>
                <a:ea typeface="+mn-ea"/>
                <a:cs typeface="Calibri"/>
              </a:rPr>
              <a:t>έναντι </a:t>
            </a:r>
            <a:r>
              <a:rPr kumimoji="0" sz="1800" b="0" i="0" u="none" strike="noStrike" kern="1200" cap="none" spc="-11" normalizeH="0" baseline="0" noProof="0" dirty="0">
                <a:ln>
                  <a:noFill/>
                </a:ln>
                <a:solidFill>
                  <a:srgbClr val="C00000"/>
                </a:solidFill>
                <a:effectLst/>
                <a:uLnTx/>
                <a:uFillTx/>
                <a:latin typeface="Calibri"/>
                <a:ea typeface="+mn-ea"/>
                <a:cs typeface="Calibri"/>
              </a:rPr>
              <a:t>των</a:t>
            </a:r>
            <a:r>
              <a:rPr kumimoji="0" sz="1800" b="0" i="0" u="none" strike="noStrike" kern="1200" cap="none" spc="49" normalizeH="0" baseline="0" noProof="0" dirty="0">
                <a:ln>
                  <a:noFill/>
                </a:ln>
                <a:solidFill>
                  <a:srgbClr val="C00000"/>
                </a:solidFill>
                <a:effectLst/>
                <a:uLnTx/>
                <a:uFillTx/>
                <a:latin typeface="Calibri"/>
                <a:ea typeface="+mn-ea"/>
                <a:cs typeface="Calibri"/>
              </a:rPr>
              <a:t> </a:t>
            </a:r>
            <a:r>
              <a:rPr kumimoji="0" sz="1800" b="0" i="0" u="none" strike="noStrike" kern="1200" cap="none" spc="-8" normalizeH="0" baseline="0" noProof="0" dirty="0">
                <a:ln>
                  <a:noFill/>
                </a:ln>
                <a:solidFill>
                  <a:srgbClr val="C00000"/>
                </a:solidFill>
                <a:effectLst/>
                <a:uLnTx/>
                <a:uFillTx/>
                <a:latin typeface="Calibri"/>
                <a:ea typeface="+mn-ea"/>
                <a:cs typeface="Calibri"/>
              </a:rPr>
              <a:t>κινδύνων</a:t>
            </a:r>
            <a:r>
              <a:rPr kumimoji="0" sz="1800" b="0" i="0" u="none" strike="noStrike" kern="1200" cap="none" spc="-8" normalizeH="0" baseline="0" noProof="0" dirty="0">
                <a:ln>
                  <a:noFill/>
                </a:ln>
                <a:solidFill>
                  <a:prstClr val="black"/>
                </a:solidFill>
                <a:effectLst/>
                <a:uLnTx/>
                <a:uFillTx/>
                <a:latin typeface="Calibri"/>
                <a:ea typeface="+mn-ea"/>
                <a:cs typeface="Calibri"/>
              </a:rPr>
              <a:t>…»</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9525" marR="3810" lvl="0" indent="0" algn="just" defTabSz="914400" rtl="0" eaLnBrk="1" fontAlgn="auto" latinLnBrk="0" hangingPunct="1">
              <a:lnSpc>
                <a:spcPts val="1943"/>
              </a:lnSpc>
              <a:spcBef>
                <a:spcPts val="788"/>
              </a:spcBef>
              <a:spcAft>
                <a:spcPts val="0"/>
              </a:spcAft>
              <a:buClrTx/>
              <a:buSzTx/>
              <a:buFontTx/>
              <a:buNone/>
              <a:tabLst/>
              <a:defRPr/>
            </a:pPr>
            <a:r>
              <a:rPr kumimoji="0" sz="1800" b="0" i="0" u="none" strike="noStrike" kern="1200" cap="none" spc="-8" normalizeH="0" baseline="0" noProof="0" dirty="0">
                <a:ln>
                  <a:noFill/>
                </a:ln>
                <a:solidFill>
                  <a:prstClr val="black"/>
                </a:solidFill>
                <a:effectLst/>
                <a:uLnTx/>
                <a:uFillTx/>
                <a:latin typeface="Calibri"/>
                <a:ea typeface="+mn-ea"/>
                <a:cs typeface="Calibri"/>
              </a:rPr>
              <a:t>«Κατά </a:t>
            </a:r>
            <a:r>
              <a:rPr kumimoji="0" sz="1800" b="0" i="0" u="none" strike="noStrike" kern="1200" cap="none" spc="-19" normalizeH="0" baseline="0" noProof="0" dirty="0">
                <a:ln>
                  <a:noFill/>
                </a:ln>
                <a:solidFill>
                  <a:prstClr val="black"/>
                </a:solidFill>
                <a:effectLst/>
                <a:uLnTx/>
                <a:uFillTx/>
                <a:latin typeface="Calibri"/>
                <a:ea typeface="+mn-ea"/>
                <a:cs typeface="Calibri"/>
              </a:rPr>
              <a:t>την </a:t>
            </a:r>
            <a:r>
              <a:rPr kumimoji="0" sz="1800" b="0" i="0" u="none" strike="noStrike" kern="1200" cap="none" spc="-4" normalizeH="0" baseline="0" noProof="0" dirty="0">
                <a:ln>
                  <a:noFill/>
                </a:ln>
                <a:solidFill>
                  <a:prstClr val="black"/>
                </a:solidFill>
                <a:effectLst/>
                <a:uLnTx/>
                <a:uFillTx/>
                <a:latin typeface="Calibri"/>
                <a:ea typeface="+mn-ea"/>
                <a:cs typeface="Calibri"/>
              </a:rPr>
              <a:t>εκτίμηση </a:t>
            </a:r>
            <a:r>
              <a:rPr kumimoji="0" sz="1800" b="0" i="0" u="none" strike="noStrike" kern="1200" cap="none" spc="-11" normalizeH="0" baseline="0" noProof="0" dirty="0">
                <a:ln>
                  <a:noFill/>
                </a:ln>
                <a:solidFill>
                  <a:prstClr val="black"/>
                </a:solidFill>
                <a:effectLst/>
                <a:uLnTx/>
                <a:uFillTx/>
                <a:latin typeface="Calibri"/>
                <a:ea typeface="+mn-ea"/>
                <a:cs typeface="Calibri"/>
              </a:rPr>
              <a:t>του </a:t>
            </a:r>
            <a:r>
              <a:rPr kumimoji="0" sz="1800" b="0" i="0" u="none" strike="noStrike" kern="1200" cap="none" spc="-8" normalizeH="0" baseline="0" noProof="0" dirty="0">
                <a:ln>
                  <a:noFill/>
                </a:ln>
                <a:solidFill>
                  <a:prstClr val="black"/>
                </a:solidFill>
                <a:effectLst/>
                <a:uLnTx/>
                <a:uFillTx/>
                <a:latin typeface="Calibri"/>
                <a:ea typeface="+mn-ea"/>
                <a:cs typeface="Calibri"/>
              </a:rPr>
              <a:t>ενδεδειγμένου επιπέδου </a:t>
            </a:r>
            <a:r>
              <a:rPr kumimoji="0" sz="1800" b="0" i="0" u="none" strike="noStrike" kern="1200" cap="none" spc="-4" normalizeH="0" baseline="0" noProof="0" dirty="0">
                <a:ln>
                  <a:noFill/>
                </a:ln>
                <a:solidFill>
                  <a:prstClr val="black"/>
                </a:solidFill>
                <a:effectLst/>
                <a:uLnTx/>
                <a:uFillTx/>
                <a:latin typeface="Calibri"/>
                <a:ea typeface="+mn-ea"/>
                <a:cs typeface="Calibri"/>
              </a:rPr>
              <a:t>ασφάλειας </a:t>
            </a:r>
            <a:r>
              <a:rPr kumimoji="0" sz="1800" b="0" i="0" u="none" strike="noStrike" kern="1200" cap="none" spc="-8" normalizeH="0" baseline="0" noProof="0" dirty="0">
                <a:ln>
                  <a:noFill/>
                </a:ln>
                <a:solidFill>
                  <a:prstClr val="black"/>
                </a:solidFill>
                <a:effectLst/>
                <a:uLnTx/>
                <a:uFillTx/>
                <a:latin typeface="Calibri"/>
                <a:ea typeface="+mn-ea"/>
                <a:cs typeface="Calibri"/>
              </a:rPr>
              <a:t>λαμβάνονται </a:t>
            </a:r>
            <a:r>
              <a:rPr kumimoji="0" sz="1800" b="0" i="0" u="none" strike="noStrike" kern="1200" cap="none" spc="0" normalizeH="0" baseline="0" noProof="0" dirty="0">
                <a:ln>
                  <a:noFill/>
                </a:ln>
                <a:solidFill>
                  <a:prstClr val="black"/>
                </a:solidFill>
                <a:effectLst/>
                <a:uLnTx/>
                <a:uFillTx/>
                <a:latin typeface="Calibri"/>
                <a:ea typeface="+mn-ea"/>
                <a:cs typeface="Calibri"/>
              </a:rPr>
              <a:t>υπόψη  </a:t>
            </a:r>
            <a:r>
              <a:rPr kumimoji="0" sz="1800" b="0" i="0" u="none" strike="noStrike" kern="1200" cap="none" spc="-4" normalizeH="0" baseline="0" noProof="0" dirty="0">
                <a:ln>
                  <a:noFill/>
                </a:ln>
                <a:solidFill>
                  <a:prstClr val="black"/>
                </a:solidFill>
                <a:effectLst/>
                <a:uLnTx/>
                <a:uFillTx/>
                <a:latin typeface="Calibri"/>
                <a:ea typeface="+mn-ea"/>
                <a:cs typeface="Calibri"/>
              </a:rPr>
              <a:t>ιδίως </a:t>
            </a:r>
            <a:r>
              <a:rPr kumimoji="0" sz="1800" b="0" i="0" u="none" strike="noStrike" kern="1200" cap="none" spc="-4" normalizeH="0" baseline="0" noProof="0" dirty="0">
                <a:ln>
                  <a:noFill/>
                </a:ln>
                <a:solidFill>
                  <a:srgbClr val="C00000"/>
                </a:solidFill>
                <a:effectLst/>
                <a:uLnTx/>
                <a:uFillTx/>
                <a:latin typeface="Calibri"/>
                <a:ea typeface="+mn-ea"/>
                <a:cs typeface="Calibri"/>
              </a:rPr>
              <a:t>οι </a:t>
            </a:r>
            <a:r>
              <a:rPr kumimoji="0" sz="1800" b="0" i="0" u="none" strike="noStrike" kern="1200" cap="none" spc="-8" normalizeH="0" baseline="0" noProof="0" dirty="0">
                <a:ln>
                  <a:noFill/>
                </a:ln>
                <a:solidFill>
                  <a:srgbClr val="C00000"/>
                </a:solidFill>
                <a:effectLst/>
                <a:uLnTx/>
                <a:uFillTx/>
                <a:latin typeface="Calibri"/>
                <a:ea typeface="+mn-ea"/>
                <a:cs typeface="Calibri"/>
              </a:rPr>
              <a:t>κίνδυνοι </a:t>
            </a:r>
            <a:r>
              <a:rPr kumimoji="0" sz="1800" b="0" i="0" u="none" strike="noStrike" kern="1200" cap="none" spc="0" normalizeH="0" baseline="0" noProof="0" dirty="0">
                <a:ln>
                  <a:noFill/>
                </a:ln>
                <a:solidFill>
                  <a:srgbClr val="C00000"/>
                </a:solidFill>
                <a:effectLst/>
                <a:uLnTx/>
                <a:uFillTx/>
                <a:latin typeface="Calibri"/>
                <a:ea typeface="+mn-ea"/>
                <a:cs typeface="Calibri"/>
              </a:rPr>
              <a:t>που </a:t>
            </a:r>
            <a:r>
              <a:rPr kumimoji="0" sz="1800" b="0" i="0" u="none" strike="noStrike" kern="1200" cap="none" spc="-4" normalizeH="0" baseline="0" noProof="0" dirty="0">
                <a:ln>
                  <a:noFill/>
                </a:ln>
                <a:solidFill>
                  <a:srgbClr val="C00000"/>
                </a:solidFill>
                <a:effectLst/>
                <a:uLnTx/>
                <a:uFillTx/>
                <a:latin typeface="Calibri"/>
                <a:ea typeface="+mn-ea"/>
                <a:cs typeface="Calibri"/>
              </a:rPr>
              <a:t>απορρέουν από </a:t>
            </a:r>
            <a:r>
              <a:rPr kumimoji="0" sz="1800" b="0" i="0" u="none" strike="noStrike" kern="1200" cap="none" spc="-19" normalizeH="0" baseline="0" noProof="0" dirty="0">
                <a:ln>
                  <a:noFill/>
                </a:ln>
                <a:solidFill>
                  <a:srgbClr val="C00000"/>
                </a:solidFill>
                <a:effectLst/>
                <a:uLnTx/>
                <a:uFillTx/>
                <a:latin typeface="Calibri"/>
                <a:ea typeface="+mn-ea"/>
                <a:cs typeface="Calibri"/>
              </a:rPr>
              <a:t>την </a:t>
            </a:r>
            <a:r>
              <a:rPr kumimoji="0" sz="1800" b="0" i="0" u="none" strike="noStrike" kern="1200" cap="none" spc="-8" normalizeH="0" baseline="0" noProof="0" dirty="0">
                <a:ln>
                  <a:noFill/>
                </a:ln>
                <a:solidFill>
                  <a:srgbClr val="C00000"/>
                </a:solidFill>
                <a:effectLst/>
                <a:uLnTx/>
                <a:uFillTx/>
                <a:latin typeface="Calibri"/>
                <a:ea typeface="+mn-ea"/>
                <a:cs typeface="Calibri"/>
              </a:rPr>
              <a:t>επεξεργασία</a:t>
            </a:r>
            <a:r>
              <a:rPr kumimoji="0" sz="1800" b="0" i="0" u="none" strike="noStrike" kern="1200" cap="none" spc="-8" normalizeH="0" baseline="0" noProof="0" dirty="0">
                <a:ln>
                  <a:noFill/>
                </a:ln>
                <a:solidFill>
                  <a:prstClr val="black"/>
                </a:solidFill>
                <a:effectLst/>
                <a:uLnTx/>
                <a:uFillTx/>
                <a:latin typeface="Calibri"/>
                <a:ea typeface="+mn-ea"/>
                <a:cs typeface="Calibri"/>
              </a:rPr>
              <a:t>, </a:t>
            </a:r>
            <a:r>
              <a:rPr kumimoji="0" sz="1800" b="0" i="0" u="none" strike="noStrike" kern="1200" cap="none" spc="-4" normalizeH="0" baseline="0" noProof="0" dirty="0">
                <a:ln>
                  <a:noFill/>
                </a:ln>
                <a:solidFill>
                  <a:prstClr val="black"/>
                </a:solidFill>
                <a:effectLst/>
                <a:uLnTx/>
                <a:uFillTx/>
                <a:latin typeface="Calibri"/>
                <a:ea typeface="+mn-ea"/>
                <a:cs typeface="Calibri"/>
              </a:rPr>
              <a:t>ιδίως από </a:t>
            </a:r>
            <a:r>
              <a:rPr kumimoji="0" sz="1800" b="0" i="0" u="none" strike="noStrike" kern="1200" cap="none" spc="-11" normalizeH="0" baseline="0" noProof="0" dirty="0">
                <a:ln>
                  <a:noFill/>
                </a:ln>
                <a:solidFill>
                  <a:prstClr val="black"/>
                </a:solidFill>
                <a:effectLst/>
                <a:uLnTx/>
                <a:uFillTx/>
                <a:latin typeface="Calibri"/>
                <a:ea typeface="+mn-ea"/>
                <a:cs typeface="Calibri"/>
              </a:rPr>
              <a:t>τυχαία </a:t>
            </a:r>
            <a:r>
              <a:rPr kumimoji="0" sz="1800" b="0" i="0" u="none" strike="noStrike" kern="1200" cap="none" spc="0" normalizeH="0" baseline="0" noProof="0" dirty="0">
                <a:ln>
                  <a:noFill/>
                </a:ln>
                <a:solidFill>
                  <a:prstClr val="black"/>
                </a:solidFill>
                <a:effectLst/>
                <a:uLnTx/>
                <a:uFillTx/>
                <a:latin typeface="Calibri"/>
                <a:ea typeface="+mn-ea"/>
                <a:cs typeface="Calibri"/>
              </a:rPr>
              <a:t>ή  </a:t>
            </a:r>
            <a:r>
              <a:rPr kumimoji="0" sz="1800" b="1" i="0" u="sng" strike="noStrike" kern="1200" cap="none" spc="-4" normalizeH="0" baseline="0" noProof="0" dirty="0">
                <a:ln>
                  <a:noFill/>
                </a:ln>
                <a:solidFill>
                  <a:srgbClr val="FF0000"/>
                </a:solidFill>
                <a:effectLst/>
                <a:uLnTx/>
                <a:uFillTx/>
                <a:latin typeface="Calibri"/>
                <a:ea typeface="+mn-ea"/>
                <a:cs typeface="Calibri"/>
              </a:rPr>
              <a:t>παράνομη </a:t>
            </a:r>
            <a:r>
              <a:rPr kumimoji="0" sz="1800" b="1" i="0" u="sng" strike="noStrike" kern="1200" cap="none" spc="-11" normalizeH="0" baseline="0" noProof="0" dirty="0">
                <a:ln>
                  <a:noFill/>
                </a:ln>
                <a:solidFill>
                  <a:srgbClr val="FF0000"/>
                </a:solidFill>
                <a:effectLst/>
                <a:uLnTx/>
                <a:uFillTx/>
                <a:latin typeface="Calibri"/>
                <a:ea typeface="+mn-ea"/>
                <a:cs typeface="Calibri"/>
              </a:rPr>
              <a:t>καταστροφή, </a:t>
            </a:r>
            <a:r>
              <a:rPr kumimoji="0" sz="1800" b="1" i="0" u="sng" strike="noStrike" kern="1200" cap="none" spc="-8" normalizeH="0" baseline="0" noProof="0" dirty="0">
                <a:ln>
                  <a:noFill/>
                </a:ln>
                <a:solidFill>
                  <a:srgbClr val="FF0000"/>
                </a:solidFill>
                <a:effectLst/>
                <a:uLnTx/>
                <a:uFillTx/>
                <a:latin typeface="Calibri"/>
                <a:ea typeface="+mn-ea"/>
                <a:cs typeface="Calibri"/>
              </a:rPr>
              <a:t>απώλεια, </a:t>
            </a:r>
            <a:r>
              <a:rPr kumimoji="0" sz="1800" b="1" i="0" u="sng" strike="noStrike" kern="1200" cap="none" spc="-4" normalizeH="0" baseline="0" noProof="0" dirty="0">
                <a:ln>
                  <a:noFill/>
                </a:ln>
                <a:solidFill>
                  <a:srgbClr val="FF0000"/>
                </a:solidFill>
                <a:effectLst/>
                <a:uLnTx/>
                <a:uFillTx/>
                <a:latin typeface="Calibri"/>
                <a:ea typeface="+mn-ea"/>
                <a:cs typeface="Calibri"/>
              </a:rPr>
              <a:t>αλλοίωση, άνευ </a:t>
            </a:r>
            <a:r>
              <a:rPr kumimoji="0" sz="1800" b="1" i="0" u="sng" strike="noStrike" kern="1200" cap="none" spc="-8" normalizeH="0" baseline="0" noProof="0" dirty="0">
                <a:ln>
                  <a:noFill/>
                </a:ln>
                <a:solidFill>
                  <a:srgbClr val="FF0000"/>
                </a:solidFill>
                <a:effectLst/>
                <a:uLnTx/>
                <a:uFillTx/>
                <a:latin typeface="Calibri"/>
                <a:ea typeface="+mn-ea"/>
                <a:cs typeface="Calibri"/>
              </a:rPr>
              <a:t>αδείας </a:t>
            </a:r>
            <a:r>
              <a:rPr kumimoji="0" sz="1800" b="1" i="0" u="sng" strike="noStrike" kern="1200" cap="none" spc="-15" normalizeH="0" baseline="0" noProof="0" dirty="0">
                <a:ln>
                  <a:noFill/>
                </a:ln>
                <a:solidFill>
                  <a:srgbClr val="FF0000"/>
                </a:solidFill>
                <a:effectLst/>
                <a:uLnTx/>
                <a:uFillTx/>
                <a:latin typeface="Calibri"/>
                <a:ea typeface="+mn-ea"/>
                <a:cs typeface="Calibri"/>
              </a:rPr>
              <a:t>κοινολόγηση</a:t>
            </a:r>
            <a:r>
              <a:rPr kumimoji="0" sz="1800" b="1" i="0" u="sng" strike="noStrike" kern="1200" cap="none" spc="41" normalizeH="0" baseline="0" noProof="0" dirty="0">
                <a:ln>
                  <a:noFill/>
                </a:ln>
                <a:solidFill>
                  <a:srgbClr val="FF0000"/>
                </a:solidFill>
                <a:effectLst/>
                <a:uLnTx/>
                <a:uFillTx/>
                <a:latin typeface="Calibri"/>
                <a:ea typeface="+mn-ea"/>
                <a:cs typeface="Calibri"/>
              </a:rPr>
              <a:t> </a:t>
            </a:r>
            <a:r>
              <a:rPr kumimoji="0" sz="1800" b="1" i="0" u="sng" strike="noStrike" kern="1200" cap="none" spc="0" normalizeH="0" baseline="0" noProof="0" dirty="0">
                <a:ln>
                  <a:noFill/>
                </a:ln>
                <a:solidFill>
                  <a:srgbClr val="FF0000"/>
                </a:solidFill>
                <a:effectLst/>
                <a:uLnTx/>
                <a:uFillTx/>
                <a:latin typeface="Calibri"/>
                <a:ea typeface="+mn-ea"/>
                <a:cs typeface="Calibri"/>
              </a:rPr>
              <a:t>ή</a:t>
            </a:r>
          </a:p>
          <a:p>
            <a:pPr marL="9525" marR="1121093" lvl="0" indent="0" algn="just" defTabSz="914400" rtl="0" eaLnBrk="1" fontAlgn="auto" latinLnBrk="0" hangingPunct="1">
              <a:lnSpc>
                <a:spcPts val="1943"/>
              </a:lnSpc>
              <a:spcBef>
                <a:spcPts val="8"/>
              </a:spcBef>
              <a:spcAft>
                <a:spcPts val="0"/>
              </a:spcAft>
              <a:buClrTx/>
              <a:buSzTx/>
              <a:buFontTx/>
              <a:buNone/>
              <a:tabLst/>
              <a:defRPr/>
            </a:pPr>
            <a:r>
              <a:rPr kumimoji="0" sz="1800" b="1" i="0" u="sng" strike="noStrike" kern="1200" cap="none" spc="-8" normalizeH="0" baseline="0" noProof="0" dirty="0">
                <a:ln>
                  <a:noFill/>
                </a:ln>
                <a:solidFill>
                  <a:srgbClr val="FF0000"/>
                </a:solidFill>
                <a:effectLst/>
                <a:uLnTx/>
                <a:uFillTx/>
                <a:latin typeface="Calibri"/>
                <a:ea typeface="+mn-ea"/>
                <a:cs typeface="Calibri"/>
              </a:rPr>
              <a:t>προσπέλαση δεδομένων προσωπικού </a:t>
            </a:r>
            <a:r>
              <a:rPr kumimoji="0" sz="1800" b="1" i="0" u="sng" strike="noStrike" kern="1200" cap="none" spc="-11" normalizeH="0" baseline="0" noProof="0" dirty="0">
                <a:ln>
                  <a:noFill/>
                </a:ln>
                <a:solidFill>
                  <a:srgbClr val="FF0000"/>
                </a:solidFill>
                <a:effectLst/>
                <a:uLnTx/>
                <a:uFillTx/>
                <a:latin typeface="Calibri"/>
                <a:ea typeface="+mn-ea"/>
                <a:cs typeface="Calibri"/>
              </a:rPr>
              <a:t>χαρακτήρα </a:t>
            </a:r>
            <a:r>
              <a:rPr kumimoji="0" sz="1800" b="0" i="0" u="none" strike="noStrike" kern="1200" cap="none" spc="-4" normalizeH="0" baseline="0" noProof="0" dirty="0">
                <a:ln>
                  <a:noFill/>
                </a:ln>
                <a:solidFill>
                  <a:prstClr val="black"/>
                </a:solidFill>
                <a:effectLst/>
                <a:uLnTx/>
                <a:uFillTx/>
                <a:latin typeface="Calibri"/>
                <a:ea typeface="+mn-ea"/>
                <a:cs typeface="Calibri"/>
              </a:rPr>
              <a:t>που </a:t>
            </a:r>
            <a:r>
              <a:rPr kumimoji="0" sz="1800" b="0" i="0" u="none" strike="noStrike" kern="1200" cap="none" spc="-11" normalizeH="0" baseline="0" noProof="0" dirty="0">
                <a:ln>
                  <a:noFill/>
                </a:ln>
                <a:solidFill>
                  <a:prstClr val="black"/>
                </a:solidFill>
                <a:effectLst/>
                <a:uLnTx/>
                <a:uFillTx/>
                <a:latin typeface="Calibri"/>
                <a:ea typeface="+mn-ea"/>
                <a:cs typeface="Calibri"/>
              </a:rPr>
              <a:t>διαβιβάστηκαν,  αποθηκεύτηκαν </a:t>
            </a:r>
            <a:r>
              <a:rPr kumimoji="0" sz="1800" b="0" i="0" u="none" strike="noStrike" kern="1200" cap="none" spc="0" normalizeH="0" baseline="0" noProof="0" dirty="0">
                <a:ln>
                  <a:noFill/>
                </a:ln>
                <a:solidFill>
                  <a:prstClr val="black"/>
                </a:solidFill>
                <a:effectLst/>
                <a:uLnTx/>
                <a:uFillTx/>
                <a:latin typeface="Calibri"/>
                <a:ea typeface="+mn-ea"/>
                <a:cs typeface="Calibri"/>
              </a:rPr>
              <a:t>ή </a:t>
            </a:r>
            <a:r>
              <a:rPr kumimoji="0" sz="1800" b="0" i="0" u="none" strike="noStrike" kern="1200" cap="none" spc="-8" normalizeH="0" baseline="0" noProof="0" dirty="0">
                <a:ln>
                  <a:noFill/>
                </a:ln>
                <a:solidFill>
                  <a:prstClr val="black"/>
                </a:solidFill>
                <a:effectLst/>
                <a:uLnTx/>
                <a:uFillTx/>
                <a:latin typeface="Calibri"/>
                <a:ea typeface="+mn-ea"/>
                <a:cs typeface="Calibri"/>
              </a:rPr>
              <a:t>υποβλήθηκαν </a:t>
            </a:r>
            <a:r>
              <a:rPr kumimoji="0" sz="1800" b="0" i="0" u="none" strike="noStrike" kern="1200" cap="none" spc="-19" normalizeH="0" baseline="0" noProof="0" dirty="0">
                <a:ln>
                  <a:noFill/>
                </a:ln>
                <a:solidFill>
                  <a:prstClr val="black"/>
                </a:solidFill>
                <a:effectLst/>
                <a:uLnTx/>
                <a:uFillTx/>
                <a:latin typeface="Calibri"/>
                <a:ea typeface="+mn-ea"/>
                <a:cs typeface="Calibri"/>
              </a:rPr>
              <a:t>κατ’ </a:t>
            </a:r>
            <a:r>
              <a:rPr kumimoji="0" sz="1800" b="0" i="0" u="none" strike="noStrike" kern="1200" cap="none" spc="-4" normalizeH="0" baseline="0" noProof="0" dirty="0">
                <a:ln>
                  <a:noFill/>
                </a:ln>
                <a:solidFill>
                  <a:prstClr val="black"/>
                </a:solidFill>
                <a:effectLst/>
                <a:uLnTx/>
                <a:uFillTx/>
                <a:latin typeface="Calibri"/>
                <a:ea typeface="+mn-ea"/>
                <a:cs typeface="Calibri"/>
              </a:rPr>
              <a:t>άλλο τρόπο σε</a:t>
            </a:r>
            <a:r>
              <a:rPr kumimoji="0" sz="1800" b="0" i="0" u="none" strike="noStrike" kern="1200" cap="none" spc="19" normalizeH="0" baseline="0" noProof="0" dirty="0">
                <a:ln>
                  <a:noFill/>
                </a:ln>
                <a:solidFill>
                  <a:prstClr val="black"/>
                </a:solidFill>
                <a:effectLst/>
                <a:uLnTx/>
                <a:uFillTx/>
                <a:latin typeface="Calibri"/>
                <a:ea typeface="+mn-ea"/>
                <a:cs typeface="Calibri"/>
              </a:rPr>
              <a:t> </a:t>
            </a:r>
            <a:r>
              <a:rPr kumimoji="0" sz="1800" b="0" i="0" u="none" strike="noStrike" kern="1200" cap="none" spc="-8" normalizeH="0" baseline="0" noProof="0" dirty="0">
                <a:ln>
                  <a:noFill/>
                </a:ln>
                <a:solidFill>
                  <a:prstClr val="black"/>
                </a:solidFill>
                <a:effectLst/>
                <a:uLnTx/>
                <a:uFillTx/>
                <a:latin typeface="Calibri"/>
                <a:ea typeface="+mn-ea"/>
                <a:cs typeface="Calibri"/>
              </a:rPr>
              <a:t>επεξεργασία.»</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 name="object 4"/>
          <p:cNvSpPr txBox="1"/>
          <p:nvPr/>
        </p:nvSpPr>
        <p:spPr>
          <a:xfrm>
            <a:off x="2152650" y="5070349"/>
            <a:ext cx="7821930" cy="480966"/>
          </a:xfrm>
          <a:prstGeom prst="rect">
            <a:avLst/>
          </a:prstGeom>
          <a:solidFill>
            <a:srgbClr val="5B9BD4"/>
          </a:solidFill>
          <a:ln w="12192">
            <a:solidFill>
              <a:srgbClr val="41709C"/>
            </a:solidFill>
          </a:ln>
        </p:spPr>
        <p:txBody>
          <a:bodyPr vert="horz" wrap="square" lIns="0" tIns="1905" rIns="0" bIns="0" rtlCol="0">
            <a:spAutoFit/>
          </a:bodyPr>
          <a:lstStyle/>
          <a:p>
            <a:pPr marL="0" marR="0" lvl="0" indent="0" algn="l" defTabSz="914400" rtl="0" eaLnBrk="1" fontAlgn="auto" latinLnBrk="0" hangingPunct="1">
              <a:lnSpc>
                <a:spcPct val="100000"/>
              </a:lnSpc>
              <a:spcBef>
                <a:spcPts val="15"/>
              </a:spcBef>
              <a:spcAft>
                <a:spcPts val="0"/>
              </a:spcAft>
              <a:buClrTx/>
              <a:buSzTx/>
              <a:buFontTx/>
              <a:buNone/>
              <a:tabLst/>
              <a:defRPr/>
            </a:pPr>
            <a:endParaRPr kumimoji="0" sz="1613" b="0" i="0" u="none" strike="noStrike" kern="1200" cap="none" spc="0" normalizeH="0" baseline="0" noProof="0">
              <a:ln>
                <a:noFill/>
              </a:ln>
              <a:solidFill>
                <a:prstClr val="black"/>
              </a:solidFill>
              <a:effectLst/>
              <a:uLnTx/>
              <a:uFillTx/>
              <a:latin typeface="Times New Roman"/>
              <a:ea typeface="+mn-ea"/>
              <a:cs typeface="Times New Roman"/>
            </a:endParaRPr>
          </a:p>
          <a:p>
            <a:pPr marL="359569" marR="0" lvl="0" indent="0" algn="l" defTabSz="914400" rtl="0" eaLnBrk="1" fontAlgn="auto" latinLnBrk="0" hangingPunct="1">
              <a:lnSpc>
                <a:spcPct val="100000"/>
              </a:lnSpc>
              <a:spcBef>
                <a:spcPts val="0"/>
              </a:spcBef>
              <a:spcAft>
                <a:spcPts val="0"/>
              </a:spcAft>
              <a:buClrTx/>
              <a:buSzTx/>
              <a:buFontTx/>
              <a:buNone/>
              <a:tabLst/>
              <a:defRPr/>
            </a:pPr>
            <a:r>
              <a:rPr kumimoji="0" sz="1500" b="0" i="0" u="none" strike="noStrike" kern="1200" cap="none" spc="0" normalizeH="0" baseline="0" noProof="0" dirty="0">
                <a:ln>
                  <a:noFill/>
                </a:ln>
                <a:solidFill>
                  <a:srgbClr val="FFFFFF"/>
                </a:solidFill>
                <a:effectLst/>
                <a:uLnTx/>
                <a:uFillTx/>
                <a:latin typeface="Calibri"/>
                <a:ea typeface="+mn-ea"/>
                <a:cs typeface="Calibri"/>
              </a:rPr>
              <a:t>Αποτίμηση </a:t>
            </a:r>
            <a:r>
              <a:rPr kumimoji="0" sz="1500" b="0" i="0" u="none" strike="noStrike" kern="1200" cap="none" spc="-8" normalizeH="0" baseline="0" noProof="0" dirty="0">
                <a:ln>
                  <a:noFill/>
                </a:ln>
                <a:solidFill>
                  <a:srgbClr val="FFFFFF"/>
                </a:solidFill>
                <a:effectLst/>
                <a:uLnTx/>
                <a:uFillTx/>
                <a:latin typeface="Calibri"/>
                <a:ea typeface="+mn-ea"/>
                <a:cs typeface="Calibri"/>
              </a:rPr>
              <a:t>κινδύνων </a:t>
            </a:r>
            <a:r>
              <a:rPr kumimoji="0" sz="1500" b="0" i="0" u="none" strike="noStrike" kern="1200" cap="none" spc="0" normalizeH="0" baseline="0" noProof="0" dirty="0">
                <a:ln>
                  <a:noFill/>
                </a:ln>
                <a:solidFill>
                  <a:srgbClr val="FFFFFF"/>
                </a:solidFill>
                <a:effectLst/>
                <a:uLnTx/>
                <a:uFillTx/>
                <a:latin typeface="Calibri"/>
                <a:ea typeface="+mn-ea"/>
                <a:cs typeface="Calibri"/>
              </a:rPr>
              <a:t>ασφαλείας</a:t>
            </a:r>
            <a:r>
              <a:rPr kumimoji="0" sz="1500" b="0" i="0" u="heavy" strike="noStrike" kern="1200" cap="none" spc="0" normalizeH="0" baseline="0" noProof="0" dirty="0">
                <a:ln>
                  <a:noFill/>
                </a:ln>
                <a:solidFill>
                  <a:srgbClr val="FFFFFF"/>
                </a:solidFill>
                <a:effectLst/>
                <a:uLnTx/>
                <a:uFill>
                  <a:solidFill>
                    <a:srgbClr val="FFFFFF"/>
                  </a:solidFill>
                </a:uFill>
                <a:latin typeface="Calibri"/>
                <a:ea typeface="+mn-ea"/>
                <a:cs typeface="Calibri"/>
              </a:rPr>
              <a:t> </a:t>
            </a:r>
            <a:r>
              <a:rPr kumimoji="0" sz="1500" b="0" i="0" u="heavy" strike="noStrike" kern="1200" cap="none" spc="-4" normalizeH="0" baseline="0" noProof="0" dirty="0">
                <a:ln>
                  <a:noFill/>
                </a:ln>
                <a:solidFill>
                  <a:srgbClr val="FFFFFF"/>
                </a:solidFill>
                <a:effectLst/>
                <a:uLnTx/>
                <a:uFill>
                  <a:solidFill>
                    <a:srgbClr val="FFFFFF"/>
                  </a:solidFill>
                </a:uFill>
                <a:latin typeface="Calibri"/>
                <a:ea typeface="+mn-ea"/>
                <a:cs typeface="Calibri"/>
              </a:rPr>
              <a:t>βάσει του </a:t>
            </a:r>
            <a:r>
              <a:rPr kumimoji="0" sz="1500" b="0" i="0" u="heavy" strike="noStrike" kern="1200" cap="none" spc="0" normalizeH="0" baseline="0" noProof="0" dirty="0">
                <a:ln>
                  <a:noFill/>
                </a:ln>
                <a:solidFill>
                  <a:srgbClr val="FFFFFF"/>
                </a:solidFill>
                <a:effectLst/>
                <a:uLnTx/>
                <a:uFill>
                  <a:solidFill>
                    <a:srgbClr val="FFFFFF"/>
                  </a:solidFill>
                </a:uFill>
                <a:latin typeface="Calibri"/>
                <a:ea typeface="+mn-ea"/>
                <a:cs typeface="Calibri"/>
              </a:rPr>
              <a:t>αντικτύπου για </a:t>
            </a:r>
            <a:r>
              <a:rPr kumimoji="0" sz="1500" b="0" i="0" u="heavy" strike="noStrike" kern="1200" cap="none" spc="-11" normalizeH="0" baseline="0" noProof="0" dirty="0">
                <a:ln>
                  <a:noFill/>
                </a:ln>
                <a:solidFill>
                  <a:srgbClr val="FFFFFF"/>
                </a:solidFill>
                <a:effectLst/>
                <a:uLnTx/>
                <a:uFill>
                  <a:solidFill>
                    <a:srgbClr val="FFFFFF"/>
                  </a:solidFill>
                </a:uFill>
                <a:latin typeface="Calibri"/>
                <a:ea typeface="+mn-ea"/>
                <a:cs typeface="Calibri"/>
              </a:rPr>
              <a:t>την </a:t>
            </a:r>
            <a:r>
              <a:rPr kumimoji="0" sz="1500" b="0" i="0" u="heavy" strike="noStrike" kern="1200" cap="none" spc="-4" normalizeH="0" baseline="0" noProof="0" dirty="0">
                <a:ln>
                  <a:noFill/>
                </a:ln>
                <a:solidFill>
                  <a:srgbClr val="FFFFFF"/>
                </a:solidFill>
                <a:effectLst/>
                <a:uLnTx/>
                <a:uFill>
                  <a:solidFill>
                    <a:srgbClr val="FFFFFF"/>
                  </a:solidFill>
                </a:uFill>
                <a:latin typeface="Calibri"/>
                <a:ea typeface="+mn-ea"/>
                <a:cs typeface="Calibri"/>
              </a:rPr>
              <a:t>προστασία </a:t>
            </a:r>
            <a:r>
              <a:rPr kumimoji="0" sz="1500" b="0" i="0" u="heavy" strike="noStrike" kern="1200" cap="none" spc="-8" normalizeH="0" baseline="0" noProof="0" dirty="0">
                <a:ln>
                  <a:noFill/>
                </a:ln>
                <a:solidFill>
                  <a:srgbClr val="FFFFFF"/>
                </a:solidFill>
                <a:effectLst/>
                <a:uLnTx/>
                <a:uFill>
                  <a:solidFill>
                    <a:srgbClr val="FFFFFF"/>
                  </a:solidFill>
                </a:uFill>
                <a:latin typeface="Calibri"/>
                <a:ea typeface="+mn-ea"/>
                <a:cs typeface="Calibri"/>
              </a:rPr>
              <a:t>των δεδομένων</a:t>
            </a:r>
            <a:r>
              <a:rPr kumimoji="0" sz="1500" b="0" i="0" u="heavy" strike="noStrike" kern="1200" cap="none" spc="-86" normalizeH="0" baseline="0" noProof="0" dirty="0">
                <a:ln>
                  <a:noFill/>
                </a:ln>
                <a:solidFill>
                  <a:srgbClr val="FFFFFF"/>
                </a:solidFill>
                <a:effectLst/>
                <a:uLnTx/>
                <a:uFill>
                  <a:solidFill>
                    <a:srgbClr val="FFFFFF"/>
                  </a:solidFill>
                </a:uFill>
                <a:latin typeface="Calibri"/>
                <a:ea typeface="+mn-ea"/>
                <a:cs typeface="Calibri"/>
              </a:rPr>
              <a:t> </a:t>
            </a:r>
            <a:r>
              <a:rPr kumimoji="0" sz="1500" b="0" i="0" u="heavy" strike="noStrike" kern="1200" cap="none" spc="0" normalizeH="0" baseline="0" noProof="0" dirty="0">
                <a:ln>
                  <a:noFill/>
                </a:ln>
                <a:solidFill>
                  <a:srgbClr val="FFFFFF"/>
                </a:solidFill>
                <a:effectLst/>
                <a:uLnTx/>
                <a:uFill>
                  <a:solidFill>
                    <a:srgbClr val="FFFFFF"/>
                  </a:solidFill>
                </a:uFill>
                <a:latin typeface="Calibri"/>
                <a:ea typeface="+mn-ea"/>
                <a:cs typeface="Calibri"/>
              </a:rPr>
              <a:t>!</a:t>
            </a:r>
            <a:endParaRPr kumimoji="0" sz="1500" b="0" i="0" u="none" strike="noStrike" kern="1200" cap="none" spc="0" normalizeH="0" baseline="0" noProof="0">
              <a:ln>
                <a:noFill/>
              </a:ln>
              <a:solidFill>
                <a:prstClr val="black"/>
              </a:solidFill>
              <a:effectLst/>
              <a:uLnTx/>
              <a:uFillTx/>
              <a:latin typeface="Calibri"/>
              <a:ea typeface="+mn-ea"/>
              <a:cs typeface="Calibri"/>
            </a:endParaRPr>
          </a:p>
        </p:txBody>
      </p:sp>
      <p:pic>
        <p:nvPicPr>
          <p:cNvPr id="5"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760" y="210084"/>
            <a:ext cx="1181100" cy="714375"/>
          </a:xfrm>
          <a:prstGeom prst="rect">
            <a:avLst/>
          </a:prstGeom>
        </p:spPr>
      </p:pic>
    </p:spTree>
    <p:extLst>
      <p:ext uri="{BB962C8B-B14F-4D97-AF65-F5344CB8AC3E}">
        <p14:creationId xmlns:p14="http://schemas.microsoft.com/office/powerpoint/2010/main" val="1022552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7637" y="1180535"/>
            <a:ext cx="7453207" cy="471764"/>
          </a:xfrm>
          <a:prstGeom prst="rect">
            <a:avLst/>
          </a:prstGeom>
        </p:spPr>
        <p:txBody>
          <a:bodyPr vert="horz" wrap="square" lIns="0" tIns="10001" rIns="0" bIns="0" rtlCol="0" anchor="b">
            <a:spAutoFit/>
          </a:bodyPr>
          <a:lstStyle/>
          <a:p>
            <a:pPr marL="9525" algn="ctr">
              <a:lnSpc>
                <a:spcPct val="100000"/>
              </a:lnSpc>
              <a:spcBef>
                <a:spcPts val="79"/>
              </a:spcBef>
            </a:pPr>
            <a:r>
              <a:rPr sz="3000" b="1" spc="-11" dirty="0">
                <a:solidFill>
                  <a:schemeClr val="accent2"/>
                </a:solidFill>
              </a:rPr>
              <a:t>Το </a:t>
            </a:r>
            <a:r>
              <a:rPr sz="3000" b="1" spc="-23" dirty="0">
                <a:solidFill>
                  <a:schemeClr val="accent2"/>
                </a:solidFill>
              </a:rPr>
              <a:t>τρίπτυχο </a:t>
            </a:r>
            <a:r>
              <a:rPr sz="3000" b="1" spc="-15" dirty="0">
                <a:solidFill>
                  <a:schemeClr val="accent2"/>
                </a:solidFill>
              </a:rPr>
              <a:t>της</a:t>
            </a:r>
            <a:r>
              <a:rPr sz="3000" b="1" spc="-172" dirty="0">
                <a:solidFill>
                  <a:schemeClr val="accent2"/>
                </a:solidFill>
              </a:rPr>
              <a:t> </a:t>
            </a:r>
            <a:r>
              <a:rPr sz="3000" b="1" spc="-30" dirty="0">
                <a:solidFill>
                  <a:schemeClr val="accent2"/>
                </a:solidFill>
              </a:rPr>
              <a:t>ασφάλειας</a:t>
            </a:r>
          </a:p>
        </p:txBody>
      </p:sp>
      <p:sp>
        <p:nvSpPr>
          <p:cNvPr id="3" name="object 3"/>
          <p:cNvSpPr/>
          <p:nvPr/>
        </p:nvSpPr>
        <p:spPr>
          <a:xfrm>
            <a:off x="4198620" y="2273427"/>
            <a:ext cx="3126105" cy="2066925"/>
          </a:xfrm>
          <a:custGeom>
            <a:avLst/>
            <a:gdLst/>
            <a:ahLst/>
            <a:cxnLst/>
            <a:rect l="l" t="t" r="r" b="b"/>
            <a:pathLst>
              <a:path w="4168140" h="2755900">
                <a:moveTo>
                  <a:pt x="0" y="2755391"/>
                </a:moveTo>
                <a:lnTo>
                  <a:pt x="2084069" y="0"/>
                </a:lnTo>
                <a:lnTo>
                  <a:pt x="4168140" y="2755391"/>
                </a:lnTo>
                <a:lnTo>
                  <a:pt x="0" y="2755391"/>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p:nvPr/>
        </p:nvSpPr>
        <p:spPr>
          <a:xfrm>
            <a:off x="4114133" y="2163508"/>
            <a:ext cx="1475423" cy="1847374"/>
          </a:xfrm>
          <a:custGeom>
            <a:avLst/>
            <a:gdLst/>
            <a:ahLst/>
            <a:cxnLst/>
            <a:rect l="l" t="t" r="r" b="b"/>
            <a:pathLst>
              <a:path w="1967229" h="2463165">
                <a:moveTo>
                  <a:pt x="1612900" y="0"/>
                </a:moveTo>
                <a:lnTo>
                  <a:pt x="0" y="2203704"/>
                </a:lnTo>
                <a:lnTo>
                  <a:pt x="353949" y="2462784"/>
                </a:lnTo>
                <a:lnTo>
                  <a:pt x="1966849" y="259080"/>
                </a:lnTo>
                <a:lnTo>
                  <a:pt x="161290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5"/>
          <p:cNvSpPr/>
          <p:nvPr/>
        </p:nvSpPr>
        <p:spPr>
          <a:xfrm>
            <a:off x="4321587" y="2421065"/>
            <a:ext cx="1077278" cy="1362075"/>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6"/>
          <p:cNvSpPr/>
          <p:nvPr/>
        </p:nvSpPr>
        <p:spPr>
          <a:xfrm>
            <a:off x="5957697" y="2312956"/>
            <a:ext cx="1515428" cy="1820228"/>
          </a:xfrm>
          <a:custGeom>
            <a:avLst/>
            <a:gdLst/>
            <a:ahLst/>
            <a:cxnLst/>
            <a:rect l="l" t="t" r="r" b="b"/>
            <a:pathLst>
              <a:path w="2020570" h="2426970">
                <a:moveTo>
                  <a:pt x="346709" y="0"/>
                </a:moveTo>
                <a:lnTo>
                  <a:pt x="0" y="268859"/>
                </a:lnTo>
                <a:lnTo>
                  <a:pt x="1673352" y="2426970"/>
                </a:lnTo>
                <a:lnTo>
                  <a:pt x="2020061" y="2158111"/>
                </a:lnTo>
                <a:lnTo>
                  <a:pt x="346709"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p:nvPr/>
        </p:nvSpPr>
        <p:spPr>
          <a:xfrm>
            <a:off x="6235446" y="2682621"/>
            <a:ext cx="1044606" cy="113347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8"/>
          <p:cNvSpPr txBox="1"/>
          <p:nvPr/>
        </p:nvSpPr>
        <p:spPr>
          <a:xfrm>
            <a:off x="5158550" y="4382358"/>
            <a:ext cx="1209199" cy="286617"/>
          </a:xfrm>
          <a:prstGeom prst="rect">
            <a:avLst/>
          </a:prstGeom>
        </p:spPr>
        <p:txBody>
          <a:bodyPr vert="horz" wrap="square" lIns="0" tIns="9525" rIns="0" bIns="0" rtlCol="0">
            <a:spAutoFit/>
          </a:bodyPr>
          <a:lstStyle/>
          <a:p>
            <a:pPr marL="9525" marR="0" lvl="0" indent="0" algn="l" defTabSz="914400" rtl="0" eaLnBrk="1" fontAlgn="auto" latinLnBrk="0" hangingPunct="1">
              <a:lnSpc>
                <a:spcPct val="100000"/>
              </a:lnSpc>
              <a:spcBef>
                <a:spcPts val="75"/>
              </a:spcBef>
              <a:spcAft>
                <a:spcPts val="0"/>
              </a:spcAft>
              <a:buClrTx/>
              <a:buSzTx/>
              <a:buFontTx/>
              <a:buNone/>
              <a:tabLst/>
              <a:defRPr/>
            </a:pPr>
            <a:r>
              <a:rPr kumimoji="0" sz="1800" b="0" i="0" u="none" strike="noStrike" kern="1200" cap="none" spc="-11" normalizeH="0" baseline="0" noProof="0" dirty="0">
                <a:ln>
                  <a:noFill/>
                </a:ln>
                <a:solidFill>
                  <a:srgbClr val="C00000"/>
                </a:solidFill>
                <a:effectLst/>
                <a:uLnTx/>
                <a:uFillTx/>
                <a:latin typeface="Calibri"/>
                <a:ea typeface="+mn-ea"/>
                <a:cs typeface="Calibri"/>
              </a:rPr>
              <a:t>Ακεραιότητα</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9" name="object 9"/>
          <p:cNvSpPr txBox="1"/>
          <p:nvPr/>
        </p:nvSpPr>
        <p:spPr>
          <a:xfrm>
            <a:off x="5298282" y="3347943"/>
            <a:ext cx="950595" cy="286617"/>
          </a:xfrm>
          <a:prstGeom prst="rect">
            <a:avLst/>
          </a:prstGeom>
        </p:spPr>
        <p:txBody>
          <a:bodyPr vert="horz" wrap="square" lIns="0" tIns="9525" rIns="0" bIns="0" rtlCol="0">
            <a:spAutoFit/>
          </a:bodyPr>
          <a:lstStyle/>
          <a:p>
            <a:pPr marL="9525" marR="0" lvl="0" indent="0" algn="l" defTabSz="914400" rtl="0" eaLnBrk="1" fontAlgn="auto" latinLnBrk="0" hangingPunct="1">
              <a:lnSpc>
                <a:spcPct val="100000"/>
              </a:lnSpc>
              <a:spcBef>
                <a:spcPts val="75"/>
              </a:spcBef>
              <a:spcAft>
                <a:spcPts val="0"/>
              </a:spcAft>
              <a:buClrTx/>
              <a:buSzTx/>
              <a:buFontTx/>
              <a:buNone/>
              <a:tabLst/>
              <a:defRPr/>
            </a:pPr>
            <a:r>
              <a:rPr kumimoji="0" sz="1800" b="0" i="0" u="none" strike="noStrike" kern="1200" cap="none" spc="-4" normalizeH="0" baseline="0" noProof="0" dirty="0">
                <a:ln>
                  <a:noFill/>
                </a:ln>
                <a:solidFill>
                  <a:srgbClr val="1F3863"/>
                </a:solidFill>
                <a:effectLst/>
                <a:uLnTx/>
                <a:uFillTx/>
                <a:latin typeface="Calibri"/>
                <a:ea typeface="+mn-ea"/>
                <a:cs typeface="Calibri"/>
              </a:rPr>
              <a:t>Δ</a:t>
            </a:r>
            <a:r>
              <a:rPr kumimoji="0" sz="1800" b="0" i="0" u="none" strike="noStrike" kern="1200" cap="none" spc="-30" normalizeH="0" baseline="0" noProof="0" dirty="0">
                <a:ln>
                  <a:noFill/>
                </a:ln>
                <a:solidFill>
                  <a:srgbClr val="1F3863"/>
                </a:solidFill>
                <a:effectLst/>
                <a:uLnTx/>
                <a:uFillTx/>
                <a:latin typeface="Calibri"/>
                <a:ea typeface="+mn-ea"/>
                <a:cs typeface="Calibri"/>
              </a:rPr>
              <a:t>ε</a:t>
            </a:r>
            <a:r>
              <a:rPr kumimoji="0" sz="1800" b="0" i="0" u="none" strike="noStrike" kern="1200" cap="none" spc="-4" normalizeH="0" baseline="0" noProof="0" dirty="0">
                <a:ln>
                  <a:noFill/>
                </a:ln>
                <a:solidFill>
                  <a:srgbClr val="1F3863"/>
                </a:solidFill>
                <a:effectLst/>
                <a:uLnTx/>
                <a:uFillTx/>
                <a:latin typeface="Calibri"/>
                <a:ea typeface="+mn-ea"/>
                <a:cs typeface="Calibri"/>
              </a:rPr>
              <a:t>δομένα</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10" name="object 10"/>
          <p:cNvSpPr txBox="1"/>
          <p:nvPr/>
        </p:nvSpPr>
        <p:spPr>
          <a:xfrm>
            <a:off x="2130096" y="2553272"/>
            <a:ext cx="2104549" cy="840615"/>
          </a:xfrm>
          <a:prstGeom prst="rect">
            <a:avLst/>
          </a:prstGeom>
        </p:spPr>
        <p:txBody>
          <a:bodyPr vert="horz" wrap="square" lIns="0" tIns="9525" rIns="0" bIns="0" rtlCol="0">
            <a:spAutoFit/>
          </a:bodyPr>
          <a:lstStyle/>
          <a:p>
            <a:pPr marL="9525" marR="3810" lvl="0" indent="0" algn="l" defTabSz="914400" rtl="0" eaLnBrk="1" fontAlgn="auto" latinLnBrk="0" hangingPunct="1">
              <a:lnSpc>
                <a:spcPct val="100000"/>
              </a:lnSpc>
              <a:spcBef>
                <a:spcPts val="75"/>
              </a:spcBef>
              <a:spcAft>
                <a:spcPts val="0"/>
              </a:spcAft>
              <a:buClrTx/>
              <a:buSzTx/>
              <a:buFontTx/>
              <a:buNone/>
              <a:tabLst/>
              <a:defRPr/>
            </a:pPr>
            <a:r>
              <a:rPr kumimoji="0" sz="1350" b="0" i="0" u="none" strike="noStrike" kern="1200" cap="none" spc="-4" normalizeH="0" baseline="0" noProof="0" dirty="0">
                <a:ln>
                  <a:noFill/>
                </a:ln>
                <a:solidFill>
                  <a:prstClr val="black"/>
                </a:solidFill>
                <a:effectLst/>
                <a:uLnTx/>
                <a:uFillTx/>
                <a:latin typeface="Calibri"/>
                <a:ea typeface="+mn-ea"/>
                <a:cs typeface="Calibri"/>
              </a:rPr>
              <a:t>Τα </a:t>
            </a:r>
            <a:r>
              <a:rPr kumimoji="0" sz="1350" b="0" i="0" u="none" strike="noStrike" kern="1200" cap="none" spc="-8" normalizeH="0" baseline="0" noProof="0" dirty="0">
                <a:ln>
                  <a:noFill/>
                </a:ln>
                <a:solidFill>
                  <a:prstClr val="black"/>
                </a:solidFill>
                <a:effectLst/>
                <a:uLnTx/>
                <a:uFillTx/>
                <a:latin typeface="Calibri"/>
                <a:ea typeface="+mn-ea"/>
                <a:cs typeface="Calibri"/>
              </a:rPr>
              <a:t>δεδομένα </a:t>
            </a:r>
            <a:r>
              <a:rPr kumimoji="0" sz="1350" b="0" i="0" u="none" strike="noStrike" kern="1200" cap="none" spc="0" normalizeH="0" baseline="0" noProof="0" dirty="0">
                <a:ln>
                  <a:noFill/>
                </a:ln>
                <a:solidFill>
                  <a:prstClr val="black"/>
                </a:solidFill>
                <a:effectLst/>
                <a:uLnTx/>
                <a:uFillTx/>
                <a:latin typeface="Calibri"/>
                <a:ea typeface="+mn-ea"/>
                <a:cs typeface="Calibri"/>
              </a:rPr>
              <a:t>δεν </a:t>
            </a:r>
            <a:r>
              <a:rPr kumimoji="0" sz="1350" b="0" i="0" u="none" strike="noStrike" kern="1200" cap="none" spc="-8" normalizeH="0" baseline="0" noProof="0" dirty="0">
                <a:ln>
                  <a:noFill/>
                </a:ln>
                <a:solidFill>
                  <a:prstClr val="black"/>
                </a:solidFill>
                <a:effectLst/>
                <a:uLnTx/>
                <a:uFillTx/>
                <a:latin typeface="Calibri"/>
                <a:ea typeface="+mn-ea"/>
                <a:cs typeface="Calibri"/>
              </a:rPr>
              <a:t>καθίστανται  διαθέσιμα </a:t>
            </a:r>
            <a:r>
              <a:rPr kumimoji="0" sz="1350" b="0" i="0" u="none" strike="noStrike" kern="1200" cap="none" spc="0" normalizeH="0" baseline="0" noProof="0" dirty="0">
                <a:ln>
                  <a:noFill/>
                </a:ln>
                <a:solidFill>
                  <a:prstClr val="black"/>
                </a:solidFill>
                <a:effectLst/>
                <a:uLnTx/>
                <a:uFillTx/>
                <a:latin typeface="Calibri"/>
                <a:ea typeface="+mn-ea"/>
                <a:cs typeface="Calibri"/>
              </a:rPr>
              <a:t>ή</a:t>
            </a:r>
            <a:r>
              <a:rPr kumimoji="0" sz="1350" b="0" i="0" u="none" strike="noStrike" kern="1200" cap="none" spc="19" normalizeH="0" baseline="0" noProof="0" dirty="0">
                <a:ln>
                  <a:noFill/>
                </a:ln>
                <a:solidFill>
                  <a:prstClr val="black"/>
                </a:solidFill>
                <a:effectLst/>
                <a:uLnTx/>
                <a:uFillTx/>
                <a:latin typeface="Calibri"/>
                <a:ea typeface="+mn-ea"/>
                <a:cs typeface="Calibri"/>
              </a:rPr>
              <a:t> </a:t>
            </a:r>
            <a:r>
              <a:rPr kumimoji="0" sz="1350" b="0" i="0" u="none" strike="noStrike" kern="1200" cap="none" spc="0" normalizeH="0" baseline="0" noProof="0" dirty="0">
                <a:ln>
                  <a:noFill/>
                </a:ln>
                <a:solidFill>
                  <a:prstClr val="black"/>
                </a:solidFill>
                <a:effectLst/>
                <a:uLnTx/>
                <a:uFillTx/>
                <a:latin typeface="Calibri"/>
                <a:ea typeface="+mn-ea"/>
                <a:cs typeface="Calibri"/>
              </a:rPr>
              <a:t>δεν</a:t>
            </a:r>
            <a:endParaRPr kumimoji="0" sz="1350" b="0" i="0" u="none" strike="noStrike" kern="1200" cap="none" spc="0" normalizeH="0" baseline="0" noProof="0">
              <a:ln>
                <a:noFill/>
              </a:ln>
              <a:solidFill>
                <a:prstClr val="black"/>
              </a:solidFill>
              <a:effectLst/>
              <a:uLnTx/>
              <a:uFillTx/>
              <a:latin typeface="Calibri"/>
              <a:ea typeface="+mn-ea"/>
              <a:cs typeface="Calibri"/>
            </a:endParaRPr>
          </a:p>
          <a:p>
            <a:pPr marL="9525" marR="0" lvl="0" indent="0" algn="l" defTabSz="914400" rtl="0" eaLnBrk="1" fontAlgn="auto" latinLnBrk="0" hangingPunct="1">
              <a:lnSpc>
                <a:spcPct val="100000"/>
              </a:lnSpc>
              <a:spcBef>
                <a:spcPts val="0"/>
              </a:spcBef>
              <a:spcAft>
                <a:spcPts val="0"/>
              </a:spcAft>
              <a:buClrTx/>
              <a:buSzTx/>
              <a:buFontTx/>
              <a:buNone/>
              <a:tabLst/>
              <a:defRPr/>
            </a:pPr>
            <a:r>
              <a:rPr kumimoji="0" sz="1350" b="0" i="0" u="none" strike="noStrike" kern="1200" cap="none" spc="-11" normalizeH="0" baseline="0" noProof="0" dirty="0">
                <a:ln>
                  <a:noFill/>
                </a:ln>
                <a:solidFill>
                  <a:prstClr val="black"/>
                </a:solidFill>
                <a:effectLst/>
                <a:uLnTx/>
                <a:uFillTx/>
                <a:latin typeface="Calibri"/>
                <a:ea typeface="+mn-ea"/>
                <a:cs typeface="Calibri"/>
              </a:rPr>
              <a:t>αποκαλύπτονται </a:t>
            </a:r>
            <a:r>
              <a:rPr kumimoji="0" sz="1350" b="0" i="0" u="none" strike="noStrike" kern="1200" cap="none" spc="0" normalizeH="0" baseline="0" noProof="0" dirty="0">
                <a:ln>
                  <a:noFill/>
                </a:ln>
                <a:solidFill>
                  <a:prstClr val="black"/>
                </a:solidFill>
                <a:effectLst/>
                <a:uLnTx/>
                <a:uFillTx/>
                <a:latin typeface="Calibri"/>
                <a:ea typeface="+mn-ea"/>
                <a:cs typeface="Calibri"/>
              </a:rPr>
              <a:t>σε</a:t>
            </a:r>
            <a:r>
              <a:rPr kumimoji="0" sz="1350" b="0" i="0" u="none" strike="noStrike" kern="1200" cap="none" spc="56" normalizeH="0" baseline="0" noProof="0" dirty="0">
                <a:ln>
                  <a:noFill/>
                </a:ln>
                <a:solidFill>
                  <a:prstClr val="black"/>
                </a:solidFill>
                <a:effectLst/>
                <a:uLnTx/>
                <a:uFillTx/>
                <a:latin typeface="Calibri"/>
                <a:ea typeface="+mn-ea"/>
                <a:cs typeface="Calibri"/>
              </a:rPr>
              <a:t> </a:t>
            </a:r>
            <a:r>
              <a:rPr kumimoji="0" sz="1350" b="0" i="0" u="none" strike="noStrike" kern="1200" cap="none" spc="-4" normalizeH="0" baseline="0" noProof="0" dirty="0">
                <a:ln>
                  <a:noFill/>
                </a:ln>
                <a:solidFill>
                  <a:prstClr val="black"/>
                </a:solidFill>
                <a:effectLst/>
                <a:uLnTx/>
                <a:uFillTx/>
                <a:latin typeface="Calibri"/>
                <a:ea typeface="+mn-ea"/>
                <a:cs typeface="Calibri"/>
              </a:rPr>
              <a:t>μη</a:t>
            </a:r>
            <a:endParaRPr kumimoji="0" sz="1350" b="0" i="0" u="none" strike="noStrike" kern="1200" cap="none" spc="0" normalizeH="0" baseline="0" noProof="0">
              <a:ln>
                <a:noFill/>
              </a:ln>
              <a:solidFill>
                <a:prstClr val="black"/>
              </a:solidFill>
              <a:effectLst/>
              <a:uLnTx/>
              <a:uFillTx/>
              <a:latin typeface="Calibri"/>
              <a:ea typeface="+mn-ea"/>
              <a:cs typeface="Calibri"/>
            </a:endParaRPr>
          </a:p>
          <a:p>
            <a:pPr marL="9525" marR="0" lvl="0" indent="0" algn="l" defTabSz="914400" rtl="0" eaLnBrk="1" fontAlgn="auto" latinLnBrk="0" hangingPunct="1">
              <a:lnSpc>
                <a:spcPct val="100000"/>
              </a:lnSpc>
              <a:spcBef>
                <a:spcPts val="0"/>
              </a:spcBef>
              <a:spcAft>
                <a:spcPts val="0"/>
              </a:spcAft>
              <a:buClrTx/>
              <a:buSzTx/>
              <a:buFontTx/>
              <a:buNone/>
              <a:tabLst/>
              <a:defRPr/>
            </a:pPr>
            <a:r>
              <a:rPr kumimoji="0" sz="1350" b="0" i="0" u="none" strike="noStrike" kern="1200" cap="none" spc="-8" normalizeH="0" baseline="0" noProof="0" dirty="0">
                <a:ln>
                  <a:noFill/>
                </a:ln>
                <a:solidFill>
                  <a:prstClr val="black"/>
                </a:solidFill>
                <a:effectLst/>
                <a:uLnTx/>
                <a:uFillTx/>
                <a:latin typeface="Calibri"/>
                <a:ea typeface="+mn-ea"/>
                <a:cs typeface="Calibri"/>
              </a:rPr>
              <a:t>εξουσιοδοτημένα</a:t>
            </a:r>
            <a:r>
              <a:rPr kumimoji="0" sz="1350" b="0" i="0" u="none" strike="noStrike" kern="1200" cap="none" spc="11" normalizeH="0" baseline="0" noProof="0" dirty="0">
                <a:ln>
                  <a:noFill/>
                </a:ln>
                <a:solidFill>
                  <a:prstClr val="black"/>
                </a:solidFill>
                <a:effectLst/>
                <a:uLnTx/>
                <a:uFillTx/>
                <a:latin typeface="Calibri"/>
                <a:ea typeface="+mn-ea"/>
                <a:cs typeface="Calibri"/>
              </a:rPr>
              <a:t> </a:t>
            </a:r>
            <a:r>
              <a:rPr kumimoji="0" sz="1350" b="0" i="0" u="none" strike="noStrike" kern="1200" cap="none" spc="-4" normalizeH="0" baseline="0" noProof="0" dirty="0">
                <a:ln>
                  <a:noFill/>
                </a:ln>
                <a:solidFill>
                  <a:prstClr val="black"/>
                </a:solidFill>
                <a:effectLst/>
                <a:uLnTx/>
                <a:uFillTx/>
                <a:latin typeface="Calibri"/>
                <a:ea typeface="+mn-ea"/>
                <a:cs typeface="Calibri"/>
              </a:rPr>
              <a:t>πρόσωπα</a:t>
            </a:r>
            <a:endParaRPr kumimoji="0" sz="1350" b="0" i="0" u="none" strike="noStrike" kern="1200" cap="none" spc="0" normalizeH="0" baseline="0" noProof="0">
              <a:ln>
                <a:noFill/>
              </a:ln>
              <a:solidFill>
                <a:prstClr val="black"/>
              </a:solidFill>
              <a:effectLst/>
              <a:uLnTx/>
              <a:uFillTx/>
              <a:latin typeface="Calibri"/>
              <a:ea typeface="+mn-ea"/>
              <a:cs typeface="Calibri"/>
            </a:endParaRPr>
          </a:p>
        </p:txBody>
      </p:sp>
      <p:sp>
        <p:nvSpPr>
          <p:cNvPr id="11" name="object 11"/>
          <p:cNvSpPr/>
          <p:nvPr/>
        </p:nvSpPr>
        <p:spPr>
          <a:xfrm>
            <a:off x="3958591" y="2994660"/>
            <a:ext cx="607219" cy="404813"/>
          </a:xfrm>
          <a:custGeom>
            <a:avLst/>
            <a:gdLst/>
            <a:ahLst/>
            <a:cxnLst/>
            <a:rect l="l" t="t" r="r" b="b"/>
            <a:pathLst>
              <a:path w="809625" h="539750">
                <a:moveTo>
                  <a:pt x="735836" y="490855"/>
                </a:moveTo>
                <a:lnTo>
                  <a:pt x="734002" y="495532"/>
                </a:lnTo>
                <a:lnTo>
                  <a:pt x="734329" y="510143"/>
                </a:lnTo>
                <a:lnTo>
                  <a:pt x="740110" y="523587"/>
                </a:lnTo>
                <a:lnTo>
                  <a:pt x="750951" y="534162"/>
                </a:lnTo>
                <a:lnTo>
                  <a:pt x="765026" y="539680"/>
                </a:lnTo>
                <a:lnTo>
                  <a:pt x="779637" y="539353"/>
                </a:lnTo>
                <a:lnTo>
                  <a:pt x="793081" y="533572"/>
                </a:lnTo>
                <a:lnTo>
                  <a:pt x="803656" y="522732"/>
                </a:lnTo>
                <a:lnTo>
                  <a:pt x="808439" y="510413"/>
                </a:lnTo>
                <a:lnTo>
                  <a:pt x="766191" y="510413"/>
                </a:lnTo>
                <a:lnTo>
                  <a:pt x="735836" y="490855"/>
                </a:lnTo>
                <a:close/>
              </a:path>
              <a:path w="809625" h="539750">
                <a:moveTo>
                  <a:pt x="746609" y="474202"/>
                </a:moveTo>
                <a:lnTo>
                  <a:pt x="739520" y="481457"/>
                </a:lnTo>
                <a:lnTo>
                  <a:pt x="735836" y="490855"/>
                </a:lnTo>
                <a:lnTo>
                  <a:pt x="766191" y="510413"/>
                </a:lnTo>
                <a:lnTo>
                  <a:pt x="776985" y="493775"/>
                </a:lnTo>
                <a:lnTo>
                  <a:pt x="746609" y="474202"/>
                </a:lnTo>
                <a:close/>
              </a:path>
              <a:path w="809625" h="539750">
                <a:moveTo>
                  <a:pt x="778150" y="464562"/>
                </a:moveTo>
                <a:lnTo>
                  <a:pt x="763539" y="464883"/>
                </a:lnTo>
                <a:lnTo>
                  <a:pt x="750095" y="470634"/>
                </a:lnTo>
                <a:lnTo>
                  <a:pt x="746609" y="474202"/>
                </a:lnTo>
                <a:lnTo>
                  <a:pt x="776985" y="493775"/>
                </a:lnTo>
                <a:lnTo>
                  <a:pt x="766191" y="510413"/>
                </a:lnTo>
                <a:lnTo>
                  <a:pt x="808439" y="510413"/>
                </a:lnTo>
                <a:lnTo>
                  <a:pt x="809120" y="508656"/>
                </a:lnTo>
                <a:lnTo>
                  <a:pt x="808799" y="494045"/>
                </a:lnTo>
                <a:lnTo>
                  <a:pt x="803048" y="480601"/>
                </a:lnTo>
                <a:lnTo>
                  <a:pt x="792226" y="470027"/>
                </a:lnTo>
                <a:lnTo>
                  <a:pt x="778150" y="464562"/>
                </a:lnTo>
                <a:close/>
              </a:path>
              <a:path w="809625" h="539750">
                <a:moveTo>
                  <a:pt x="10668" y="0"/>
                </a:moveTo>
                <a:lnTo>
                  <a:pt x="0" y="16764"/>
                </a:lnTo>
                <a:lnTo>
                  <a:pt x="735836" y="490855"/>
                </a:lnTo>
                <a:lnTo>
                  <a:pt x="739520" y="481457"/>
                </a:lnTo>
                <a:lnTo>
                  <a:pt x="746609" y="474202"/>
                </a:lnTo>
                <a:lnTo>
                  <a:pt x="10668" y="0"/>
                </a:lnTo>
                <a:close/>
              </a:path>
            </a:pathLst>
          </a:custGeom>
          <a:solidFill>
            <a:srgbClr val="E7E6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object 12"/>
          <p:cNvSpPr txBox="1"/>
          <p:nvPr/>
        </p:nvSpPr>
        <p:spPr>
          <a:xfrm>
            <a:off x="4668488" y="5229758"/>
            <a:ext cx="2175510" cy="425116"/>
          </a:xfrm>
          <a:prstGeom prst="rect">
            <a:avLst/>
          </a:prstGeom>
        </p:spPr>
        <p:txBody>
          <a:bodyPr vert="horz" wrap="square" lIns="0" tIns="9525" rIns="0" bIns="0" rtlCol="0">
            <a:spAutoFit/>
          </a:bodyPr>
          <a:lstStyle/>
          <a:p>
            <a:pPr marL="9525" marR="3810" lvl="0" indent="0" algn="l" defTabSz="914400" rtl="0" eaLnBrk="1" fontAlgn="auto" latinLnBrk="0" hangingPunct="1">
              <a:lnSpc>
                <a:spcPct val="100000"/>
              </a:lnSpc>
              <a:spcBef>
                <a:spcPts val="75"/>
              </a:spcBef>
              <a:spcAft>
                <a:spcPts val="0"/>
              </a:spcAft>
              <a:buClrTx/>
              <a:buSzTx/>
              <a:buFontTx/>
              <a:buNone/>
              <a:tabLst/>
              <a:defRPr/>
            </a:pPr>
            <a:r>
              <a:rPr kumimoji="0" sz="1350" b="0" i="0" u="none" strike="noStrike" kern="1200" cap="none" spc="0" normalizeH="0" baseline="0" noProof="0" dirty="0">
                <a:ln>
                  <a:noFill/>
                </a:ln>
                <a:solidFill>
                  <a:prstClr val="black"/>
                </a:solidFill>
                <a:effectLst/>
                <a:uLnTx/>
                <a:uFillTx/>
                <a:latin typeface="Calibri"/>
                <a:ea typeface="+mn-ea"/>
                <a:cs typeface="Calibri"/>
              </a:rPr>
              <a:t>Η </a:t>
            </a:r>
            <a:r>
              <a:rPr kumimoji="0" sz="1350" b="0" i="0" u="none" strike="noStrike" kern="1200" cap="none" spc="-4" normalizeH="0" baseline="0" noProof="0" dirty="0">
                <a:ln>
                  <a:noFill/>
                </a:ln>
                <a:solidFill>
                  <a:prstClr val="black"/>
                </a:solidFill>
                <a:effectLst/>
                <a:uLnTx/>
                <a:uFillTx/>
                <a:latin typeface="Calibri"/>
                <a:ea typeface="+mn-ea"/>
                <a:cs typeface="Calibri"/>
              </a:rPr>
              <a:t>διατήρηση της </a:t>
            </a:r>
            <a:r>
              <a:rPr kumimoji="0" sz="1350" b="0" i="0" u="none" strike="noStrike" kern="1200" cap="none" spc="-8" normalizeH="0" baseline="0" noProof="0" dirty="0">
                <a:ln>
                  <a:noFill/>
                </a:ln>
                <a:solidFill>
                  <a:prstClr val="black"/>
                </a:solidFill>
                <a:effectLst/>
                <a:uLnTx/>
                <a:uFillTx/>
                <a:latin typeface="Calibri"/>
                <a:ea typeface="+mn-ea"/>
                <a:cs typeface="Calibri"/>
              </a:rPr>
              <a:t>ακρίβειας </a:t>
            </a:r>
            <a:r>
              <a:rPr kumimoji="0" sz="1350" b="0" i="0" u="none" strike="noStrike" kern="1200" cap="none" spc="-19" normalizeH="0" baseline="0" noProof="0" dirty="0">
                <a:ln>
                  <a:noFill/>
                </a:ln>
                <a:solidFill>
                  <a:prstClr val="black"/>
                </a:solidFill>
                <a:effectLst/>
                <a:uLnTx/>
                <a:uFillTx/>
                <a:latin typeface="Calibri"/>
                <a:ea typeface="+mn-ea"/>
                <a:cs typeface="Calibri"/>
              </a:rPr>
              <a:t>και  </a:t>
            </a:r>
            <a:r>
              <a:rPr kumimoji="0" sz="1350" b="0" i="0" u="none" strike="noStrike" kern="1200" cap="none" spc="-4" normalizeH="0" baseline="0" noProof="0" dirty="0">
                <a:ln>
                  <a:noFill/>
                </a:ln>
                <a:solidFill>
                  <a:prstClr val="black"/>
                </a:solidFill>
                <a:effectLst/>
                <a:uLnTx/>
                <a:uFillTx/>
                <a:latin typeface="Calibri"/>
                <a:ea typeface="+mn-ea"/>
                <a:cs typeface="Calibri"/>
              </a:rPr>
              <a:t>πληρότητας </a:t>
            </a:r>
            <a:r>
              <a:rPr kumimoji="0" sz="1350" b="0" i="0" u="none" strike="noStrike" kern="1200" cap="none" spc="-11" normalizeH="0" baseline="0" noProof="0" dirty="0">
                <a:ln>
                  <a:noFill/>
                </a:ln>
                <a:solidFill>
                  <a:prstClr val="black"/>
                </a:solidFill>
                <a:effectLst/>
                <a:uLnTx/>
                <a:uFillTx/>
                <a:latin typeface="Calibri"/>
                <a:ea typeface="+mn-ea"/>
                <a:cs typeface="Calibri"/>
              </a:rPr>
              <a:t>των</a:t>
            </a:r>
            <a:r>
              <a:rPr kumimoji="0" sz="1350" b="0" i="0" u="none" strike="noStrike" kern="1200" cap="none" spc="4" normalizeH="0" baseline="0" noProof="0" dirty="0">
                <a:ln>
                  <a:noFill/>
                </a:ln>
                <a:solidFill>
                  <a:prstClr val="black"/>
                </a:solidFill>
                <a:effectLst/>
                <a:uLnTx/>
                <a:uFillTx/>
                <a:latin typeface="Calibri"/>
                <a:ea typeface="+mn-ea"/>
                <a:cs typeface="Calibri"/>
              </a:rPr>
              <a:t> </a:t>
            </a:r>
            <a:r>
              <a:rPr kumimoji="0" sz="1350" b="0" i="0" u="none" strike="noStrike" kern="1200" cap="none" spc="-8" normalizeH="0" baseline="0" noProof="0" dirty="0">
                <a:ln>
                  <a:noFill/>
                </a:ln>
                <a:solidFill>
                  <a:prstClr val="black"/>
                </a:solidFill>
                <a:effectLst/>
                <a:uLnTx/>
                <a:uFillTx/>
                <a:latin typeface="Calibri"/>
                <a:ea typeface="+mn-ea"/>
                <a:cs typeface="Calibri"/>
              </a:rPr>
              <a:t>δεδομένων</a:t>
            </a:r>
            <a:endParaRPr kumimoji="0" sz="1350" b="0" i="0" u="none" strike="noStrike" kern="1200" cap="none" spc="0" normalizeH="0" baseline="0" noProof="0">
              <a:ln>
                <a:noFill/>
              </a:ln>
              <a:solidFill>
                <a:prstClr val="black"/>
              </a:solidFill>
              <a:effectLst/>
              <a:uLnTx/>
              <a:uFillTx/>
              <a:latin typeface="Calibri"/>
              <a:ea typeface="+mn-ea"/>
              <a:cs typeface="Calibri"/>
            </a:endParaRPr>
          </a:p>
        </p:txBody>
      </p:sp>
      <p:sp>
        <p:nvSpPr>
          <p:cNvPr id="13" name="object 13"/>
          <p:cNvSpPr/>
          <p:nvPr/>
        </p:nvSpPr>
        <p:spPr>
          <a:xfrm>
            <a:off x="5734240" y="4803458"/>
            <a:ext cx="57150" cy="423863"/>
          </a:xfrm>
          <a:custGeom>
            <a:avLst/>
            <a:gdLst/>
            <a:ahLst/>
            <a:cxnLst/>
            <a:rect l="l" t="t" r="r" b="b"/>
            <a:pathLst>
              <a:path w="76200" h="565150">
                <a:moveTo>
                  <a:pt x="28194" y="74206"/>
                </a:moveTo>
                <a:lnTo>
                  <a:pt x="28194" y="564578"/>
                </a:lnTo>
                <a:lnTo>
                  <a:pt x="48006" y="564578"/>
                </a:lnTo>
                <a:lnTo>
                  <a:pt x="48006" y="76199"/>
                </a:lnTo>
                <a:lnTo>
                  <a:pt x="38100" y="76199"/>
                </a:lnTo>
                <a:lnTo>
                  <a:pt x="28194" y="74206"/>
                </a:lnTo>
                <a:close/>
              </a:path>
              <a:path w="76200" h="565150">
                <a:moveTo>
                  <a:pt x="48006" y="38099"/>
                </a:moveTo>
                <a:lnTo>
                  <a:pt x="28194" y="38099"/>
                </a:lnTo>
                <a:lnTo>
                  <a:pt x="28194" y="74206"/>
                </a:lnTo>
                <a:lnTo>
                  <a:pt x="38100" y="76199"/>
                </a:lnTo>
                <a:lnTo>
                  <a:pt x="48005" y="74206"/>
                </a:lnTo>
                <a:lnTo>
                  <a:pt x="48006" y="38099"/>
                </a:lnTo>
                <a:close/>
              </a:path>
              <a:path w="76200" h="565150">
                <a:moveTo>
                  <a:pt x="48006" y="74206"/>
                </a:moveTo>
                <a:lnTo>
                  <a:pt x="38100" y="76199"/>
                </a:lnTo>
                <a:lnTo>
                  <a:pt x="48006" y="76199"/>
                </a:lnTo>
                <a:lnTo>
                  <a:pt x="48006" y="74206"/>
                </a:lnTo>
                <a:close/>
              </a:path>
              <a:path w="76200" h="565150">
                <a:moveTo>
                  <a:pt x="38100" y="0"/>
                </a:moveTo>
                <a:lnTo>
                  <a:pt x="23252" y="2988"/>
                </a:lnTo>
                <a:lnTo>
                  <a:pt x="11144" y="11144"/>
                </a:lnTo>
                <a:lnTo>
                  <a:pt x="2988" y="23252"/>
                </a:lnTo>
                <a:lnTo>
                  <a:pt x="0" y="38099"/>
                </a:lnTo>
                <a:lnTo>
                  <a:pt x="2988" y="52947"/>
                </a:lnTo>
                <a:lnTo>
                  <a:pt x="11144" y="65055"/>
                </a:lnTo>
                <a:lnTo>
                  <a:pt x="23252" y="73211"/>
                </a:lnTo>
                <a:lnTo>
                  <a:pt x="28194" y="74206"/>
                </a:lnTo>
                <a:lnTo>
                  <a:pt x="28194" y="38099"/>
                </a:lnTo>
                <a:lnTo>
                  <a:pt x="76200" y="38099"/>
                </a:lnTo>
                <a:lnTo>
                  <a:pt x="73211" y="23252"/>
                </a:lnTo>
                <a:lnTo>
                  <a:pt x="65055" y="11144"/>
                </a:lnTo>
                <a:lnTo>
                  <a:pt x="52947" y="2988"/>
                </a:lnTo>
                <a:lnTo>
                  <a:pt x="38100" y="0"/>
                </a:lnTo>
                <a:close/>
              </a:path>
              <a:path w="76200" h="565150">
                <a:moveTo>
                  <a:pt x="76200" y="38099"/>
                </a:moveTo>
                <a:lnTo>
                  <a:pt x="48006" y="38099"/>
                </a:lnTo>
                <a:lnTo>
                  <a:pt x="48006" y="74206"/>
                </a:lnTo>
                <a:lnTo>
                  <a:pt x="52947" y="73211"/>
                </a:lnTo>
                <a:lnTo>
                  <a:pt x="65055" y="65055"/>
                </a:lnTo>
                <a:lnTo>
                  <a:pt x="73211" y="52947"/>
                </a:lnTo>
                <a:lnTo>
                  <a:pt x="76200" y="38099"/>
                </a:lnTo>
                <a:close/>
              </a:path>
            </a:pathLst>
          </a:custGeom>
          <a:solidFill>
            <a:srgbClr val="E7E6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bject 14"/>
          <p:cNvSpPr txBox="1"/>
          <p:nvPr/>
        </p:nvSpPr>
        <p:spPr>
          <a:xfrm>
            <a:off x="7393401" y="2284057"/>
            <a:ext cx="1313973" cy="1048364"/>
          </a:xfrm>
          <a:prstGeom prst="rect">
            <a:avLst/>
          </a:prstGeom>
        </p:spPr>
        <p:txBody>
          <a:bodyPr vert="horz" wrap="square" lIns="0" tIns="9525" rIns="0" bIns="0" rtlCol="0">
            <a:spAutoFit/>
          </a:bodyPr>
          <a:lstStyle/>
          <a:p>
            <a:pPr marL="9525" marR="3810" lvl="0" indent="0" algn="l" defTabSz="914400" rtl="0" eaLnBrk="1" fontAlgn="auto" latinLnBrk="0" hangingPunct="1">
              <a:lnSpc>
                <a:spcPct val="100000"/>
              </a:lnSpc>
              <a:spcBef>
                <a:spcPts val="75"/>
              </a:spcBef>
              <a:spcAft>
                <a:spcPts val="0"/>
              </a:spcAft>
              <a:buClrTx/>
              <a:buSzTx/>
              <a:buFontTx/>
              <a:buNone/>
              <a:tabLst/>
              <a:defRPr/>
            </a:pPr>
            <a:r>
              <a:rPr kumimoji="0" sz="1350" b="0" i="0" u="none" strike="noStrike" kern="1200" cap="none" spc="-4" normalizeH="0" baseline="0" noProof="0" dirty="0">
                <a:ln>
                  <a:noFill/>
                </a:ln>
                <a:solidFill>
                  <a:prstClr val="black"/>
                </a:solidFill>
                <a:effectLst/>
                <a:uLnTx/>
                <a:uFillTx/>
                <a:latin typeface="Calibri"/>
                <a:ea typeface="+mn-ea"/>
                <a:cs typeface="Calibri"/>
              </a:rPr>
              <a:t>Τα </a:t>
            </a:r>
            <a:r>
              <a:rPr kumimoji="0" sz="1350" b="0" i="0" u="none" strike="noStrike" kern="1200" cap="none" spc="-8" normalizeH="0" baseline="0" noProof="0" dirty="0">
                <a:ln>
                  <a:noFill/>
                </a:ln>
                <a:solidFill>
                  <a:prstClr val="black"/>
                </a:solidFill>
                <a:effectLst/>
                <a:uLnTx/>
                <a:uFillTx/>
                <a:latin typeface="Calibri"/>
                <a:ea typeface="+mn-ea"/>
                <a:cs typeface="Calibri"/>
              </a:rPr>
              <a:t>δεδομένα είναι  διαθέσιμα </a:t>
            </a:r>
            <a:r>
              <a:rPr kumimoji="0" sz="1350" b="0" i="0" u="none" strike="noStrike" kern="1200" cap="none" spc="-4" normalizeH="0" baseline="0" noProof="0" dirty="0">
                <a:ln>
                  <a:noFill/>
                </a:ln>
                <a:solidFill>
                  <a:prstClr val="black"/>
                </a:solidFill>
                <a:effectLst/>
                <a:uLnTx/>
                <a:uFillTx/>
                <a:latin typeface="Calibri"/>
                <a:ea typeface="+mn-ea"/>
                <a:cs typeface="Calibri"/>
              </a:rPr>
              <a:t>για  χρήση</a:t>
            </a:r>
            <a:r>
              <a:rPr kumimoji="0" sz="1350" b="0" i="0" u="none" strike="noStrike" kern="1200" cap="none" spc="-11" normalizeH="0" baseline="0" noProof="0" dirty="0">
                <a:ln>
                  <a:noFill/>
                </a:ln>
                <a:solidFill>
                  <a:prstClr val="black"/>
                </a:solidFill>
                <a:effectLst/>
                <a:uLnTx/>
                <a:uFillTx/>
                <a:latin typeface="Calibri"/>
                <a:ea typeface="+mn-ea"/>
                <a:cs typeface="Calibri"/>
              </a:rPr>
              <a:t> </a:t>
            </a:r>
            <a:r>
              <a:rPr kumimoji="0" sz="1350" b="0" i="0" u="none" strike="noStrike" kern="1200" cap="none" spc="-4" normalizeH="0" baseline="0" noProof="0" dirty="0">
                <a:ln>
                  <a:noFill/>
                </a:ln>
                <a:solidFill>
                  <a:prstClr val="black"/>
                </a:solidFill>
                <a:effectLst/>
                <a:uLnTx/>
                <a:uFillTx/>
                <a:latin typeface="Calibri"/>
                <a:ea typeface="+mn-ea"/>
                <a:cs typeface="Calibri"/>
              </a:rPr>
              <a:t>από</a:t>
            </a:r>
            <a:endParaRPr kumimoji="0" sz="1350" b="0" i="0" u="none" strike="noStrike" kern="1200" cap="none" spc="0" normalizeH="0" baseline="0" noProof="0">
              <a:ln>
                <a:noFill/>
              </a:ln>
              <a:solidFill>
                <a:prstClr val="black"/>
              </a:solidFill>
              <a:effectLst/>
              <a:uLnTx/>
              <a:uFillTx/>
              <a:latin typeface="Calibri"/>
              <a:ea typeface="+mn-ea"/>
              <a:cs typeface="Calibri"/>
            </a:endParaRPr>
          </a:p>
          <a:p>
            <a:pPr marL="9525" marR="61913" lvl="0" indent="0" algn="l" defTabSz="914400" rtl="0" eaLnBrk="1" fontAlgn="auto" latinLnBrk="0" hangingPunct="1">
              <a:lnSpc>
                <a:spcPct val="100000"/>
              </a:lnSpc>
              <a:spcBef>
                <a:spcPts val="4"/>
              </a:spcBef>
              <a:spcAft>
                <a:spcPts val="0"/>
              </a:spcAft>
              <a:buClrTx/>
              <a:buSzTx/>
              <a:buFontTx/>
              <a:buNone/>
              <a:tabLst/>
              <a:defRPr/>
            </a:pPr>
            <a:r>
              <a:rPr kumimoji="0" sz="1350" b="0" i="0" u="none" strike="noStrike" kern="1200" cap="none" spc="-8" normalizeH="0" baseline="0" noProof="0" dirty="0">
                <a:ln>
                  <a:noFill/>
                </a:ln>
                <a:solidFill>
                  <a:prstClr val="black"/>
                </a:solidFill>
                <a:effectLst/>
                <a:uLnTx/>
                <a:uFillTx/>
                <a:latin typeface="Calibri"/>
                <a:ea typeface="+mn-ea"/>
                <a:cs typeface="Calibri"/>
              </a:rPr>
              <a:t>εξουσιοδοτημένα  </a:t>
            </a:r>
            <a:r>
              <a:rPr kumimoji="0" sz="1350" b="0" i="0" u="none" strike="noStrike" kern="1200" cap="none" spc="-4" normalizeH="0" baseline="0" noProof="0" dirty="0">
                <a:ln>
                  <a:noFill/>
                </a:ln>
                <a:solidFill>
                  <a:prstClr val="black"/>
                </a:solidFill>
                <a:effectLst/>
                <a:uLnTx/>
                <a:uFillTx/>
                <a:latin typeface="Calibri"/>
                <a:ea typeface="+mn-ea"/>
                <a:cs typeface="Calibri"/>
              </a:rPr>
              <a:t>πρόσωπα</a:t>
            </a:r>
            <a:endParaRPr kumimoji="0" sz="1350" b="0" i="0" u="none" strike="noStrike" kern="1200" cap="none" spc="0" normalizeH="0" baseline="0" noProof="0">
              <a:ln>
                <a:noFill/>
              </a:ln>
              <a:solidFill>
                <a:prstClr val="black"/>
              </a:solidFill>
              <a:effectLst/>
              <a:uLnTx/>
              <a:uFillTx/>
              <a:latin typeface="Calibri"/>
              <a:ea typeface="+mn-ea"/>
              <a:cs typeface="Calibri"/>
            </a:endParaRPr>
          </a:p>
        </p:txBody>
      </p:sp>
      <p:pic>
        <p:nvPicPr>
          <p:cNvPr id="15" name="Εικόνα 12">
            <a:extLst>
              <a:ext uri="{FF2B5EF4-FFF2-40B4-BE49-F238E27FC236}">
                <a16:creationId xmlns:a16="http://schemas.microsoft.com/office/drawing/2014/main" id="{6275020E-949A-4295-BA5C-B5871192AD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0760" y="210084"/>
            <a:ext cx="1181100" cy="714375"/>
          </a:xfrm>
          <a:prstGeom prst="rect">
            <a:avLst/>
          </a:prstGeom>
        </p:spPr>
      </p:pic>
    </p:spTree>
    <p:extLst>
      <p:ext uri="{BB962C8B-B14F-4D97-AF65-F5344CB8AC3E}">
        <p14:creationId xmlns:p14="http://schemas.microsoft.com/office/powerpoint/2010/main" val="3754000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1705" y="1202255"/>
            <a:ext cx="7660005" cy="471764"/>
          </a:xfrm>
          <a:prstGeom prst="rect">
            <a:avLst/>
          </a:prstGeom>
        </p:spPr>
        <p:txBody>
          <a:bodyPr vert="horz" wrap="square" lIns="0" tIns="10001" rIns="0" bIns="0" rtlCol="0" anchor="b">
            <a:spAutoFit/>
          </a:bodyPr>
          <a:lstStyle/>
          <a:p>
            <a:pPr marL="9525" algn="ctr">
              <a:lnSpc>
                <a:spcPct val="100000"/>
              </a:lnSpc>
              <a:spcBef>
                <a:spcPts val="79"/>
              </a:spcBef>
            </a:pPr>
            <a:r>
              <a:rPr sz="3000" b="1" spc="-19" dirty="0">
                <a:solidFill>
                  <a:schemeClr val="accent2"/>
                </a:solidFill>
              </a:rPr>
              <a:t>Άρθρο </a:t>
            </a:r>
            <a:r>
              <a:rPr sz="3000" b="1" spc="-15" dirty="0">
                <a:solidFill>
                  <a:schemeClr val="accent2"/>
                </a:solidFill>
              </a:rPr>
              <a:t>32 </a:t>
            </a:r>
            <a:r>
              <a:rPr sz="3000" b="1" spc="-8" dirty="0">
                <a:solidFill>
                  <a:schemeClr val="accent2"/>
                </a:solidFill>
              </a:rPr>
              <a:t>ΓΚ </a:t>
            </a:r>
            <a:r>
              <a:rPr sz="3000" b="1" dirty="0">
                <a:solidFill>
                  <a:schemeClr val="accent2"/>
                </a:solidFill>
              </a:rPr>
              <a:t>– </a:t>
            </a:r>
            <a:r>
              <a:rPr sz="3000" b="1" spc="-26" dirty="0">
                <a:solidFill>
                  <a:schemeClr val="accent2"/>
                </a:solidFill>
              </a:rPr>
              <a:t>Ασφάλεια </a:t>
            </a:r>
            <a:r>
              <a:rPr sz="3000" b="1" spc="-15" dirty="0">
                <a:solidFill>
                  <a:schemeClr val="accent2"/>
                </a:solidFill>
              </a:rPr>
              <a:t>της </a:t>
            </a:r>
            <a:r>
              <a:rPr sz="3000" b="1" spc="-30" dirty="0">
                <a:solidFill>
                  <a:schemeClr val="accent2"/>
                </a:solidFill>
              </a:rPr>
              <a:t>επεξεργασίας</a:t>
            </a:r>
            <a:r>
              <a:rPr sz="3000" b="1" spc="-382" dirty="0">
                <a:solidFill>
                  <a:schemeClr val="accent2"/>
                </a:solidFill>
              </a:rPr>
              <a:t> </a:t>
            </a:r>
            <a:endParaRPr sz="3000" b="1" spc="-11" dirty="0">
              <a:solidFill>
                <a:schemeClr val="accent2"/>
              </a:solidFill>
            </a:endParaRPr>
          </a:p>
        </p:txBody>
      </p:sp>
      <p:sp>
        <p:nvSpPr>
          <p:cNvPr id="3" name="object 3"/>
          <p:cNvSpPr txBox="1"/>
          <p:nvPr/>
        </p:nvSpPr>
        <p:spPr>
          <a:xfrm>
            <a:off x="2293544" y="1765077"/>
            <a:ext cx="7935754" cy="4133022"/>
          </a:xfrm>
          <a:prstGeom prst="rect">
            <a:avLst/>
          </a:prstGeom>
        </p:spPr>
        <p:txBody>
          <a:bodyPr vert="horz" wrap="square" lIns="0" tIns="36671" rIns="0" bIns="0" rtlCol="0">
            <a:spAutoFit/>
          </a:bodyPr>
          <a:lstStyle/>
          <a:p>
            <a:pPr marL="9525" marR="3810" lvl="0" indent="0" algn="just" defTabSz="914400" rtl="0" eaLnBrk="1" fontAlgn="auto" latinLnBrk="0" hangingPunct="1">
              <a:lnSpc>
                <a:spcPct val="90000"/>
              </a:lnSpc>
              <a:spcBef>
                <a:spcPts val="289"/>
              </a:spcBef>
              <a:spcAft>
                <a:spcPts val="0"/>
              </a:spcAft>
              <a:buClrTx/>
              <a:buSzTx/>
              <a:buFontTx/>
              <a:buNone/>
              <a:tabLst/>
              <a:defRPr/>
            </a:pPr>
            <a:r>
              <a:rPr kumimoji="0" sz="1800" b="0" i="0" u="none" strike="noStrike" kern="1200" cap="none" spc="-4" normalizeH="0" baseline="0" noProof="0" dirty="0">
                <a:ln>
                  <a:noFill/>
                </a:ln>
                <a:solidFill>
                  <a:prstClr val="black"/>
                </a:solidFill>
                <a:effectLst/>
                <a:uLnTx/>
                <a:uFillTx/>
                <a:latin typeface="Calibri"/>
                <a:ea typeface="+mn-ea"/>
                <a:cs typeface="Calibri"/>
              </a:rPr>
              <a:t>«Λαμβάνοντας </a:t>
            </a:r>
            <a:r>
              <a:rPr kumimoji="0" sz="1800" b="0" i="0" u="none" strike="noStrike" kern="1200" cap="none" spc="0" normalizeH="0" baseline="0" noProof="0" dirty="0">
                <a:ln>
                  <a:noFill/>
                </a:ln>
                <a:solidFill>
                  <a:prstClr val="black"/>
                </a:solidFill>
                <a:effectLst/>
                <a:uLnTx/>
                <a:uFillTx/>
                <a:latin typeface="Calibri"/>
                <a:ea typeface="+mn-ea"/>
                <a:cs typeface="Calibri"/>
              </a:rPr>
              <a:t>υπόψη … ο </a:t>
            </a:r>
            <a:r>
              <a:rPr kumimoji="0" sz="1800" b="0" i="0" u="none" strike="noStrike" kern="1200" cap="none" spc="-4" normalizeH="0" baseline="0" noProof="0" dirty="0">
                <a:ln>
                  <a:noFill/>
                </a:ln>
                <a:solidFill>
                  <a:prstClr val="black"/>
                </a:solidFill>
                <a:effectLst/>
                <a:uLnTx/>
                <a:uFillTx/>
                <a:latin typeface="Calibri"/>
                <a:ea typeface="+mn-ea"/>
                <a:cs typeface="Calibri"/>
              </a:rPr>
              <a:t>υπεύθυνος </a:t>
            </a:r>
            <a:r>
              <a:rPr kumimoji="0" sz="1800" b="0" i="0" u="none" strike="noStrike" kern="1200" cap="none" spc="-8" normalizeH="0" baseline="0" noProof="0" dirty="0">
                <a:ln>
                  <a:noFill/>
                </a:ln>
                <a:solidFill>
                  <a:prstClr val="black"/>
                </a:solidFill>
                <a:effectLst/>
                <a:uLnTx/>
                <a:uFillTx/>
                <a:latin typeface="Calibri"/>
                <a:ea typeface="+mn-ea"/>
                <a:cs typeface="Calibri"/>
              </a:rPr>
              <a:t>επεξεργασίας </a:t>
            </a:r>
            <a:r>
              <a:rPr kumimoji="0" sz="1800" b="0" i="0" u="none" strike="noStrike" kern="1200" cap="none" spc="-19" normalizeH="0" baseline="0" noProof="0" dirty="0">
                <a:ln>
                  <a:noFill/>
                </a:ln>
                <a:solidFill>
                  <a:prstClr val="black"/>
                </a:solidFill>
                <a:effectLst/>
                <a:uLnTx/>
                <a:uFillTx/>
                <a:latin typeface="Calibri"/>
                <a:ea typeface="+mn-ea"/>
                <a:cs typeface="Calibri"/>
              </a:rPr>
              <a:t>και </a:t>
            </a:r>
            <a:r>
              <a:rPr kumimoji="0" sz="1800" b="0" i="0" u="none" strike="noStrike" kern="1200" cap="none" spc="0" normalizeH="0" baseline="0" noProof="0" dirty="0">
                <a:ln>
                  <a:noFill/>
                </a:ln>
                <a:solidFill>
                  <a:prstClr val="black"/>
                </a:solidFill>
                <a:effectLst/>
                <a:uLnTx/>
                <a:uFillTx/>
                <a:latin typeface="Calibri"/>
                <a:ea typeface="+mn-ea"/>
                <a:cs typeface="Calibri"/>
              </a:rPr>
              <a:t>ο </a:t>
            </a:r>
            <a:r>
              <a:rPr kumimoji="0" sz="1800" b="0" i="0" u="none" strike="noStrike" kern="1200" cap="none" spc="-8" normalizeH="0" baseline="0" noProof="0" dirty="0">
                <a:ln>
                  <a:noFill/>
                </a:ln>
                <a:solidFill>
                  <a:prstClr val="black"/>
                </a:solidFill>
                <a:effectLst/>
                <a:uLnTx/>
                <a:uFillTx/>
                <a:latin typeface="Calibri"/>
                <a:ea typeface="+mn-ea"/>
                <a:cs typeface="Calibri"/>
              </a:rPr>
              <a:t>εκτελών </a:t>
            </a:r>
            <a:r>
              <a:rPr kumimoji="0" sz="1800" b="0" i="0" u="none" strike="noStrike" kern="1200" cap="none" spc="-19" normalizeH="0" baseline="0" noProof="0" dirty="0">
                <a:ln>
                  <a:noFill/>
                </a:ln>
                <a:solidFill>
                  <a:prstClr val="black"/>
                </a:solidFill>
                <a:effectLst/>
                <a:uLnTx/>
                <a:uFillTx/>
                <a:latin typeface="Calibri"/>
                <a:ea typeface="+mn-ea"/>
                <a:cs typeface="Calibri"/>
              </a:rPr>
              <a:t>την </a:t>
            </a:r>
            <a:r>
              <a:rPr kumimoji="0" sz="1800" b="0" i="0" u="none" strike="noStrike" kern="1200" cap="none" spc="-8" normalizeH="0" baseline="0" noProof="0" dirty="0">
                <a:ln>
                  <a:noFill/>
                </a:ln>
                <a:solidFill>
                  <a:prstClr val="black"/>
                </a:solidFill>
                <a:effectLst/>
                <a:uLnTx/>
                <a:uFillTx/>
                <a:latin typeface="Calibri"/>
                <a:ea typeface="+mn-ea"/>
                <a:cs typeface="Calibri"/>
              </a:rPr>
              <a:t>επεξεργασία  εφαρμόζουν </a:t>
            </a:r>
            <a:r>
              <a:rPr kumimoji="0" sz="1800" b="0" i="0" u="none" strike="noStrike" kern="1200" cap="none" spc="-15" normalizeH="0" baseline="0" noProof="0" dirty="0">
                <a:ln>
                  <a:noFill/>
                </a:ln>
                <a:solidFill>
                  <a:prstClr val="black"/>
                </a:solidFill>
                <a:effectLst/>
                <a:uLnTx/>
                <a:uFillTx/>
                <a:latin typeface="Calibri"/>
                <a:ea typeface="+mn-ea"/>
                <a:cs typeface="Calibri"/>
              </a:rPr>
              <a:t>κατάλληλα </a:t>
            </a:r>
            <a:r>
              <a:rPr kumimoji="0" sz="1800" b="0" i="0" u="none" strike="noStrike" kern="1200" cap="none" spc="-11" normalizeH="0" baseline="0" noProof="0" dirty="0">
                <a:ln>
                  <a:noFill/>
                </a:ln>
                <a:solidFill>
                  <a:prstClr val="black"/>
                </a:solidFill>
                <a:effectLst/>
                <a:uLnTx/>
                <a:uFillTx/>
                <a:latin typeface="Calibri"/>
                <a:ea typeface="+mn-ea"/>
                <a:cs typeface="Calibri"/>
              </a:rPr>
              <a:t>τεχνικά </a:t>
            </a:r>
            <a:r>
              <a:rPr kumimoji="0" sz="1800" b="0" i="0" u="none" strike="noStrike" kern="1200" cap="none" spc="-23" normalizeH="0" baseline="0" noProof="0" dirty="0">
                <a:ln>
                  <a:noFill/>
                </a:ln>
                <a:solidFill>
                  <a:prstClr val="black"/>
                </a:solidFill>
                <a:effectLst/>
                <a:uLnTx/>
                <a:uFillTx/>
                <a:latin typeface="Calibri"/>
                <a:ea typeface="+mn-ea"/>
                <a:cs typeface="Calibri"/>
              </a:rPr>
              <a:t>και </a:t>
            </a:r>
            <a:r>
              <a:rPr kumimoji="0" sz="1800" b="0" i="0" u="none" strike="noStrike" kern="1200" cap="none" spc="-11" normalizeH="0" baseline="0" noProof="0" dirty="0">
                <a:ln>
                  <a:noFill/>
                </a:ln>
                <a:solidFill>
                  <a:prstClr val="black"/>
                </a:solidFill>
                <a:effectLst/>
                <a:uLnTx/>
                <a:uFillTx/>
                <a:latin typeface="Calibri"/>
                <a:ea typeface="+mn-ea"/>
                <a:cs typeface="Calibri"/>
              </a:rPr>
              <a:t>οργανωτικά </a:t>
            </a:r>
            <a:r>
              <a:rPr kumimoji="0" sz="1800" b="0" i="0" u="none" strike="noStrike" kern="1200" cap="none" spc="-8" normalizeH="0" baseline="0" noProof="0" dirty="0">
                <a:ln>
                  <a:noFill/>
                </a:ln>
                <a:solidFill>
                  <a:prstClr val="black"/>
                </a:solidFill>
                <a:effectLst/>
                <a:uLnTx/>
                <a:uFillTx/>
                <a:latin typeface="Calibri"/>
                <a:ea typeface="+mn-ea"/>
                <a:cs typeface="Calibri"/>
              </a:rPr>
              <a:t>μέσα </a:t>
            </a:r>
            <a:r>
              <a:rPr kumimoji="0" sz="1800" b="0" i="0" u="none" strike="noStrike" kern="1200" cap="none" spc="-4" normalizeH="0" baseline="0" noProof="0" dirty="0">
                <a:ln>
                  <a:noFill/>
                </a:ln>
                <a:solidFill>
                  <a:prstClr val="black"/>
                </a:solidFill>
                <a:effectLst/>
                <a:uLnTx/>
                <a:uFillTx/>
                <a:latin typeface="Calibri"/>
                <a:ea typeface="+mn-ea"/>
                <a:cs typeface="Calibri"/>
              </a:rPr>
              <a:t>προκειμένου </a:t>
            </a:r>
            <a:r>
              <a:rPr kumimoji="0" sz="1800" b="0" i="0" u="none" strike="noStrike" kern="1200" cap="none" spc="0" normalizeH="0" baseline="0" noProof="0" dirty="0">
                <a:ln>
                  <a:noFill/>
                </a:ln>
                <a:solidFill>
                  <a:prstClr val="black"/>
                </a:solidFill>
                <a:effectLst/>
                <a:uLnTx/>
                <a:uFillTx/>
                <a:latin typeface="Calibri"/>
                <a:ea typeface="+mn-ea"/>
                <a:cs typeface="Calibri"/>
              </a:rPr>
              <a:t>να </a:t>
            </a:r>
            <a:r>
              <a:rPr kumimoji="0" sz="1800" b="0" i="0" u="none" strike="noStrike" kern="1200" cap="none" spc="-11" normalizeH="0" baseline="0" noProof="0" dirty="0">
                <a:ln>
                  <a:noFill/>
                </a:ln>
                <a:solidFill>
                  <a:prstClr val="black"/>
                </a:solidFill>
                <a:effectLst/>
                <a:uLnTx/>
                <a:uFillTx/>
                <a:latin typeface="Calibri"/>
                <a:ea typeface="+mn-ea"/>
                <a:cs typeface="Calibri"/>
              </a:rPr>
              <a:t>διασφαλίζεται  το κατάλληλο </a:t>
            </a:r>
            <a:r>
              <a:rPr kumimoji="0" sz="1800" b="0" i="0" u="none" strike="noStrike" kern="1200" cap="none" spc="-8" normalizeH="0" baseline="0" noProof="0" dirty="0">
                <a:ln>
                  <a:noFill/>
                </a:ln>
                <a:solidFill>
                  <a:prstClr val="black"/>
                </a:solidFill>
                <a:effectLst/>
                <a:uLnTx/>
                <a:uFillTx/>
                <a:latin typeface="Calibri"/>
                <a:ea typeface="+mn-ea"/>
                <a:cs typeface="Calibri"/>
              </a:rPr>
              <a:t>επίπεδο ασφάλειας </a:t>
            </a:r>
            <a:r>
              <a:rPr kumimoji="0" sz="1800" b="0" i="0" u="none" strike="noStrike" kern="1200" cap="none" spc="-4" normalizeH="0" baseline="0" noProof="0" dirty="0">
                <a:ln>
                  <a:noFill/>
                </a:ln>
                <a:solidFill>
                  <a:prstClr val="black"/>
                </a:solidFill>
                <a:effectLst/>
                <a:uLnTx/>
                <a:uFillTx/>
                <a:latin typeface="Calibri"/>
                <a:ea typeface="+mn-ea"/>
                <a:cs typeface="Calibri"/>
              </a:rPr>
              <a:t>έναντι </a:t>
            </a:r>
            <a:r>
              <a:rPr kumimoji="0" sz="1800" b="0" i="0" u="none" strike="noStrike" kern="1200" cap="none" spc="-11" normalizeH="0" baseline="0" noProof="0" dirty="0">
                <a:ln>
                  <a:noFill/>
                </a:ln>
                <a:solidFill>
                  <a:prstClr val="black"/>
                </a:solidFill>
                <a:effectLst/>
                <a:uLnTx/>
                <a:uFillTx/>
                <a:latin typeface="Calibri"/>
                <a:ea typeface="+mn-ea"/>
                <a:cs typeface="Calibri"/>
              </a:rPr>
              <a:t>των κινδύνων, </a:t>
            </a:r>
            <a:r>
              <a:rPr kumimoji="0" sz="1800" b="0" i="0" u="none" strike="noStrike" kern="1200" cap="none" spc="-4" normalizeH="0" baseline="0" noProof="0" dirty="0">
                <a:ln>
                  <a:noFill/>
                </a:ln>
                <a:solidFill>
                  <a:prstClr val="black"/>
                </a:solidFill>
                <a:effectLst/>
                <a:uLnTx/>
                <a:uFillTx/>
                <a:latin typeface="Calibri"/>
                <a:ea typeface="+mn-ea"/>
                <a:cs typeface="Calibri"/>
              </a:rPr>
              <a:t>περιλαμβανομένων, </a:t>
            </a:r>
            <a:r>
              <a:rPr kumimoji="0" sz="1800" b="0" i="0" u="none" strike="noStrike" kern="1200" cap="none" spc="-8" normalizeH="0" baseline="0" noProof="0" dirty="0">
                <a:ln>
                  <a:noFill/>
                </a:ln>
                <a:solidFill>
                  <a:prstClr val="black"/>
                </a:solidFill>
                <a:effectLst/>
                <a:uLnTx/>
                <a:uFillTx/>
                <a:latin typeface="Calibri"/>
                <a:ea typeface="+mn-ea"/>
                <a:cs typeface="Calibri"/>
              </a:rPr>
              <a:t>μεταξύ  άλλων, </a:t>
            </a:r>
            <a:r>
              <a:rPr kumimoji="0" sz="1800" b="0" i="0" u="none" strike="noStrike" kern="1200" cap="none" spc="-23" normalizeH="0" baseline="0" noProof="0" dirty="0">
                <a:ln>
                  <a:noFill/>
                </a:ln>
                <a:solidFill>
                  <a:prstClr val="black"/>
                </a:solidFill>
                <a:effectLst/>
                <a:uLnTx/>
                <a:uFillTx/>
                <a:latin typeface="Calibri"/>
                <a:ea typeface="+mn-ea"/>
                <a:cs typeface="Calibri"/>
              </a:rPr>
              <a:t>κατά</a:t>
            </a:r>
            <a:r>
              <a:rPr kumimoji="0" sz="1800" b="0" i="0" u="none" strike="noStrike" kern="1200" cap="none" spc="4" normalizeH="0" baseline="0" noProof="0" dirty="0">
                <a:ln>
                  <a:noFill/>
                </a:ln>
                <a:solidFill>
                  <a:prstClr val="black"/>
                </a:solidFill>
                <a:effectLst/>
                <a:uLnTx/>
                <a:uFillTx/>
                <a:latin typeface="Calibri"/>
                <a:ea typeface="+mn-ea"/>
                <a:cs typeface="Calibri"/>
              </a:rPr>
              <a:t> </a:t>
            </a:r>
            <a:r>
              <a:rPr kumimoji="0" sz="1800" b="0" i="0" u="none" strike="noStrike" kern="1200" cap="none" spc="-4" normalizeH="0" baseline="0" noProof="0" dirty="0">
                <a:ln>
                  <a:noFill/>
                </a:ln>
                <a:solidFill>
                  <a:prstClr val="black"/>
                </a:solidFill>
                <a:effectLst/>
                <a:uLnTx/>
                <a:uFillTx/>
                <a:latin typeface="Calibri"/>
                <a:ea typeface="+mn-ea"/>
                <a:cs typeface="Calibri"/>
              </a:rPr>
              <a:t>περίπτωση:</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9525" marR="696277" lvl="0" indent="0" algn="just" defTabSz="914400" rtl="0" eaLnBrk="1" fontAlgn="auto" latinLnBrk="0" hangingPunct="1">
              <a:lnSpc>
                <a:spcPts val="1943"/>
              </a:lnSpc>
              <a:spcBef>
                <a:spcPts val="788"/>
              </a:spcBef>
              <a:spcAft>
                <a:spcPts val="0"/>
              </a:spcAft>
              <a:buClrTx/>
              <a:buSzTx/>
              <a:buFontTx/>
              <a:buNone/>
              <a:tabLst/>
              <a:defRPr/>
            </a:pPr>
            <a:r>
              <a:rPr kumimoji="0" sz="1800" b="0" i="0" u="none" strike="noStrike" kern="1200" cap="none" spc="-4" normalizeH="0" baseline="0" noProof="0" dirty="0">
                <a:ln>
                  <a:noFill/>
                </a:ln>
                <a:solidFill>
                  <a:prstClr val="black"/>
                </a:solidFill>
                <a:effectLst/>
                <a:uLnTx/>
                <a:uFillTx/>
                <a:latin typeface="Calibri"/>
                <a:ea typeface="+mn-ea"/>
                <a:cs typeface="Calibri"/>
              </a:rPr>
              <a:t>α) </a:t>
            </a:r>
            <a:r>
              <a:rPr kumimoji="0" sz="1800" b="0" i="0" u="none" strike="noStrike" kern="1200" cap="none" spc="-8" normalizeH="0" baseline="0" noProof="0" dirty="0">
                <a:ln>
                  <a:noFill/>
                </a:ln>
                <a:solidFill>
                  <a:prstClr val="black"/>
                </a:solidFill>
                <a:effectLst/>
                <a:uLnTx/>
                <a:uFillTx/>
                <a:latin typeface="Calibri"/>
                <a:ea typeface="+mn-ea"/>
                <a:cs typeface="Calibri"/>
              </a:rPr>
              <a:t>της </a:t>
            </a:r>
            <a:r>
              <a:rPr kumimoji="0" sz="1800" b="0" i="0" u="none" strike="noStrike" kern="1200" cap="none" spc="-4" normalizeH="0" baseline="0" noProof="0" dirty="0">
                <a:ln>
                  <a:noFill/>
                </a:ln>
                <a:solidFill>
                  <a:srgbClr val="C00000"/>
                </a:solidFill>
                <a:effectLst/>
                <a:uLnTx/>
                <a:uFillTx/>
                <a:latin typeface="Calibri"/>
                <a:ea typeface="+mn-ea"/>
                <a:cs typeface="Calibri"/>
              </a:rPr>
              <a:t>ψευδωνυμοποίησης </a:t>
            </a:r>
            <a:r>
              <a:rPr kumimoji="0" sz="1800" b="0" i="0" u="none" strike="noStrike" kern="1200" cap="none" spc="-23" normalizeH="0" baseline="0" noProof="0" dirty="0">
                <a:ln>
                  <a:noFill/>
                </a:ln>
                <a:solidFill>
                  <a:srgbClr val="C00000"/>
                </a:solidFill>
                <a:effectLst/>
                <a:uLnTx/>
                <a:uFillTx/>
                <a:latin typeface="Calibri"/>
                <a:ea typeface="+mn-ea"/>
                <a:cs typeface="Calibri"/>
              </a:rPr>
              <a:t>και </a:t>
            </a:r>
            <a:r>
              <a:rPr kumimoji="0" sz="1800" b="0" i="0" u="none" strike="noStrike" kern="1200" cap="none" spc="-8" normalizeH="0" baseline="0" noProof="0" dirty="0">
                <a:ln>
                  <a:noFill/>
                </a:ln>
                <a:solidFill>
                  <a:srgbClr val="C00000"/>
                </a:solidFill>
                <a:effectLst/>
                <a:uLnTx/>
                <a:uFillTx/>
                <a:latin typeface="Calibri"/>
                <a:ea typeface="+mn-ea"/>
                <a:cs typeface="Calibri"/>
              </a:rPr>
              <a:t>της κρυπτογράφησης </a:t>
            </a:r>
            <a:r>
              <a:rPr kumimoji="0" sz="1800" b="0" i="0" u="none" strike="noStrike" kern="1200" cap="none" spc="-11" normalizeH="0" baseline="0" noProof="0" dirty="0">
                <a:ln>
                  <a:noFill/>
                </a:ln>
                <a:solidFill>
                  <a:prstClr val="black"/>
                </a:solidFill>
                <a:effectLst/>
                <a:uLnTx/>
                <a:uFillTx/>
                <a:latin typeface="Calibri"/>
                <a:ea typeface="+mn-ea"/>
                <a:cs typeface="Calibri"/>
              </a:rPr>
              <a:t>δεδομένων προσωπικού  χαρακτήρα</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9525" marR="1146810" lvl="0" indent="0" algn="just" defTabSz="914400" rtl="0" eaLnBrk="1" fontAlgn="auto" latinLnBrk="0" hangingPunct="1">
              <a:lnSpc>
                <a:spcPct val="90000"/>
              </a:lnSpc>
              <a:spcBef>
                <a:spcPts val="720"/>
              </a:spcBef>
              <a:spcAft>
                <a:spcPts val="0"/>
              </a:spcAft>
              <a:buClrTx/>
              <a:buSzTx/>
              <a:buFontTx/>
              <a:buNone/>
              <a:tabLst/>
              <a:defRPr/>
            </a:pPr>
            <a:r>
              <a:rPr kumimoji="0" sz="1800" b="0" i="0" u="none" strike="noStrike" kern="1200" cap="none" spc="-4" normalizeH="0" baseline="0" noProof="0" dirty="0">
                <a:ln>
                  <a:noFill/>
                </a:ln>
                <a:solidFill>
                  <a:prstClr val="black"/>
                </a:solidFill>
                <a:effectLst/>
                <a:uLnTx/>
                <a:uFillTx/>
                <a:latin typeface="Calibri"/>
                <a:ea typeface="+mn-ea"/>
                <a:cs typeface="Calibri"/>
              </a:rPr>
              <a:t>β) </a:t>
            </a:r>
            <a:r>
              <a:rPr kumimoji="0" sz="1800" b="0" i="0" u="none" strike="noStrike" kern="1200" cap="none" spc="-8" normalizeH="0" baseline="0" noProof="0" dirty="0">
                <a:ln>
                  <a:noFill/>
                </a:ln>
                <a:solidFill>
                  <a:prstClr val="black"/>
                </a:solidFill>
                <a:effectLst/>
                <a:uLnTx/>
                <a:uFillTx/>
                <a:latin typeface="Calibri"/>
                <a:ea typeface="+mn-ea"/>
                <a:cs typeface="Calibri"/>
              </a:rPr>
              <a:t>της </a:t>
            </a:r>
            <a:r>
              <a:rPr kumimoji="0" sz="1800" b="0" i="0" u="none" strike="noStrike" kern="1200" cap="none" spc="-11" normalizeH="0" baseline="0" noProof="0" dirty="0">
                <a:ln>
                  <a:noFill/>
                </a:ln>
                <a:solidFill>
                  <a:prstClr val="black"/>
                </a:solidFill>
                <a:effectLst/>
                <a:uLnTx/>
                <a:uFillTx/>
                <a:latin typeface="Calibri"/>
                <a:ea typeface="+mn-ea"/>
                <a:cs typeface="Calibri"/>
              </a:rPr>
              <a:t>δυνατότητας </a:t>
            </a:r>
            <a:r>
              <a:rPr kumimoji="0" sz="1800" b="0" i="0" u="none" strike="noStrike" kern="1200" cap="none" spc="-8" normalizeH="0" baseline="0" noProof="0" dirty="0">
                <a:ln>
                  <a:noFill/>
                </a:ln>
                <a:solidFill>
                  <a:prstClr val="black"/>
                </a:solidFill>
                <a:effectLst/>
                <a:uLnTx/>
                <a:uFillTx/>
                <a:latin typeface="Calibri"/>
                <a:ea typeface="+mn-ea"/>
                <a:cs typeface="Calibri"/>
              </a:rPr>
              <a:t>διασφάλισης </a:t>
            </a:r>
            <a:r>
              <a:rPr kumimoji="0" sz="1800" b="0" i="0" u="none" strike="noStrike" kern="1200" cap="none" spc="-11" normalizeH="0" baseline="0" noProof="0" dirty="0">
                <a:ln>
                  <a:noFill/>
                </a:ln>
                <a:solidFill>
                  <a:prstClr val="black"/>
                </a:solidFill>
                <a:effectLst/>
                <a:uLnTx/>
                <a:uFillTx/>
                <a:latin typeface="Calibri"/>
                <a:ea typeface="+mn-ea"/>
                <a:cs typeface="Calibri"/>
              </a:rPr>
              <a:t>του </a:t>
            </a:r>
            <a:r>
              <a:rPr kumimoji="0" sz="1800" b="0" i="0" u="none" strike="noStrike" kern="1200" cap="none" spc="-11" normalizeH="0" baseline="0" noProof="0" dirty="0">
                <a:ln>
                  <a:noFill/>
                </a:ln>
                <a:solidFill>
                  <a:srgbClr val="C00000"/>
                </a:solidFill>
                <a:effectLst/>
                <a:uLnTx/>
                <a:uFillTx/>
                <a:latin typeface="Calibri"/>
                <a:ea typeface="+mn-ea"/>
                <a:cs typeface="Calibri"/>
              </a:rPr>
              <a:t>απορρήτου, </a:t>
            </a:r>
            <a:r>
              <a:rPr kumimoji="0" sz="1800" b="0" i="0" u="none" strike="noStrike" kern="1200" cap="none" spc="-8" normalizeH="0" baseline="0" noProof="0" dirty="0">
                <a:ln>
                  <a:noFill/>
                </a:ln>
                <a:solidFill>
                  <a:srgbClr val="C00000"/>
                </a:solidFill>
                <a:effectLst/>
                <a:uLnTx/>
                <a:uFillTx/>
                <a:latin typeface="Calibri"/>
                <a:ea typeface="+mn-ea"/>
                <a:cs typeface="Calibri"/>
              </a:rPr>
              <a:t>της </a:t>
            </a:r>
            <a:r>
              <a:rPr kumimoji="0" sz="1800" b="0" i="0" u="none" strike="noStrike" kern="1200" cap="none" spc="-11" normalizeH="0" baseline="0" noProof="0" dirty="0">
                <a:ln>
                  <a:noFill/>
                </a:ln>
                <a:solidFill>
                  <a:srgbClr val="C00000"/>
                </a:solidFill>
                <a:effectLst/>
                <a:uLnTx/>
                <a:uFillTx/>
                <a:latin typeface="Calibri"/>
                <a:ea typeface="+mn-ea"/>
                <a:cs typeface="Calibri"/>
              </a:rPr>
              <a:t>ακεραιότητας, </a:t>
            </a:r>
            <a:r>
              <a:rPr kumimoji="0" sz="1800" b="0" i="0" u="none" strike="noStrike" kern="1200" cap="none" spc="-8" normalizeH="0" baseline="0" noProof="0" dirty="0">
                <a:ln>
                  <a:noFill/>
                </a:ln>
                <a:solidFill>
                  <a:srgbClr val="C00000"/>
                </a:solidFill>
                <a:effectLst/>
                <a:uLnTx/>
                <a:uFillTx/>
                <a:latin typeface="Calibri"/>
                <a:ea typeface="+mn-ea"/>
                <a:cs typeface="Calibri"/>
              </a:rPr>
              <a:t>της  </a:t>
            </a:r>
            <a:r>
              <a:rPr kumimoji="0" sz="1800" b="0" i="0" u="none" strike="noStrike" kern="1200" cap="none" spc="-11" normalizeH="0" baseline="0" noProof="0" dirty="0">
                <a:ln>
                  <a:noFill/>
                </a:ln>
                <a:solidFill>
                  <a:srgbClr val="C00000"/>
                </a:solidFill>
                <a:effectLst/>
                <a:uLnTx/>
                <a:uFillTx/>
                <a:latin typeface="Calibri"/>
                <a:ea typeface="+mn-ea"/>
                <a:cs typeface="Calibri"/>
              </a:rPr>
              <a:t>διαθεσιμότητας </a:t>
            </a:r>
            <a:r>
              <a:rPr kumimoji="0" sz="1800" b="0" i="0" u="none" strike="noStrike" kern="1200" cap="none" spc="-23" normalizeH="0" baseline="0" noProof="0" dirty="0">
                <a:ln>
                  <a:noFill/>
                </a:ln>
                <a:solidFill>
                  <a:srgbClr val="C00000"/>
                </a:solidFill>
                <a:effectLst/>
                <a:uLnTx/>
                <a:uFillTx/>
                <a:latin typeface="Calibri"/>
                <a:ea typeface="+mn-ea"/>
                <a:cs typeface="Calibri"/>
              </a:rPr>
              <a:t>και </a:t>
            </a:r>
            <a:r>
              <a:rPr kumimoji="0" sz="1800" b="0" i="0" u="none" strike="noStrike" kern="1200" cap="none" spc="-8" normalizeH="0" baseline="0" noProof="0" dirty="0">
                <a:ln>
                  <a:noFill/>
                </a:ln>
                <a:solidFill>
                  <a:srgbClr val="C00000"/>
                </a:solidFill>
                <a:effectLst/>
                <a:uLnTx/>
                <a:uFillTx/>
                <a:latin typeface="Calibri"/>
                <a:ea typeface="+mn-ea"/>
                <a:cs typeface="Calibri"/>
              </a:rPr>
              <a:t>της αξιοπιστίας </a:t>
            </a:r>
            <a:r>
              <a:rPr kumimoji="0" sz="1800" b="0" i="0" u="none" strike="noStrike" kern="1200" cap="none" spc="-11" normalizeH="0" baseline="0" noProof="0" dirty="0">
                <a:ln>
                  <a:noFill/>
                </a:ln>
                <a:solidFill>
                  <a:prstClr val="black"/>
                </a:solidFill>
                <a:effectLst/>
                <a:uLnTx/>
                <a:uFillTx/>
                <a:latin typeface="Calibri"/>
                <a:ea typeface="+mn-ea"/>
                <a:cs typeface="Calibri"/>
              </a:rPr>
              <a:t>των </a:t>
            </a:r>
            <a:r>
              <a:rPr kumimoji="0" sz="1800" b="0" i="0" u="none" strike="noStrike" kern="1200" cap="none" spc="-8" normalizeH="0" baseline="0" noProof="0" dirty="0">
                <a:ln>
                  <a:noFill/>
                </a:ln>
                <a:solidFill>
                  <a:prstClr val="black"/>
                </a:solidFill>
                <a:effectLst/>
                <a:uLnTx/>
                <a:uFillTx/>
                <a:latin typeface="Calibri"/>
                <a:ea typeface="+mn-ea"/>
                <a:cs typeface="Calibri"/>
              </a:rPr>
              <a:t>συστημάτων </a:t>
            </a:r>
            <a:r>
              <a:rPr kumimoji="0" sz="1800" b="0" i="0" u="none" strike="noStrike" kern="1200" cap="none" spc="-23" normalizeH="0" baseline="0" noProof="0" dirty="0">
                <a:ln>
                  <a:noFill/>
                </a:ln>
                <a:solidFill>
                  <a:prstClr val="black"/>
                </a:solidFill>
                <a:effectLst/>
                <a:uLnTx/>
                <a:uFillTx/>
                <a:latin typeface="Calibri"/>
                <a:ea typeface="+mn-ea"/>
                <a:cs typeface="Calibri"/>
              </a:rPr>
              <a:t>και </a:t>
            </a:r>
            <a:r>
              <a:rPr kumimoji="0" sz="1800" b="0" i="0" u="none" strike="noStrike" kern="1200" cap="none" spc="-11" normalizeH="0" baseline="0" noProof="0" dirty="0">
                <a:ln>
                  <a:noFill/>
                </a:ln>
                <a:solidFill>
                  <a:prstClr val="black"/>
                </a:solidFill>
                <a:effectLst/>
                <a:uLnTx/>
                <a:uFillTx/>
                <a:latin typeface="Calibri"/>
                <a:ea typeface="+mn-ea"/>
                <a:cs typeface="Calibri"/>
              </a:rPr>
              <a:t>των </a:t>
            </a:r>
            <a:r>
              <a:rPr kumimoji="0" sz="1800" b="0" i="0" u="none" strike="noStrike" kern="1200" cap="none" spc="-8" normalizeH="0" baseline="0" noProof="0" dirty="0">
                <a:ln>
                  <a:noFill/>
                </a:ln>
                <a:solidFill>
                  <a:prstClr val="black"/>
                </a:solidFill>
                <a:effectLst/>
                <a:uLnTx/>
                <a:uFillTx/>
                <a:latin typeface="Calibri"/>
                <a:ea typeface="+mn-ea"/>
                <a:cs typeface="Calibri"/>
              </a:rPr>
              <a:t>υπηρεσιών  επεξεργασίας </a:t>
            </a:r>
            <a:r>
              <a:rPr kumimoji="0" sz="1800" b="0" i="0" u="none" strike="noStrike" kern="1200" cap="none" spc="0" normalizeH="0" baseline="0" noProof="0" dirty="0">
                <a:ln>
                  <a:noFill/>
                </a:ln>
                <a:solidFill>
                  <a:prstClr val="black"/>
                </a:solidFill>
                <a:effectLst/>
                <a:uLnTx/>
                <a:uFillTx/>
                <a:latin typeface="Calibri"/>
                <a:ea typeface="+mn-ea"/>
                <a:cs typeface="Calibri"/>
              </a:rPr>
              <a:t>σε </a:t>
            </a:r>
            <a:r>
              <a:rPr kumimoji="0" sz="1800" b="0" i="0" u="none" strike="noStrike" kern="1200" cap="none" spc="-4" normalizeH="0" baseline="0" noProof="0" dirty="0">
                <a:ln>
                  <a:noFill/>
                </a:ln>
                <a:solidFill>
                  <a:prstClr val="black"/>
                </a:solidFill>
                <a:effectLst/>
                <a:uLnTx/>
                <a:uFillTx/>
                <a:latin typeface="Calibri"/>
                <a:ea typeface="+mn-ea"/>
                <a:cs typeface="Calibri"/>
              </a:rPr>
              <a:t>συνεχή</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8" normalizeH="0" baseline="0" noProof="0" dirty="0">
                <a:ln>
                  <a:noFill/>
                </a:ln>
                <a:solidFill>
                  <a:prstClr val="black"/>
                </a:solidFill>
                <a:effectLst/>
                <a:uLnTx/>
                <a:uFillTx/>
                <a:latin typeface="Calibri"/>
                <a:ea typeface="+mn-ea"/>
                <a:cs typeface="Calibri"/>
              </a:rPr>
              <a:t>βάση</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9525" marR="609124" lvl="0" indent="0" algn="just" defTabSz="914400" rtl="0" eaLnBrk="1" fontAlgn="auto" latinLnBrk="0" hangingPunct="1">
              <a:lnSpc>
                <a:spcPct val="90000"/>
              </a:lnSpc>
              <a:spcBef>
                <a:spcPts val="746"/>
              </a:spcBef>
              <a:spcAft>
                <a:spcPts val="0"/>
              </a:spcAft>
              <a:buClrTx/>
              <a:buSzTx/>
              <a:buFontTx/>
              <a:buNone/>
              <a:tabLst/>
              <a:defRPr/>
            </a:pPr>
            <a:r>
              <a:rPr kumimoji="0" sz="1800" b="0" i="0" u="none" strike="noStrike" kern="1200" cap="none" spc="-4" normalizeH="0" baseline="0" noProof="0" dirty="0">
                <a:ln>
                  <a:noFill/>
                </a:ln>
                <a:solidFill>
                  <a:prstClr val="black"/>
                </a:solidFill>
                <a:effectLst/>
                <a:uLnTx/>
                <a:uFillTx/>
                <a:latin typeface="Calibri"/>
                <a:ea typeface="+mn-ea"/>
                <a:cs typeface="Calibri"/>
              </a:rPr>
              <a:t>γ) </a:t>
            </a:r>
            <a:r>
              <a:rPr kumimoji="0" sz="1800" b="0" i="0" u="none" strike="noStrike" kern="1200" cap="none" spc="-8" normalizeH="0" baseline="0" noProof="0" dirty="0">
                <a:ln>
                  <a:noFill/>
                </a:ln>
                <a:solidFill>
                  <a:prstClr val="black"/>
                </a:solidFill>
                <a:effectLst/>
                <a:uLnTx/>
                <a:uFillTx/>
                <a:latin typeface="Calibri"/>
                <a:ea typeface="+mn-ea"/>
                <a:cs typeface="Calibri"/>
              </a:rPr>
              <a:t>της </a:t>
            </a:r>
            <a:r>
              <a:rPr kumimoji="0" sz="1800" b="0" i="0" u="none" strike="noStrike" kern="1200" cap="none" spc="-11" normalizeH="0" baseline="0" noProof="0" dirty="0">
                <a:ln>
                  <a:noFill/>
                </a:ln>
                <a:solidFill>
                  <a:prstClr val="black"/>
                </a:solidFill>
                <a:effectLst/>
                <a:uLnTx/>
                <a:uFillTx/>
                <a:latin typeface="Calibri"/>
                <a:ea typeface="+mn-ea"/>
                <a:cs typeface="Calibri"/>
              </a:rPr>
              <a:t>δυνατότητας </a:t>
            </a:r>
            <a:r>
              <a:rPr kumimoji="0" sz="1800" b="0" i="0" u="none" strike="noStrike" kern="1200" cap="none" spc="-15" normalizeH="0" baseline="0" noProof="0" dirty="0">
                <a:ln>
                  <a:noFill/>
                </a:ln>
                <a:solidFill>
                  <a:srgbClr val="C00000"/>
                </a:solidFill>
                <a:effectLst/>
                <a:uLnTx/>
                <a:uFillTx/>
                <a:latin typeface="Calibri"/>
                <a:ea typeface="+mn-ea"/>
                <a:cs typeface="Calibri"/>
              </a:rPr>
              <a:t>αποκατάστασης </a:t>
            </a:r>
            <a:r>
              <a:rPr kumimoji="0" sz="1800" b="0" i="0" u="none" strike="noStrike" kern="1200" cap="none" spc="-8" normalizeH="0" baseline="0" noProof="0" dirty="0">
                <a:ln>
                  <a:noFill/>
                </a:ln>
                <a:solidFill>
                  <a:srgbClr val="C00000"/>
                </a:solidFill>
                <a:effectLst/>
                <a:uLnTx/>
                <a:uFillTx/>
                <a:latin typeface="Calibri"/>
                <a:ea typeface="+mn-ea"/>
                <a:cs typeface="Calibri"/>
              </a:rPr>
              <a:t>της </a:t>
            </a:r>
            <a:r>
              <a:rPr kumimoji="0" sz="1800" b="0" i="0" u="none" strike="noStrike" kern="1200" cap="none" spc="-11" normalizeH="0" baseline="0" noProof="0" dirty="0">
                <a:ln>
                  <a:noFill/>
                </a:ln>
                <a:solidFill>
                  <a:srgbClr val="C00000"/>
                </a:solidFill>
                <a:effectLst/>
                <a:uLnTx/>
                <a:uFillTx/>
                <a:latin typeface="Calibri"/>
                <a:ea typeface="+mn-ea"/>
                <a:cs typeface="Calibri"/>
              </a:rPr>
              <a:t>διαθεσιμότητας </a:t>
            </a:r>
            <a:r>
              <a:rPr kumimoji="0" sz="1800" b="0" i="0" u="none" strike="noStrike" kern="1200" cap="none" spc="-23" normalizeH="0" baseline="0" noProof="0" dirty="0">
                <a:ln>
                  <a:noFill/>
                </a:ln>
                <a:solidFill>
                  <a:srgbClr val="C00000"/>
                </a:solidFill>
                <a:effectLst/>
                <a:uLnTx/>
                <a:uFillTx/>
                <a:latin typeface="Calibri"/>
                <a:ea typeface="+mn-ea"/>
                <a:cs typeface="Calibri"/>
              </a:rPr>
              <a:t>και </a:t>
            </a:r>
            <a:r>
              <a:rPr kumimoji="0" sz="1800" b="0" i="0" u="none" strike="noStrike" kern="1200" cap="none" spc="-8" normalizeH="0" baseline="0" noProof="0" dirty="0">
                <a:ln>
                  <a:noFill/>
                </a:ln>
                <a:solidFill>
                  <a:srgbClr val="C00000"/>
                </a:solidFill>
                <a:effectLst/>
                <a:uLnTx/>
                <a:uFillTx/>
                <a:latin typeface="Calibri"/>
                <a:ea typeface="+mn-ea"/>
                <a:cs typeface="Calibri"/>
              </a:rPr>
              <a:t>της πρόσβασης </a:t>
            </a:r>
            <a:r>
              <a:rPr kumimoji="0" sz="1800" b="0" i="0" u="none" strike="noStrike" kern="1200" cap="none" spc="0" normalizeH="0" baseline="0" noProof="0" dirty="0">
                <a:ln>
                  <a:noFill/>
                </a:ln>
                <a:solidFill>
                  <a:prstClr val="black"/>
                </a:solidFill>
                <a:effectLst/>
                <a:uLnTx/>
                <a:uFillTx/>
                <a:latin typeface="Calibri"/>
                <a:ea typeface="+mn-ea"/>
                <a:cs typeface="Calibri"/>
              </a:rPr>
              <a:t>σε  </a:t>
            </a:r>
            <a:r>
              <a:rPr kumimoji="0" sz="1800" b="0" i="0" u="none" strike="noStrike" kern="1200" cap="none" spc="-8" normalizeH="0" baseline="0" noProof="0" dirty="0">
                <a:ln>
                  <a:noFill/>
                </a:ln>
                <a:solidFill>
                  <a:prstClr val="black"/>
                </a:solidFill>
                <a:effectLst/>
                <a:uLnTx/>
                <a:uFillTx/>
                <a:latin typeface="Calibri"/>
                <a:ea typeface="+mn-ea"/>
                <a:cs typeface="Calibri"/>
              </a:rPr>
              <a:t>δεδομένα προσωπικού </a:t>
            </a:r>
            <a:r>
              <a:rPr kumimoji="0" sz="1800" b="0" i="0" u="none" strike="noStrike" kern="1200" cap="none" spc="-11" normalizeH="0" baseline="0" noProof="0" dirty="0">
                <a:ln>
                  <a:noFill/>
                </a:ln>
                <a:solidFill>
                  <a:prstClr val="black"/>
                </a:solidFill>
                <a:effectLst/>
                <a:uLnTx/>
                <a:uFillTx/>
                <a:latin typeface="Calibri"/>
                <a:ea typeface="+mn-ea"/>
                <a:cs typeface="Calibri"/>
              </a:rPr>
              <a:t>χαρακτήρα </a:t>
            </a:r>
            <a:r>
              <a:rPr kumimoji="0" sz="1800" b="0" i="0" u="none" strike="noStrike" kern="1200" cap="none" spc="0" normalizeH="0" baseline="0" noProof="0" dirty="0">
                <a:ln>
                  <a:noFill/>
                </a:ln>
                <a:solidFill>
                  <a:prstClr val="black"/>
                </a:solidFill>
                <a:effectLst/>
                <a:uLnTx/>
                <a:uFillTx/>
                <a:latin typeface="Calibri"/>
                <a:ea typeface="+mn-ea"/>
                <a:cs typeface="Calibri"/>
              </a:rPr>
              <a:t>σε </a:t>
            </a:r>
            <a:r>
              <a:rPr kumimoji="0" sz="1800" b="0" i="0" u="none" strike="noStrike" kern="1200" cap="none" spc="-8" normalizeH="0" baseline="0" noProof="0" dirty="0">
                <a:ln>
                  <a:noFill/>
                </a:ln>
                <a:solidFill>
                  <a:prstClr val="black"/>
                </a:solidFill>
                <a:effectLst/>
                <a:uLnTx/>
                <a:uFillTx/>
                <a:latin typeface="Calibri"/>
                <a:ea typeface="+mn-ea"/>
                <a:cs typeface="Calibri"/>
              </a:rPr>
              <a:t>εύθετο </a:t>
            </a:r>
            <a:r>
              <a:rPr kumimoji="0" sz="1800" b="0" i="0" u="none" strike="noStrike" kern="1200" cap="none" spc="-4" normalizeH="0" baseline="0" noProof="0" dirty="0">
                <a:ln>
                  <a:noFill/>
                </a:ln>
                <a:solidFill>
                  <a:prstClr val="black"/>
                </a:solidFill>
                <a:effectLst/>
                <a:uLnTx/>
                <a:uFillTx/>
                <a:latin typeface="Calibri"/>
                <a:ea typeface="+mn-ea"/>
                <a:cs typeface="Calibri"/>
              </a:rPr>
              <a:t>χρόνο σε περίπτωση </a:t>
            </a:r>
            <a:r>
              <a:rPr kumimoji="0" sz="1800" b="0" i="0" u="none" strike="noStrike" kern="1200" cap="none" spc="-11" normalizeH="0" baseline="0" noProof="0" dirty="0">
                <a:ln>
                  <a:noFill/>
                </a:ln>
                <a:solidFill>
                  <a:prstClr val="black"/>
                </a:solidFill>
                <a:effectLst/>
                <a:uLnTx/>
                <a:uFillTx/>
                <a:latin typeface="Calibri"/>
                <a:ea typeface="+mn-ea"/>
                <a:cs typeface="Calibri"/>
              </a:rPr>
              <a:t>φυσικού </a:t>
            </a:r>
            <a:r>
              <a:rPr kumimoji="0" sz="1800" b="0" i="0" u="none" strike="noStrike" kern="1200" cap="none" spc="0" normalizeH="0" baseline="0" noProof="0" dirty="0">
                <a:ln>
                  <a:noFill/>
                </a:ln>
                <a:solidFill>
                  <a:prstClr val="black"/>
                </a:solidFill>
                <a:effectLst/>
                <a:uLnTx/>
                <a:uFillTx/>
                <a:latin typeface="Calibri"/>
                <a:ea typeface="+mn-ea"/>
                <a:cs typeface="Calibri"/>
              </a:rPr>
              <a:t>ή  </a:t>
            </a:r>
            <a:r>
              <a:rPr kumimoji="0" sz="1800" b="0" i="0" u="none" strike="noStrike" kern="1200" cap="none" spc="-11" normalizeH="0" baseline="0" noProof="0" dirty="0">
                <a:ln>
                  <a:noFill/>
                </a:ln>
                <a:solidFill>
                  <a:prstClr val="black"/>
                </a:solidFill>
                <a:effectLst/>
                <a:uLnTx/>
                <a:uFillTx/>
                <a:latin typeface="Calibri"/>
                <a:ea typeface="+mn-ea"/>
                <a:cs typeface="Calibri"/>
              </a:rPr>
              <a:t>τεχνικού</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8" normalizeH="0" baseline="0" noProof="0" dirty="0">
                <a:ln>
                  <a:noFill/>
                </a:ln>
                <a:solidFill>
                  <a:prstClr val="black"/>
                </a:solidFill>
                <a:effectLst/>
                <a:uLnTx/>
                <a:uFillTx/>
                <a:latin typeface="Calibri"/>
                <a:ea typeface="+mn-ea"/>
                <a:cs typeface="Calibri"/>
              </a:rPr>
              <a:t>συμβάντος</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9525" marR="0" lvl="0" indent="0" algn="just" defTabSz="914400" rtl="0" eaLnBrk="1" fontAlgn="auto" latinLnBrk="0" hangingPunct="1">
              <a:lnSpc>
                <a:spcPts val="2051"/>
              </a:lnSpc>
              <a:spcBef>
                <a:spcPts val="540"/>
              </a:spcBef>
              <a:spcAft>
                <a:spcPts val="0"/>
              </a:spcAft>
              <a:buClrTx/>
              <a:buSzTx/>
              <a:buFontTx/>
              <a:buNone/>
              <a:tabLst/>
              <a:defRPr/>
            </a:pPr>
            <a:r>
              <a:rPr kumimoji="0" sz="1800" b="0" i="0" u="none" strike="noStrike" kern="1200" cap="none" spc="-4" normalizeH="0" baseline="0" noProof="0" dirty="0">
                <a:ln>
                  <a:noFill/>
                </a:ln>
                <a:solidFill>
                  <a:prstClr val="black"/>
                </a:solidFill>
                <a:effectLst/>
                <a:uLnTx/>
                <a:uFillTx/>
                <a:latin typeface="Calibri"/>
                <a:ea typeface="+mn-ea"/>
                <a:cs typeface="Calibri"/>
              </a:rPr>
              <a:t>δ) </a:t>
            </a:r>
            <a:r>
              <a:rPr kumimoji="0" sz="1800" b="0" i="0" u="none" strike="noStrike" kern="1200" cap="none" spc="-8" normalizeH="0" baseline="0" noProof="0" dirty="0">
                <a:ln>
                  <a:noFill/>
                </a:ln>
                <a:solidFill>
                  <a:prstClr val="black"/>
                </a:solidFill>
                <a:effectLst/>
                <a:uLnTx/>
                <a:uFillTx/>
                <a:latin typeface="Calibri"/>
                <a:ea typeface="+mn-ea"/>
                <a:cs typeface="Calibri"/>
              </a:rPr>
              <a:t>της </a:t>
            </a:r>
            <a:r>
              <a:rPr kumimoji="0" sz="1800" b="0" i="0" u="none" strike="noStrike" kern="1200" cap="none" spc="-11" normalizeH="0" baseline="0" noProof="0" dirty="0">
                <a:ln>
                  <a:noFill/>
                </a:ln>
                <a:solidFill>
                  <a:prstClr val="black"/>
                </a:solidFill>
                <a:effectLst/>
                <a:uLnTx/>
                <a:uFillTx/>
                <a:latin typeface="Calibri"/>
                <a:ea typeface="+mn-ea"/>
                <a:cs typeface="Calibri"/>
              </a:rPr>
              <a:t>διαδικασίας </a:t>
            </a:r>
            <a:r>
              <a:rPr kumimoji="0" sz="1800" b="0" i="0" u="none" strike="noStrike" kern="1200" cap="none" spc="-4" normalizeH="0" baseline="0" noProof="0" dirty="0">
                <a:ln>
                  <a:noFill/>
                </a:ln>
                <a:solidFill>
                  <a:prstClr val="black"/>
                </a:solidFill>
                <a:effectLst/>
                <a:uLnTx/>
                <a:uFillTx/>
                <a:latin typeface="Calibri"/>
                <a:ea typeface="+mn-ea"/>
                <a:cs typeface="Calibri"/>
              </a:rPr>
              <a:t>για </a:t>
            </a:r>
            <a:r>
              <a:rPr kumimoji="0" sz="1800" b="0" i="0" u="none" strike="noStrike" kern="1200" cap="none" spc="-15" normalizeH="0" baseline="0" noProof="0" dirty="0">
                <a:ln>
                  <a:noFill/>
                </a:ln>
                <a:solidFill>
                  <a:prstClr val="black"/>
                </a:solidFill>
                <a:effectLst/>
                <a:uLnTx/>
                <a:uFillTx/>
                <a:latin typeface="Calibri"/>
                <a:ea typeface="+mn-ea"/>
                <a:cs typeface="Calibri"/>
              </a:rPr>
              <a:t>την </a:t>
            </a:r>
            <a:r>
              <a:rPr kumimoji="0" sz="1800" b="0" i="0" u="none" strike="noStrike" kern="1200" cap="none" spc="-8" normalizeH="0" baseline="0" noProof="0" dirty="0">
                <a:ln>
                  <a:noFill/>
                </a:ln>
                <a:solidFill>
                  <a:srgbClr val="C00000"/>
                </a:solidFill>
                <a:effectLst/>
                <a:uLnTx/>
                <a:uFillTx/>
                <a:latin typeface="Calibri"/>
                <a:ea typeface="+mn-ea"/>
                <a:cs typeface="Calibri"/>
              </a:rPr>
              <a:t>τακτική δοκιμή, </a:t>
            </a:r>
            <a:r>
              <a:rPr kumimoji="0" sz="1800" b="0" i="0" u="none" strike="noStrike" kern="1200" cap="none" spc="-4" normalizeH="0" baseline="0" noProof="0" dirty="0">
                <a:ln>
                  <a:noFill/>
                </a:ln>
                <a:solidFill>
                  <a:srgbClr val="C00000"/>
                </a:solidFill>
                <a:effectLst/>
                <a:uLnTx/>
                <a:uFillTx/>
                <a:latin typeface="Calibri"/>
                <a:ea typeface="+mn-ea"/>
                <a:cs typeface="Calibri"/>
              </a:rPr>
              <a:t>εκτίμηση </a:t>
            </a:r>
            <a:r>
              <a:rPr kumimoji="0" sz="1800" b="0" i="0" u="none" strike="noStrike" kern="1200" cap="none" spc="-23" normalizeH="0" baseline="0" noProof="0" dirty="0">
                <a:ln>
                  <a:noFill/>
                </a:ln>
                <a:solidFill>
                  <a:srgbClr val="C00000"/>
                </a:solidFill>
                <a:effectLst/>
                <a:uLnTx/>
                <a:uFillTx/>
                <a:latin typeface="Calibri"/>
                <a:ea typeface="+mn-ea"/>
                <a:cs typeface="Calibri"/>
              </a:rPr>
              <a:t>και </a:t>
            </a:r>
            <a:r>
              <a:rPr kumimoji="0" sz="1800" b="0" i="0" u="none" strike="noStrike" kern="1200" cap="none" spc="-11" normalizeH="0" baseline="0" noProof="0" dirty="0">
                <a:ln>
                  <a:noFill/>
                </a:ln>
                <a:solidFill>
                  <a:srgbClr val="C00000"/>
                </a:solidFill>
                <a:effectLst/>
                <a:uLnTx/>
                <a:uFillTx/>
                <a:latin typeface="Calibri"/>
                <a:ea typeface="+mn-ea"/>
                <a:cs typeface="Calibri"/>
              </a:rPr>
              <a:t>αξιολόγηση</a:t>
            </a:r>
            <a:r>
              <a:rPr kumimoji="0" sz="1800" b="0" i="0" u="none" strike="noStrike" kern="1200" cap="none" spc="83" normalizeH="0" baseline="0" noProof="0" dirty="0">
                <a:ln>
                  <a:noFill/>
                </a:ln>
                <a:solidFill>
                  <a:srgbClr val="C00000"/>
                </a:solidFill>
                <a:effectLst/>
                <a:uLnTx/>
                <a:uFillTx/>
                <a:latin typeface="Calibri"/>
                <a:ea typeface="+mn-ea"/>
                <a:cs typeface="Calibri"/>
              </a:rPr>
              <a:t> </a:t>
            </a:r>
            <a:r>
              <a:rPr kumimoji="0" sz="1800" b="0" i="0" u="none" strike="noStrike" kern="1200" cap="none" spc="-8" normalizeH="0" baseline="0" noProof="0" dirty="0">
                <a:ln>
                  <a:noFill/>
                </a:ln>
                <a:solidFill>
                  <a:srgbClr val="C00000"/>
                </a:solidFill>
                <a:effectLst/>
                <a:uLnTx/>
                <a:uFillTx/>
                <a:latin typeface="Calibri"/>
                <a:ea typeface="+mn-ea"/>
                <a:cs typeface="Calibri"/>
              </a:rPr>
              <a:t>της</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9525" marR="62389" lvl="0" indent="0" algn="just" defTabSz="914400" rtl="0" eaLnBrk="1" fontAlgn="auto" latinLnBrk="0" hangingPunct="1">
              <a:lnSpc>
                <a:spcPts val="1943"/>
              </a:lnSpc>
              <a:spcBef>
                <a:spcPts val="139"/>
              </a:spcBef>
              <a:spcAft>
                <a:spcPts val="0"/>
              </a:spcAft>
              <a:buClrTx/>
              <a:buSzTx/>
              <a:buFontTx/>
              <a:buNone/>
              <a:tabLst/>
              <a:defRPr/>
            </a:pPr>
            <a:r>
              <a:rPr kumimoji="0" sz="1800" b="0" i="0" u="none" strike="noStrike" kern="1200" cap="none" spc="-11" normalizeH="0" baseline="0" noProof="0" dirty="0">
                <a:ln>
                  <a:noFill/>
                </a:ln>
                <a:solidFill>
                  <a:srgbClr val="C00000"/>
                </a:solidFill>
                <a:effectLst/>
                <a:uLnTx/>
                <a:uFillTx/>
                <a:latin typeface="Calibri"/>
                <a:ea typeface="+mn-ea"/>
                <a:cs typeface="Calibri"/>
              </a:rPr>
              <a:t>αποτελεσματικότητας των τεχνικών </a:t>
            </a:r>
            <a:r>
              <a:rPr kumimoji="0" sz="1800" b="0" i="0" u="none" strike="noStrike" kern="1200" cap="none" spc="-23" normalizeH="0" baseline="0" noProof="0" dirty="0">
                <a:ln>
                  <a:noFill/>
                </a:ln>
                <a:solidFill>
                  <a:srgbClr val="C00000"/>
                </a:solidFill>
                <a:effectLst/>
                <a:uLnTx/>
                <a:uFillTx/>
                <a:latin typeface="Calibri"/>
                <a:ea typeface="+mn-ea"/>
                <a:cs typeface="Calibri"/>
              </a:rPr>
              <a:t>και </a:t>
            </a:r>
            <a:r>
              <a:rPr kumimoji="0" sz="1800" b="0" i="0" u="none" strike="noStrike" kern="1200" cap="none" spc="-11" normalizeH="0" baseline="0" noProof="0" dirty="0">
                <a:ln>
                  <a:noFill/>
                </a:ln>
                <a:solidFill>
                  <a:srgbClr val="C00000"/>
                </a:solidFill>
                <a:effectLst/>
                <a:uLnTx/>
                <a:uFillTx/>
                <a:latin typeface="Calibri"/>
                <a:ea typeface="+mn-ea"/>
                <a:cs typeface="Calibri"/>
              </a:rPr>
              <a:t>των οργανωτικών </a:t>
            </a:r>
            <a:r>
              <a:rPr kumimoji="0" sz="1800" b="0" i="0" u="none" strike="noStrike" kern="1200" cap="none" spc="-8" normalizeH="0" baseline="0" noProof="0" dirty="0">
                <a:ln>
                  <a:noFill/>
                </a:ln>
                <a:solidFill>
                  <a:srgbClr val="C00000"/>
                </a:solidFill>
                <a:effectLst/>
                <a:uLnTx/>
                <a:uFillTx/>
                <a:latin typeface="Calibri"/>
                <a:ea typeface="+mn-ea"/>
                <a:cs typeface="Calibri"/>
              </a:rPr>
              <a:t>μέτρων </a:t>
            </a:r>
            <a:r>
              <a:rPr kumimoji="0" sz="1800" b="0" i="0" u="none" strike="noStrike" kern="1200" cap="none" spc="-4" normalizeH="0" baseline="0" noProof="0" dirty="0">
                <a:ln>
                  <a:noFill/>
                </a:ln>
                <a:solidFill>
                  <a:prstClr val="black"/>
                </a:solidFill>
                <a:effectLst/>
                <a:uLnTx/>
                <a:uFillTx/>
                <a:latin typeface="Calibri"/>
                <a:ea typeface="+mn-ea"/>
                <a:cs typeface="Calibri"/>
              </a:rPr>
              <a:t>για τη </a:t>
            </a:r>
            <a:r>
              <a:rPr kumimoji="0" sz="1800" b="0" i="0" u="none" strike="noStrike" kern="1200" cap="none" spc="-8" normalizeH="0" baseline="0" noProof="0" dirty="0">
                <a:ln>
                  <a:noFill/>
                </a:ln>
                <a:solidFill>
                  <a:prstClr val="black"/>
                </a:solidFill>
                <a:effectLst/>
                <a:uLnTx/>
                <a:uFillTx/>
                <a:latin typeface="Calibri"/>
                <a:ea typeface="+mn-ea"/>
                <a:cs typeface="Calibri"/>
              </a:rPr>
              <a:t>διασφάλιση  της ασφάλειας της</a:t>
            </a:r>
            <a:r>
              <a:rPr kumimoji="0" sz="1800" b="0" i="0" u="none" strike="noStrike" kern="1200" cap="none" spc="26" normalizeH="0" baseline="0" noProof="0" dirty="0">
                <a:ln>
                  <a:noFill/>
                </a:ln>
                <a:solidFill>
                  <a:prstClr val="black"/>
                </a:solidFill>
                <a:effectLst/>
                <a:uLnTx/>
                <a:uFillTx/>
                <a:latin typeface="Calibri"/>
                <a:ea typeface="+mn-ea"/>
                <a:cs typeface="Calibri"/>
              </a:rPr>
              <a:t> </a:t>
            </a:r>
            <a:r>
              <a:rPr kumimoji="0" sz="1800" b="0" i="0" u="none" strike="noStrike" kern="1200" cap="none" spc="-8" normalizeH="0" baseline="0" noProof="0" dirty="0">
                <a:ln>
                  <a:noFill/>
                </a:ln>
                <a:solidFill>
                  <a:prstClr val="black"/>
                </a:solidFill>
                <a:effectLst/>
                <a:uLnTx/>
                <a:uFillTx/>
                <a:latin typeface="Calibri"/>
                <a:ea typeface="+mn-ea"/>
                <a:cs typeface="Calibri"/>
              </a:rPr>
              <a:t>επεξεργασίας.»</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4"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760" y="210084"/>
            <a:ext cx="1181100" cy="714375"/>
          </a:xfrm>
          <a:prstGeom prst="rect">
            <a:avLst/>
          </a:prstGeom>
        </p:spPr>
      </p:pic>
    </p:spTree>
    <p:extLst>
      <p:ext uri="{BB962C8B-B14F-4D97-AF65-F5344CB8AC3E}">
        <p14:creationId xmlns:p14="http://schemas.microsoft.com/office/powerpoint/2010/main" val="1239718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EFA76-7BA9-47DE-B45F-B583A471DEBF}"/>
              </a:ext>
            </a:extLst>
          </p:cNvPr>
          <p:cNvSpPr>
            <a:spLocks noGrp="1"/>
          </p:cNvSpPr>
          <p:nvPr>
            <p:ph type="title"/>
          </p:nvPr>
        </p:nvSpPr>
        <p:spPr/>
        <p:txBody>
          <a:bodyPr/>
          <a:lstStyle/>
          <a:p>
            <a:pPr algn="ctr"/>
            <a:r>
              <a:rPr lang="el-GR" dirty="0">
                <a:solidFill>
                  <a:srgbClr val="C00000"/>
                </a:solidFill>
              </a:rPr>
              <a:t>Λογοδοσία</a:t>
            </a:r>
            <a:endParaRPr lang="en-US" dirty="0">
              <a:solidFill>
                <a:srgbClr val="C00000"/>
              </a:solidFill>
            </a:endParaRPr>
          </a:p>
        </p:txBody>
      </p:sp>
      <p:sp>
        <p:nvSpPr>
          <p:cNvPr id="3" name="Content Placeholder 2">
            <a:extLst>
              <a:ext uri="{FF2B5EF4-FFF2-40B4-BE49-F238E27FC236}">
                <a16:creationId xmlns:a16="http://schemas.microsoft.com/office/drawing/2014/main" id="{DF553B8B-7A3B-493C-8D61-407B83223ED4}"/>
              </a:ext>
            </a:extLst>
          </p:cNvPr>
          <p:cNvSpPr>
            <a:spLocks noGrp="1"/>
          </p:cNvSpPr>
          <p:nvPr>
            <p:ph sz="half" idx="1"/>
          </p:nvPr>
        </p:nvSpPr>
        <p:spPr>
          <a:xfrm>
            <a:off x="2346961" y="1845734"/>
            <a:ext cx="2069285" cy="4023360"/>
          </a:xfrm>
        </p:spPr>
        <p:txBody>
          <a:bodyPr>
            <a:normAutofit fontScale="92500"/>
          </a:bodyPr>
          <a:lstStyle/>
          <a:p>
            <a:endParaRPr lang="el-GR" dirty="0"/>
          </a:p>
          <a:p>
            <a:endParaRPr lang="el-GR" dirty="0"/>
          </a:p>
          <a:p>
            <a:pPr algn="ctr"/>
            <a:r>
              <a:rPr lang="el-GR" sz="2600" b="1" u="sng" dirty="0" err="1">
                <a:solidFill>
                  <a:schemeClr val="accent2"/>
                </a:solidFill>
              </a:rPr>
              <a:t>Αρθρο</a:t>
            </a:r>
            <a:r>
              <a:rPr lang="el-GR" sz="2600" b="1" u="sng" dirty="0">
                <a:solidFill>
                  <a:schemeClr val="accent2"/>
                </a:solidFill>
              </a:rPr>
              <a:t> 5 </a:t>
            </a:r>
          </a:p>
          <a:p>
            <a:pPr algn="ctr"/>
            <a:r>
              <a:rPr lang="el-GR" sz="2600" b="1" u="sng" dirty="0">
                <a:solidFill>
                  <a:schemeClr val="accent2"/>
                </a:solidFill>
              </a:rPr>
              <a:t>Αρχές που διέπουν την επεξεργασία δεδομένων προσωπικού χαρακτήρα</a:t>
            </a:r>
          </a:p>
          <a:p>
            <a:endParaRPr lang="en-US" dirty="0"/>
          </a:p>
        </p:txBody>
      </p:sp>
      <p:sp>
        <p:nvSpPr>
          <p:cNvPr id="4" name="Content Placeholder 3">
            <a:extLst>
              <a:ext uri="{FF2B5EF4-FFF2-40B4-BE49-F238E27FC236}">
                <a16:creationId xmlns:a16="http://schemas.microsoft.com/office/drawing/2014/main" id="{4B81CF3B-4559-42FC-9505-C20F0CD37119}"/>
              </a:ext>
            </a:extLst>
          </p:cNvPr>
          <p:cNvSpPr>
            <a:spLocks noGrp="1"/>
          </p:cNvSpPr>
          <p:nvPr>
            <p:ph sz="half" idx="2"/>
          </p:nvPr>
        </p:nvSpPr>
        <p:spPr>
          <a:xfrm>
            <a:off x="5179770" y="1845737"/>
            <a:ext cx="4710990" cy="4023359"/>
          </a:xfrm>
        </p:spPr>
        <p:txBody>
          <a:bodyPr>
            <a:normAutofit fontScale="92500"/>
          </a:bodyPr>
          <a:lstStyle/>
          <a:p>
            <a:endParaRPr lang="el-GR" dirty="0"/>
          </a:p>
          <a:p>
            <a:endParaRPr lang="el-GR" dirty="0"/>
          </a:p>
          <a:p>
            <a:pPr algn="just"/>
            <a:r>
              <a:rPr lang="el-GR" dirty="0">
                <a:solidFill>
                  <a:srgbClr val="002060"/>
                </a:solidFill>
              </a:rPr>
              <a:t>2.   Ο υπεύθυνος επεξεργασίας φέρει την ευθύνη και είναι σε θέση να αποδείξει τη συμμόρφωση με την παράγραφο 1 («λογοδοσία»).</a:t>
            </a:r>
          </a:p>
          <a:p>
            <a:endParaRPr lang="en-US" dirty="0"/>
          </a:p>
        </p:txBody>
      </p:sp>
      <p:pic>
        <p:nvPicPr>
          <p:cNvPr id="5"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3892" y="365129"/>
            <a:ext cx="1181100" cy="714375"/>
          </a:xfrm>
          <a:prstGeom prst="rect">
            <a:avLst/>
          </a:prstGeom>
        </p:spPr>
      </p:pic>
    </p:spTree>
    <p:extLst>
      <p:ext uri="{BB962C8B-B14F-4D97-AF65-F5344CB8AC3E}">
        <p14:creationId xmlns:p14="http://schemas.microsoft.com/office/powerpoint/2010/main" val="589580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1705" y="985720"/>
            <a:ext cx="7600474" cy="471764"/>
          </a:xfrm>
          <a:prstGeom prst="rect">
            <a:avLst/>
          </a:prstGeom>
        </p:spPr>
        <p:txBody>
          <a:bodyPr vert="horz" wrap="square" lIns="0" tIns="10001" rIns="0" bIns="0" rtlCol="0" anchor="b">
            <a:spAutoFit/>
          </a:bodyPr>
          <a:lstStyle/>
          <a:p>
            <a:pPr marL="9525" algn="ctr">
              <a:lnSpc>
                <a:spcPct val="100000"/>
              </a:lnSpc>
              <a:spcBef>
                <a:spcPts val="79"/>
              </a:spcBef>
            </a:pPr>
            <a:r>
              <a:rPr sz="3000" b="1" spc="-23" dirty="0">
                <a:solidFill>
                  <a:schemeClr val="accent2"/>
                </a:solidFill>
              </a:rPr>
              <a:t>Υιοθέτηση μέτρων</a:t>
            </a:r>
            <a:r>
              <a:rPr sz="3000" b="1" spc="-184" dirty="0">
                <a:solidFill>
                  <a:schemeClr val="accent2"/>
                </a:solidFill>
              </a:rPr>
              <a:t> </a:t>
            </a:r>
            <a:r>
              <a:rPr sz="3000" b="1" spc="-26" dirty="0">
                <a:solidFill>
                  <a:schemeClr val="accent2"/>
                </a:solidFill>
              </a:rPr>
              <a:t>ασφαλείας</a:t>
            </a:r>
          </a:p>
        </p:txBody>
      </p:sp>
      <p:sp>
        <p:nvSpPr>
          <p:cNvPr id="3" name="object 3"/>
          <p:cNvSpPr txBox="1"/>
          <p:nvPr/>
        </p:nvSpPr>
        <p:spPr>
          <a:xfrm>
            <a:off x="2211705" y="2138189"/>
            <a:ext cx="7600474" cy="2862002"/>
          </a:xfrm>
          <a:prstGeom prst="rect">
            <a:avLst/>
          </a:prstGeom>
        </p:spPr>
        <p:txBody>
          <a:bodyPr vert="horz" wrap="square" lIns="0" tIns="73343" rIns="0" bIns="0" rtlCol="0">
            <a:spAutoFit/>
          </a:bodyPr>
          <a:lstStyle/>
          <a:p>
            <a:pPr marL="180975" marR="0" lvl="0" indent="-171450" algn="l" defTabSz="914400" rtl="0" eaLnBrk="1" fontAlgn="auto" latinLnBrk="0" hangingPunct="1">
              <a:lnSpc>
                <a:spcPct val="100000"/>
              </a:lnSpc>
              <a:spcBef>
                <a:spcPts val="578"/>
              </a:spcBef>
              <a:spcAft>
                <a:spcPts val="0"/>
              </a:spcAft>
              <a:buClrTx/>
              <a:buSzTx/>
              <a:buFont typeface="Arial"/>
              <a:buChar char="•"/>
              <a:tabLst>
                <a:tab pos="181451" algn="l"/>
              </a:tabLst>
              <a:defRPr/>
            </a:pPr>
            <a:r>
              <a:rPr kumimoji="0" sz="2100" b="0" i="0" u="none" strike="noStrike" kern="1200" cap="none" spc="-4" normalizeH="0" baseline="0" noProof="0" dirty="0">
                <a:ln>
                  <a:noFill/>
                </a:ln>
                <a:solidFill>
                  <a:prstClr val="black"/>
                </a:solidFill>
                <a:effectLst/>
                <a:uLnTx/>
                <a:uFillTx/>
                <a:latin typeface="Calibri"/>
                <a:ea typeface="+mn-ea"/>
                <a:cs typeface="Calibri"/>
              </a:rPr>
              <a:t>Για </a:t>
            </a:r>
            <a:r>
              <a:rPr kumimoji="0" sz="2100" b="0" i="0" u="none" strike="noStrike" kern="1200" cap="none" spc="-11" normalizeH="0" baseline="0" noProof="0" dirty="0">
                <a:ln>
                  <a:noFill/>
                </a:ln>
                <a:solidFill>
                  <a:srgbClr val="C00000"/>
                </a:solidFill>
                <a:effectLst/>
                <a:uLnTx/>
                <a:uFillTx/>
                <a:latin typeface="Calibri"/>
                <a:ea typeface="+mn-ea"/>
                <a:cs typeface="Calibri"/>
              </a:rPr>
              <a:t>όλους </a:t>
            </a:r>
            <a:r>
              <a:rPr kumimoji="0" sz="2100" b="0" i="0" u="none" strike="noStrike" kern="1200" cap="none" spc="-11" normalizeH="0" baseline="0" noProof="0" dirty="0">
                <a:ln>
                  <a:noFill/>
                </a:ln>
                <a:solidFill>
                  <a:prstClr val="black"/>
                </a:solidFill>
                <a:effectLst/>
                <a:uLnTx/>
                <a:uFillTx/>
                <a:latin typeface="Calibri"/>
                <a:ea typeface="+mn-ea"/>
                <a:cs typeface="Calibri"/>
              </a:rPr>
              <a:t>τους </a:t>
            </a:r>
            <a:r>
              <a:rPr kumimoji="0" sz="2100" b="0" i="0" u="none" strike="noStrike" kern="1200" cap="none" spc="-4" normalizeH="0" baseline="0" noProof="0" dirty="0">
                <a:ln>
                  <a:noFill/>
                </a:ln>
                <a:solidFill>
                  <a:srgbClr val="C00000"/>
                </a:solidFill>
                <a:effectLst/>
                <a:uLnTx/>
                <a:uFillTx/>
                <a:latin typeface="Calibri"/>
                <a:ea typeface="+mn-ea"/>
                <a:cs typeface="Calibri"/>
              </a:rPr>
              <a:t>υπεύθυνους </a:t>
            </a:r>
            <a:r>
              <a:rPr kumimoji="0" sz="2100" b="0" i="0" u="none" strike="noStrike" kern="1200" cap="none" spc="-26" normalizeH="0" baseline="0" noProof="0" dirty="0">
                <a:ln>
                  <a:noFill/>
                </a:ln>
                <a:solidFill>
                  <a:srgbClr val="C00000"/>
                </a:solidFill>
                <a:effectLst/>
                <a:uLnTx/>
                <a:uFillTx/>
                <a:latin typeface="Calibri"/>
                <a:ea typeface="+mn-ea"/>
                <a:cs typeface="Calibri"/>
              </a:rPr>
              <a:t>και </a:t>
            </a:r>
            <a:r>
              <a:rPr kumimoji="0" sz="2100" b="0" i="0" u="none" strike="noStrike" kern="1200" cap="none" spc="-8" normalizeH="0" baseline="0" noProof="0" dirty="0">
                <a:ln>
                  <a:noFill/>
                </a:ln>
                <a:solidFill>
                  <a:srgbClr val="C00000"/>
                </a:solidFill>
                <a:effectLst/>
                <a:uLnTx/>
                <a:uFillTx/>
                <a:latin typeface="Calibri"/>
                <a:ea typeface="+mn-ea"/>
                <a:cs typeface="Calibri"/>
              </a:rPr>
              <a:t>εκτελούντες </a:t>
            </a:r>
            <a:r>
              <a:rPr kumimoji="0" sz="2100" b="0" i="0" u="none" strike="noStrike" kern="1200" cap="none" spc="-23" normalizeH="0" baseline="0" noProof="0" dirty="0">
                <a:ln>
                  <a:noFill/>
                </a:ln>
                <a:solidFill>
                  <a:prstClr val="black"/>
                </a:solidFill>
                <a:effectLst/>
                <a:uLnTx/>
                <a:uFillTx/>
                <a:latin typeface="Calibri"/>
                <a:ea typeface="+mn-ea"/>
                <a:cs typeface="Calibri"/>
              </a:rPr>
              <a:t>την</a:t>
            </a:r>
            <a:r>
              <a:rPr kumimoji="0" sz="2100" b="0" i="0" u="none" strike="noStrike" kern="1200" cap="none" spc="135" normalizeH="0" baseline="0" noProof="0" dirty="0">
                <a:ln>
                  <a:noFill/>
                </a:ln>
                <a:solidFill>
                  <a:prstClr val="black"/>
                </a:solidFill>
                <a:effectLst/>
                <a:uLnTx/>
                <a:uFillTx/>
                <a:latin typeface="Calibri"/>
                <a:ea typeface="+mn-ea"/>
                <a:cs typeface="Calibri"/>
              </a:rPr>
              <a:t> </a:t>
            </a:r>
            <a:r>
              <a:rPr kumimoji="0" sz="2100" b="0" i="0" u="none" strike="noStrike" kern="1200" cap="none" spc="-8" normalizeH="0" baseline="0" noProof="0" dirty="0">
                <a:ln>
                  <a:noFill/>
                </a:ln>
                <a:solidFill>
                  <a:prstClr val="black"/>
                </a:solidFill>
                <a:effectLst/>
                <a:uLnTx/>
                <a:uFillTx/>
                <a:latin typeface="Calibri"/>
                <a:ea typeface="+mn-ea"/>
                <a:cs typeface="Calibri"/>
              </a:rPr>
              <a:t>επεξεργασία.</a:t>
            </a:r>
            <a:endParaRPr kumimoji="0" sz="2100" b="0" i="0" u="none" strike="noStrike" kern="1200" cap="none" spc="0" normalizeH="0" baseline="0" noProof="0" dirty="0">
              <a:ln>
                <a:noFill/>
              </a:ln>
              <a:solidFill>
                <a:prstClr val="black"/>
              </a:solidFill>
              <a:effectLst/>
              <a:uLnTx/>
              <a:uFillTx/>
              <a:latin typeface="Calibri"/>
              <a:ea typeface="+mn-ea"/>
              <a:cs typeface="Calibri"/>
            </a:endParaRPr>
          </a:p>
          <a:p>
            <a:pPr marL="180975" marR="0" lvl="0" indent="-171450" algn="l" defTabSz="914400" rtl="0" eaLnBrk="1" fontAlgn="auto" latinLnBrk="0" hangingPunct="1">
              <a:lnSpc>
                <a:spcPct val="100000"/>
              </a:lnSpc>
              <a:spcBef>
                <a:spcPts val="503"/>
              </a:spcBef>
              <a:spcAft>
                <a:spcPts val="0"/>
              </a:spcAft>
              <a:buClrTx/>
              <a:buSzTx/>
              <a:buFont typeface="Arial"/>
              <a:buChar char="•"/>
              <a:tabLst>
                <a:tab pos="181451" algn="l"/>
              </a:tabLst>
              <a:defRPr/>
            </a:pPr>
            <a:r>
              <a:rPr kumimoji="0" sz="2100" b="0" i="0" u="none" strike="noStrike" kern="1200" cap="none" spc="-8" normalizeH="0" baseline="0" noProof="0" dirty="0">
                <a:ln>
                  <a:noFill/>
                </a:ln>
                <a:solidFill>
                  <a:prstClr val="black"/>
                </a:solidFill>
                <a:effectLst/>
                <a:uLnTx/>
                <a:uFillTx/>
                <a:latin typeface="Calibri"/>
                <a:ea typeface="+mn-ea"/>
                <a:cs typeface="Calibri"/>
              </a:rPr>
              <a:t>Μέτρα </a:t>
            </a:r>
            <a:r>
              <a:rPr kumimoji="0" sz="2100" b="0" i="0" u="none" strike="noStrike" kern="1200" cap="none" spc="-8" normalizeH="0" baseline="0" noProof="0" dirty="0">
                <a:ln>
                  <a:noFill/>
                </a:ln>
                <a:solidFill>
                  <a:srgbClr val="C00000"/>
                </a:solidFill>
                <a:effectLst/>
                <a:uLnTx/>
                <a:uFillTx/>
                <a:latin typeface="Calibri"/>
                <a:ea typeface="+mn-ea"/>
                <a:cs typeface="Calibri"/>
              </a:rPr>
              <a:t>ανάλογα </a:t>
            </a:r>
            <a:r>
              <a:rPr kumimoji="0" sz="2100" b="0" i="0" u="none" strike="noStrike" kern="1200" cap="none" spc="-4" normalizeH="0" baseline="0" noProof="0" dirty="0">
                <a:ln>
                  <a:noFill/>
                </a:ln>
                <a:solidFill>
                  <a:prstClr val="black"/>
                </a:solidFill>
                <a:effectLst/>
                <a:uLnTx/>
                <a:uFillTx/>
                <a:latin typeface="Calibri"/>
                <a:ea typeface="+mn-ea"/>
                <a:cs typeface="Calibri"/>
              </a:rPr>
              <a:t>προς </a:t>
            </a:r>
            <a:r>
              <a:rPr kumimoji="0" sz="2100" b="0" i="0" u="none" strike="noStrike" kern="1200" cap="none" spc="-11" normalizeH="0" baseline="0" noProof="0" dirty="0">
                <a:ln>
                  <a:noFill/>
                </a:ln>
                <a:solidFill>
                  <a:prstClr val="black"/>
                </a:solidFill>
                <a:effectLst/>
                <a:uLnTx/>
                <a:uFillTx/>
                <a:latin typeface="Calibri"/>
                <a:ea typeface="+mn-ea"/>
                <a:cs typeface="Calibri"/>
              </a:rPr>
              <a:t>τους</a:t>
            </a:r>
            <a:r>
              <a:rPr kumimoji="0" sz="2100" b="0" i="0" u="none" strike="noStrike" kern="1200" cap="none" spc="56" normalizeH="0" baseline="0" noProof="0" dirty="0">
                <a:ln>
                  <a:noFill/>
                </a:ln>
                <a:solidFill>
                  <a:prstClr val="black"/>
                </a:solidFill>
                <a:effectLst/>
                <a:uLnTx/>
                <a:uFillTx/>
                <a:latin typeface="Calibri"/>
                <a:ea typeface="+mn-ea"/>
                <a:cs typeface="Calibri"/>
              </a:rPr>
              <a:t> </a:t>
            </a:r>
            <a:r>
              <a:rPr kumimoji="0" sz="2100" b="0" i="0" u="none" strike="noStrike" kern="1200" cap="none" spc="-8" normalizeH="0" baseline="0" noProof="0" dirty="0">
                <a:ln>
                  <a:noFill/>
                </a:ln>
                <a:solidFill>
                  <a:prstClr val="black"/>
                </a:solidFill>
                <a:effectLst/>
                <a:uLnTx/>
                <a:uFillTx/>
                <a:latin typeface="Calibri"/>
                <a:ea typeface="+mn-ea"/>
                <a:cs typeface="Calibri"/>
              </a:rPr>
              <a:t>κινδύνους.</a:t>
            </a:r>
            <a:endParaRPr kumimoji="0" sz="2100" b="0" i="0" u="none" strike="noStrike" kern="1200" cap="none" spc="0" normalizeH="0" baseline="0" noProof="0" dirty="0">
              <a:ln>
                <a:noFill/>
              </a:ln>
              <a:solidFill>
                <a:prstClr val="black"/>
              </a:solidFill>
              <a:effectLst/>
              <a:uLnTx/>
              <a:uFillTx/>
              <a:latin typeface="Calibri"/>
              <a:ea typeface="+mn-ea"/>
              <a:cs typeface="Calibri"/>
            </a:endParaRPr>
          </a:p>
          <a:p>
            <a:pPr marL="180975" marR="43814" lvl="0" indent="-171450" algn="l" defTabSz="914400" rtl="0" eaLnBrk="1" fontAlgn="auto" latinLnBrk="0" hangingPunct="1">
              <a:lnSpc>
                <a:spcPts val="2265"/>
              </a:lnSpc>
              <a:spcBef>
                <a:spcPts val="784"/>
              </a:spcBef>
              <a:spcAft>
                <a:spcPts val="0"/>
              </a:spcAft>
              <a:buClrTx/>
              <a:buSzTx/>
              <a:buFont typeface="Arial"/>
              <a:buChar char="•"/>
              <a:tabLst>
                <a:tab pos="181451" algn="l"/>
              </a:tabLst>
              <a:defRPr/>
            </a:pPr>
            <a:r>
              <a:rPr kumimoji="0" sz="2100" b="0" i="0" u="none" strike="noStrike" kern="1200" cap="none" spc="-8" normalizeH="0" baseline="0" noProof="0" dirty="0">
                <a:ln>
                  <a:noFill/>
                </a:ln>
                <a:solidFill>
                  <a:prstClr val="black"/>
                </a:solidFill>
                <a:effectLst/>
                <a:uLnTx/>
                <a:uFillTx/>
                <a:latin typeface="Calibri"/>
                <a:ea typeface="+mn-ea"/>
                <a:cs typeface="Calibri"/>
              </a:rPr>
              <a:t>Ένα </a:t>
            </a:r>
            <a:r>
              <a:rPr kumimoji="0" sz="2100" b="0" i="0" u="none" strike="noStrike" kern="1200" cap="none" spc="-15" normalizeH="0" baseline="0" noProof="0" dirty="0">
                <a:ln>
                  <a:noFill/>
                </a:ln>
                <a:solidFill>
                  <a:prstClr val="black"/>
                </a:solidFill>
                <a:effectLst/>
                <a:uLnTx/>
                <a:uFillTx/>
                <a:latin typeface="Calibri"/>
                <a:ea typeface="+mn-ea"/>
                <a:cs typeface="Calibri"/>
              </a:rPr>
              <a:t>συνολικό </a:t>
            </a:r>
            <a:r>
              <a:rPr kumimoji="0" sz="2100" b="0" i="0" u="none" strike="noStrike" kern="1200" cap="none" spc="-8" normalizeH="0" baseline="0" noProof="0" dirty="0">
                <a:ln>
                  <a:noFill/>
                </a:ln>
                <a:solidFill>
                  <a:prstClr val="black"/>
                </a:solidFill>
                <a:effectLst/>
                <a:uLnTx/>
                <a:uFillTx/>
                <a:latin typeface="Calibri"/>
                <a:ea typeface="+mn-ea"/>
                <a:cs typeface="Calibri"/>
              </a:rPr>
              <a:t>πλαίσιο διαχείρισης </a:t>
            </a:r>
            <a:r>
              <a:rPr kumimoji="0" sz="2100" b="0" i="0" u="none" strike="noStrike" kern="1200" cap="none" spc="-4" normalizeH="0" baseline="0" noProof="0" dirty="0">
                <a:ln>
                  <a:noFill/>
                </a:ln>
                <a:solidFill>
                  <a:prstClr val="black"/>
                </a:solidFill>
                <a:effectLst/>
                <a:uLnTx/>
                <a:uFillTx/>
                <a:latin typeface="Calibri"/>
                <a:ea typeface="+mn-ea"/>
                <a:cs typeface="Calibri"/>
              </a:rPr>
              <a:t>ασφάλειας </a:t>
            </a:r>
            <a:r>
              <a:rPr kumimoji="0" sz="2100" b="0" i="0" u="none" strike="noStrike" kern="1200" cap="none" spc="-8" normalizeH="0" baseline="0" noProof="0" dirty="0">
                <a:ln>
                  <a:noFill/>
                </a:ln>
                <a:solidFill>
                  <a:prstClr val="black"/>
                </a:solidFill>
                <a:effectLst/>
                <a:uLnTx/>
                <a:uFillTx/>
                <a:latin typeface="Calibri"/>
                <a:ea typeface="+mn-ea"/>
                <a:cs typeface="Calibri"/>
              </a:rPr>
              <a:t>(λαμβάνοντας </a:t>
            </a:r>
            <a:r>
              <a:rPr kumimoji="0" sz="2100" b="0" i="0" u="none" strike="noStrike" kern="1200" cap="none" spc="-4" normalizeH="0" baseline="0" noProof="0" dirty="0">
                <a:ln>
                  <a:noFill/>
                </a:ln>
                <a:solidFill>
                  <a:prstClr val="black"/>
                </a:solidFill>
                <a:effectLst/>
                <a:uLnTx/>
                <a:uFillTx/>
                <a:latin typeface="Calibri"/>
                <a:ea typeface="+mn-ea"/>
                <a:cs typeface="Calibri"/>
              </a:rPr>
              <a:t>υπόψη  </a:t>
            </a:r>
            <a:r>
              <a:rPr kumimoji="0" sz="2100" b="0" i="0" u="none" strike="noStrike" kern="1200" cap="none" spc="-8" normalizeH="0" baseline="0" noProof="0" dirty="0">
                <a:ln>
                  <a:noFill/>
                </a:ln>
                <a:solidFill>
                  <a:prstClr val="black"/>
                </a:solidFill>
                <a:effectLst/>
                <a:uLnTx/>
                <a:uFillTx/>
                <a:latin typeface="Calibri"/>
                <a:ea typeface="+mn-ea"/>
                <a:cs typeface="Calibri"/>
              </a:rPr>
              <a:t>όλες </a:t>
            </a:r>
            <a:r>
              <a:rPr kumimoji="0" sz="2100" b="0" i="0" u="none" strike="noStrike" kern="1200" cap="none" spc="-4" normalizeH="0" baseline="0" noProof="0" dirty="0">
                <a:ln>
                  <a:noFill/>
                </a:ln>
                <a:solidFill>
                  <a:prstClr val="black"/>
                </a:solidFill>
                <a:effectLst/>
                <a:uLnTx/>
                <a:uFillTx/>
                <a:latin typeface="Calibri"/>
                <a:ea typeface="+mn-ea"/>
                <a:cs typeface="Calibri"/>
              </a:rPr>
              <a:t>τις </a:t>
            </a:r>
            <a:r>
              <a:rPr kumimoji="0" sz="2100" b="0" i="0" u="none" strike="noStrike" kern="1200" cap="none" spc="-8" normalizeH="0" baseline="0" noProof="0" dirty="0">
                <a:ln>
                  <a:noFill/>
                </a:ln>
                <a:solidFill>
                  <a:prstClr val="black"/>
                </a:solidFill>
                <a:effectLst/>
                <a:uLnTx/>
                <a:uFillTx/>
                <a:latin typeface="Calibri"/>
                <a:ea typeface="+mn-ea"/>
                <a:cs typeface="Calibri"/>
              </a:rPr>
              <a:t>διαστάσεις της</a:t>
            </a:r>
            <a:r>
              <a:rPr kumimoji="0" sz="2100" b="0" i="0" u="none" strike="noStrike" kern="1200" cap="none" spc="26" normalizeH="0" baseline="0" noProof="0" dirty="0">
                <a:ln>
                  <a:noFill/>
                </a:ln>
                <a:solidFill>
                  <a:prstClr val="black"/>
                </a:solidFill>
                <a:effectLst/>
                <a:uLnTx/>
                <a:uFillTx/>
                <a:latin typeface="Calibri"/>
                <a:ea typeface="+mn-ea"/>
                <a:cs typeface="Calibri"/>
              </a:rPr>
              <a:t> </a:t>
            </a:r>
            <a:r>
              <a:rPr kumimoji="0" sz="2100" b="0" i="0" u="none" strike="noStrike" kern="1200" cap="none" spc="-4" normalizeH="0" baseline="0" noProof="0" dirty="0">
                <a:ln>
                  <a:noFill/>
                </a:ln>
                <a:solidFill>
                  <a:prstClr val="black"/>
                </a:solidFill>
                <a:effectLst/>
                <a:uLnTx/>
                <a:uFillTx/>
                <a:latin typeface="Calibri"/>
                <a:ea typeface="+mn-ea"/>
                <a:cs typeface="Calibri"/>
              </a:rPr>
              <a:t>ασφάλειας).</a:t>
            </a:r>
            <a:endParaRPr kumimoji="0" sz="2100" b="0" i="0" u="none" strike="noStrike" kern="1200" cap="none" spc="0" normalizeH="0" baseline="0" noProof="0" dirty="0">
              <a:ln>
                <a:noFill/>
              </a:ln>
              <a:solidFill>
                <a:prstClr val="black"/>
              </a:solidFill>
              <a:effectLst/>
              <a:uLnTx/>
              <a:uFillTx/>
              <a:latin typeface="Calibri"/>
              <a:ea typeface="+mn-ea"/>
              <a:cs typeface="Calibri"/>
            </a:endParaRPr>
          </a:p>
          <a:p>
            <a:pPr marL="180975" marR="3810" lvl="0" indent="-171450" algn="l" defTabSz="914400" rtl="0" eaLnBrk="1" fontAlgn="auto" latinLnBrk="0" hangingPunct="1">
              <a:lnSpc>
                <a:spcPts val="2273"/>
              </a:lnSpc>
              <a:spcBef>
                <a:spcPts val="750"/>
              </a:spcBef>
              <a:spcAft>
                <a:spcPts val="0"/>
              </a:spcAft>
              <a:buClrTx/>
              <a:buSzTx/>
              <a:buFont typeface="Arial"/>
              <a:buChar char="•"/>
              <a:tabLst>
                <a:tab pos="181451" algn="l"/>
              </a:tabLst>
              <a:defRPr/>
            </a:pPr>
            <a:r>
              <a:rPr kumimoji="0" sz="2100" b="0" i="0" u="none" strike="noStrike" kern="1200" cap="none" spc="-8" normalizeH="0" baseline="0" noProof="0" dirty="0">
                <a:ln>
                  <a:noFill/>
                </a:ln>
                <a:solidFill>
                  <a:prstClr val="black"/>
                </a:solidFill>
                <a:effectLst/>
                <a:uLnTx/>
                <a:uFillTx/>
                <a:latin typeface="Calibri"/>
                <a:ea typeface="+mn-ea"/>
                <a:cs typeface="Calibri"/>
              </a:rPr>
              <a:t>Μέτρα </a:t>
            </a:r>
            <a:r>
              <a:rPr kumimoji="0" sz="2100" b="0" i="0" u="none" strike="noStrike" kern="1200" cap="none" spc="-4" normalizeH="0" baseline="0" noProof="0" dirty="0">
                <a:ln>
                  <a:noFill/>
                </a:ln>
                <a:solidFill>
                  <a:srgbClr val="C00000"/>
                </a:solidFill>
                <a:effectLst/>
                <a:uLnTx/>
                <a:uFillTx/>
                <a:latin typeface="Calibri"/>
                <a:ea typeface="+mn-ea"/>
                <a:cs typeface="Calibri"/>
              </a:rPr>
              <a:t>ενίσχυσης της </a:t>
            </a:r>
            <a:r>
              <a:rPr kumimoji="0" sz="2100" b="0" i="0" u="none" strike="noStrike" kern="1200" cap="none" spc="-15" normalizeH="0" baseline="0" noProof="0" dirty="0">
                <a:ln>
                  <a:noFill/>
                </a:ln>
                <a:solidFill>
                  <a:srgbClr val="C00000"/>
                </a:solidFill>
                <a:effectLst/>
                <a:uLnTx/>
                <a:uFillTx/>
                <a:latin typeface="Calibri"/>
                <a:ea typeface="+mn-ea"/>
                <a:cs typeface="Calibri"/>
              </a:rPr>
              <a:t>ιδιωτικότητας </a:t>
            </a:r>
            <a:r>
              <a:rPr kumimoji="0" sz="2100" b="0" i="0" u="none" strike="noStrike" kern="1200" cap="none" spc="-4" normalizeH="0" baseline="0" noProof="0" dirty="0">
                <a:ln>
                  <a:noFill/>
                </a:ln>
                <a:solidFill>
                  <a:prstClr val="black"/>
                </a:solidFill>
                <a:effectLst/>
                <a:uLnTx/>
                <a:uFillTx/>
                <a:latin typeface="Calibri"/>
                <a:ea typeface="+mn-ea"/>
                <a:cs typeface="Calibri"/>
              </a:rPr>
              <a:t>(πέραν </a:t>
            </a:r>
            <a:r>
              <a:rPr kumimoji="0" sz="2100" b="0" i="0" u="none" strike="noStrike" kern="1200" cap="none" spc="-11" normalizeH="0" baseline="0" noProof="0" dirty="0">
                <a:ln>
                  <a:noFill/>
                </a:ln>
                <a:solidFill>
                  <a:prstClr val="black"/>
                </a:solidFill>
                <a:effectLst/>
                <a:uLnTx/>
                <a:uFillTx/>
                <a:latin typeface="Calibri"/>
                <a:ea typeface="+mn-ea"/>
                <a:cs typeface="Calibri"/>
              </a:rPr>
              <a:t>των </a:t>
            </a:r>
            <a:r>
              <a:rPr kumimoji="0" sz="2100" b="0" i="0" u="none" strike="noStrike" kern="1200" cap="none" spc="-15" normalizeH="0" baseline="0" noProof="0" dirty="0">
                <a:ln>
                  <a:noFill/>
                </a:ln>
                <a:solidFill>
                  <a:prstClr val="black"/>
                </a:solidFill>
                <a:effectLst/>
                <a:uLnTx/>
                <a:uFillTx/>
                <a:latin typeface="Calibri"/>
                <a:ea typeface="+mn-ea"/>
                <a:cs typeface="Calibri"/>
              </a:rPr>
              <a:t>«κλασσικών </a:t>
            </a:r>
            <a:r>
              <a:rPr kumimoji="0" sz="2100" b="0" i="0" u="none" strike="noStrike" kern="1200" cap="none" spc="-8" normalizeH="0" baseline="0" noProof="0" dirty="0">
                <a:ln>
                  <a:noFill/>
                </a:ln>
                <a:solidFill>
                  <a:prstClr val="black"/>
                </a:solidFill>
                <a:effectLst/>
                <a:uLnTx/>
                <a:uFillTx/>
                <a:latin typeface="Calibri"/>
                <a:ea typeface="+mn-ea"/>
                <a:cs typeface="Calibri"/>
              </a:rPr>
              <a:t>μέτρων  </a:t>
            </a:r>
            <a:r>
              <a:rPr kumimoji="0" sz="2100" b="0" i="0" u="none" strike="noStrike" kern="1200" cap="none" spc="-4" normalizeH="0" baseline="0" noProof="0" dirty="0">
                <a:ln>
                  <a:noFill/>
                </a:ln>
                <a:solidFill>
                  <a:prstClr val="black"/>
                </a:solidFill>
                <a:effectLst/>
                <a:uLnTx/>
                <a:uFillTx/>
                <a:latin typeface="Calibri"/>
                <a:ea typeface="+mn-ea"/>
                <a:cs typeface="Calibri"/>
              </a:rPr>
              <a:t>ασφάλειας»), π.χ. </a:t>
            </a:r>
            <a:r>
              <a:rPr kumimoji="0" sz="2100" b="0" i="0" u="none" strike="noStrike" kern="1200" cap="none" spc="-8" normalizeH="0" baseline="0" noProof="0" dirty="0">
                <a:ln>
                  <a:noFill/>
                </a:ln>
                <a:solidFill>
                  <a:prstClr val="black"/>
                </a:solidFill>
                <a:effectLst/>
                <a:uLnTx/>
                <a:uFillTx/>
                <a:latin typeface="Calibri"/>
                <a:ea typeface="+mn-ea"/>
                <a:cs typeface="Calibri"/>
              </a:rPr>
              <a:t>ψευδωνυμοποίηση </a:t>
            </a:r>
            <a:r>
              <a:rPr kumimoji="0" sz="2100" b="0" i="0" u="none" strike="noStrike" kern="1200" cap="none" spc="-11" normalizeH="0" baseline="0" noProof="0" dirty="0">
                <a:ln>
                  <a:noFill/>
                </a:ln>
                <a:solidFill>
                  <a:prstClr val="black"/>
                </a:solidFill>
                <a:effectLst/>
                <a:uLnTx/>
                <a:uFillTx/>
                <a:latin typeface="Calibri"/>
                <a:ea typeface="+mn-ea"/>
                <a:cs typeface="Calibri"/>
              </a:rPr>
              <a:t>των</a:t>
            </a:r>
            <a:r>
              <a:rPr kumimoji="0" sz="2100" b="0" i="0" u="none" strike="noStrike" kern="1200" cap="none" spc="60" normalizeH="0" baseline="0" noProof="0" dirty="0">
                <a:ln>
                  <a:noFill/>
                </a:ln>
                <a:solidFill>
                  <a:prstClr val="black"/>
                </a:solidFill>
                <a:effectLst/>
                <a:uLnTx/>
                <a:uFillTx/>
                <a:latin typeface="Calibri"/>
                <a:ea typeface="+mn-ea"/>
                <a:cs typeface="Calibri"/>
              </a:rPr>
              <a:t> </a:t>
            </a:r>
            <a:r>
              <a:rPr kumimoji="0" sz="2100" b="0" i="0" u="none" strike="noStrike" kern="1200" cap="none" spc="-11" normalizeH="0" baseline="0" noProof="0" dirty="0">
                <a:ln>
                  <a:noFill/>
                </a:ln>
                <a:solidFill>
                  <a:prstClr val="black"/>
                </a:solidFill>
                <a:effectLst/>
                <a:uLnTx/>
                <a:uFillTx/>
                <a:latin typeface="Calibri"/>
                <a:ea typeface="+mn-ea"/>
                <a:cs typeface="Calibri"/>
              </a:rPr>
              <a:t>δεδομένων.</a:t>
            </a:r>
            <a:endParaRPr kumimoji="0" sz="2100" b="0" i="0" u="none" strike="noStrike" kern="1200" cap="none" spc="0" normalizeH="0" baseline="0" noProof="0" dirty="0">
              <a:ln>
                <a:noFill/>
              </a:ln>
              <a:solidFill>
                <a:prstClr val="black"/>
              </a:solidFill>
              <a:effectLst/>
              <a:uLnTx/>
              <a:uFillTx/>
              <a:latin typeface="Calibri"/>
              <a:ea typeface="+mn-ea"/>
              <a:cs typeface="Calibri"/>
            </a:endParaRPr>
          </a:p>
          <a:p>
            <a:pPr marL="180975" marR="136208" lvl="0" indent="-171450" algn="l" defTabSz="914400" rtl="0" eaLnBrk="1" fontAlgn="auto" latinLnBrk="0" hangingPunct="1">
              <a:lnSpc>
                <a:spcPts val="2265"/>
              </a:lnSpc>
              <a:spcBef>
                <a:spcPts val="754"/>
              </a:spcBef>
              <a:spcAft>
                <a:spcPts val="0"/>
              </a:spcAft>
              <a:buClrTx/>
              <a:buSzTx/>
              <a:buFont typeface="Arial"/>
              <a:buChar char="•"/>
              <a:tabLst>
                <a:tab pos="181451" algn="l"/>
              </a:tabLst>
              <a:defRPr/>
            </a:pPr>
            <a:r>
              <a:rPr kumimoji="0" sz="2100" b="0" i="0" u="none" strike="noStrike" kern="1200" cap="none" spc="-15" normalizeH="0" baseline="0" noProof="0" dirty="0">
                <a:ln>
                  <a:noFill/>
                </a:ln>
                <a:solidFill>
                  <a:prstClr val="black"/>
                </a:solidFill>
                <a:effectLst/>
                <a:uLnTx/>
                <a:uFillTx/>
                <a:latin typeface="Calibri"/>
                <a:ea typeface="+mn-ea"/>
                <a:cs typeface="Calibri"/>
              </a:rPr>
              <a:t>Μηχανισμοί </a:t>
            </a:r>
            <a:r>
              <a:rPr kumimoji="0" sz="2100" b="0" i="0" u="none" strike="noStrike" kern="1200" cap="none" spc="-4" normalizeH="0" baseline="0" noProof="0" dirty="0">
                <a:ln>
                  <a:noFill/>
                </a:ln>
                <a:solidFill>
                  <a:prstClr val="black"/>
                </a:solidFill>
                <a:effectLst/>
                <a:uLnTx/>
                <a:uFillTx/>
                <a:latin typeface="Calibri"/>
                <a:ea typeface="+mn-ea"/>
                <a:cs typeface="Calibri"/>
              </a:rPr>
              <a:t>πιστοποίησης ή </a:t>
            </a:r>
            <a:r>
              <a:rPr kumimoji="0" sz="2100" b="0" i="0" u="none" strike="noStrike" kern="1200" cap="none" spc="-15" normalizeH="0" baseline="0" noProof="0" dirty="0">
                <a:ln>
                  <a:noFill/>
                </a:ln>
                <a:solidFill>
                  <a:prstClr val="black"/>
                </a:solidFill>
                <a:effectLst/>
                <a:uLnTx/>
                <a:uFillTx/>
                <a:latin typeface="Calibri"/>
                <a:ea typeface="+mn-ea"/>
                <a:cs typeface="Calibri"/>
              </a:rPr>
              <a:t>κώδικες </a:t>
            </a:r>
            <a:r>
              <a:rPr kumimoji="0" sz="2100" b="0" i="0" u="none" strike="noStrike" kern="1200" cap="none" spc="-11" normalizeH="0" baseline="0" noProof="0" dirty="0">
                <a:ln>
                  <a:noFill/>
                </a:ln>
                <a:solidFill>
                  <a:prstClr val="black"/>
                </a:solidFill>
                <a:effectLst/>
                <a:uLnTx/>
                <a:uFillTx/>
                <a:latin typeface="Calibri"/>
                <a:ea typeface="+mn-ea"/>
                <a:cs typeface="Calibri"/>
              </a:rPr>
              <a:t>δεοντολογίας </a:t>
            </a:r>
            <a:r>
              <a:rPr kumimoji="0" sz="2100" b="0" i="0" u="none" strike="noStrike" kern="1200" cap="none" spc="-4" normalizeH="0" baseline="0" noProof="0" dirty="0">
                <a:ln>
                  <a:noFill/>
                </a:ln>
                <a:solidFill>
                  <a:prstClr val="black"/>
                </a:solidFill>
                <a:effectLst/>
                <a:uLnTx/>
                <a:uFillTx/>
                <a:latin typeface="Calibri"/>
                <a:ea typeface="+mn-ea"/>
                <a:cs typeface="Calibri"/>
              </a:rPr>
              <a:t>ως </a:t>
            </a:r>
            <a:r>
              <a:rPr kumimoji="0" sz="2100" b="0" i="0" u="none" strike="noStrike" kern="1200" cap="none" spc="-11" normalizeH="0" baseline="0" noProof="0" dirty="0">
                <a:ln>
                  <a:noFill/>
                </a:ln>
                <a:solidFill>
                  <a:prstClr val="black"/>
                </a:solidFill>
                <a:effectLst/>
                <a:uLnTx/>
                <a:uFillTx/>
                <a:latin typeface="Calibri"/>
                <a:ea typeface="+mn-ea"/>
                <a:cs typeface="Calibri"/>
              </a:rPr>
              <a:t>στοιχεία </a:t>
            </a:r>
            <a:r>
              <a:rPr kumimoji="0" sz="2100" b="0" i="0" u="none" strike="noStrike" kern="1200" cap="none" spc="-8" normalizeH="0" baseline="0" noProof="0" dirty="0">
                <a:ln>
                  <a:noFill/>
                </a:ln>
                <a:solidFill>
                  <a:prstClr val="black"/>
                </a:solidFill>
                <a:effectLst/>
                <a:uLnTx/>
                <a:uFillTx/>
                <a:latin typeface="Calibri"/>
                <a:ea typeface="+mn-ea"/>
                <a:cs typeface="Calibri"/>
              </a:rPr>
              <a:t>για  απόδειξη συμμόρφωσης </a:t>
            </a:r>
            <a:r>
              <a:rPr kumimoji="0" sz="2100" b="0" i="0" u="none" strike="noStrike" kern="1200" cap="none" spc="-4" normalizeH="0" baseline="0" noProof="0" dirty="0">
                <a:ln>
                  <a:noFill/>
                </a:ln>
                <a:solidFill>
                  <a:prstClr val="black"/>
                </a:solidFill>
                <a:effectLst/>
                <a:uLnTx/>
                <a:uFillTx/>
                <a:latin typeface="Calibri"/>
                <a:ea typeface="+mn-ea"/>
                <a:cs typeface="Calibri"/>
              </a:rPr>
              <a:t>με </a:t>
            </a:r>
            <a:r>
              <a:rPr kumimoji="0" sz="2100" b="0" i="0" u="none" strike="noStrike" kern="1200" cap="none" spc="-11" normalizeH="0" baseline="0" noProof="0" dirty="0">
                <a:ln>
                  <a:noFill/>
                </a:ln>
                <a:solidFill>
                  <a:prstClr val="black"/>
                </a:solidFill>
                <a:effectLst/>
                <a:uLnTx/>
                <a:uFillTx/>
                <a:latin typeface="Calibri"/>
                <a:ea typeface="+mn-ea"/>
                <a:cs typeface="Calibri"/>
              </a:rPr>
              <a:t>απαιτήσεις</a:t>
            </a:r>
            <a:r>
              <a:rPr kumimoji="0" sz="2100" b="0" i="0" u="none" strike="noStrike" kern="1200" cap="none" spc="19" normalizeH="0" baseline="0" noProof="0" dirty="0">
                <a:ln>
                  <a:noFill/>
                </a:ln>
                <a:solidFill>
                  <a:prstClr val="black"/>
                </a:solidFill>
                <a:effectLst/>
                <a:uLnTx/>
                <a:uFillTx/>
                <a:latin typeface="Calibri"/>
                <a:ea typeface="+mn-ea"/>
                <a:cs typeface="Calibri"/>
              </a:rPr>
              <a:t> </a:t>
            </a:r>
            <a:r>
              <a:rPr kumimoji="0" sz="2100" b="0" i="0" u="none" strike="noStrike" kern="1200" cap="none" spc="-4" normalizeH="0" baseline="0" noProof="0" dirty="0">
                <a:ln>
                  <a:noFill/>
                </a:ln>
                <a:solidFill>
                  <a:prstClr val="black"/>
                </a:solidFill>
                <a:effectLst/>
                <a:uLnTx/>
                <a:uFillTx/>
                <a:latin typeface="Calibri"/>
                <a:ea typeface="+mn-ea"/>
                <a:cs typeface="Calibri"/>
              </a:rPr>
              <a:t>ασφαλείας.</a:t>
            </a:r>
            <a:endParaRPr kumimoji="0" sz="21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4"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760" y="210084"/>
            <a:ext cx="1181100" cy="714375"/>
          </a:xfrm>
          <a:prstGeom prst="rect">
            <a:avLst/>
          </a:prstGeom>
        </p:spPr>
      </p:pic>
    </p:spTree>
    <p:extLst>
      <p:ext uri="{BB962C8B-B14F-4D97-AF65-F5344CB8AC3E}">
        <p14:creationId xmlns:p14="http://schemas.microsoft.com/office/powerpoint/2010/main" val="4191093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07472" y="1039490"/>
            <a:ext cx="6192679" cy="471764"/>
          </a:xfrm>
          <a:prstGeom prst="rect">
            <a:avLst/>
          </a:prstGeom>
        </p:spPr>
        <p:txBody>
          <a:bodyPr vert="horz" wrap="square" lIns="0" tIns="10001" rIns="0" bIns="0" rtlCol="0" anchor="b">
            <a:spAutoFit/>
          </a:bodyPr>
          <a:lstStyle/>
          <a:p>
            <a:pPr marL="9525" algn="ctr">
              <a:lnSpc>
                <a:spcPct val="100000"/>
              </a:lnSpc>
              <a:spcBef>
                <a:spcPts val="79"/>
              </a:spcBef>
            </a:pPr>
            <a:r>
              <a:rPr sz="3000" b="1" spc="-23" dirty="0">
                <a:solidFill>
                  <a:schemeClr val="accent2"/>
                </a:solidFill>
              </a:rPr>
              <a:t>Εκτίμηση κινδύνων </a:t>
            </a:r>
            <a:r>
              <a:rPr sz="3000" b="1" spc="-8" dirty="0">
                <a:solidFill>
                  <a:schemeClr val="accent2"/>
                </a:solidFill>
              </a:rPr>
              <a:t>για </a:t>
            </a:r>
            <a:r>
              <a:rPr sz="3000" b="1" spc="-15" dirty="0">
                <a:solidFill>
                  <a:schemeClr val="accent2"/>
                </a:solidFill>
              </a:rPr>
              <a:t>την</a:t>
            </a:r>
            <a:r>
              <a:rPr sz="3000" b="1" spc="-248" dirty="0">
                <a:solidFill>
                  <a:schemeClr val="accent2"/>
                </a:solidFill>
              </a:rPr>
              <a:t> </a:t>
            </a:r>
            <a:r>
              <a:rPr sz="3000" b="1" spc="-26" dirty="0">
                <a:solidFill>
                  <a:schemeClr val="accent2"/>
                </a:solidFill>
              </a:rPr>
              <a:t>ασφάλεια</a:t>
            </a:r>
          </a:p>
        </p:txBody>
      </p:sp>
      <p:sp>
        <p:nvSpPr>
          <p:cNvPr id="3" name="object 3"/>
          <p:cNvSpPr/>
          <p:nvPr/>
        </p:nvSpPr>
        <p:spPr>
          <a:xfrm>
            <a:off x="2462975" y="1982533"/>
            <a:ext cx="1295400" cy="1345406"/>
          </a:xfrm>
          <a:custGeom>
            <a:avLst/>
            <a:gdLst/>
            <a:ahLst/>
            <a:cxnLst/>
            <a:rect l="l" t="t" r="r" b="b"/>
            <a:pathLst>
              <a:path w="1727200" h="1793875">
                <a:moveTo>
                  <a:pt x="863346" y="0"/>
                </a:moveTo>
                <a:lnTo>
                  <a:pt x="815981" y="1327"/>
                </a:lnTo>
                <a:lnTo>
                  <a:pt x="769284" y="5263"/>
                </a:lnTo>
                <a:lnTo>
                  <a:pt x="723320" y="11739"/>
                </a:lnTo>
                <a:lnTo>
                  <a:pt x="678154" y="20687"/>
                </a:lnTo>
                <a:lnTo>
                  <a:pt x="633853" y="32039"/>
                </a:lnTo>
                <a:lnTo>
                  <a:pt x="590482" y="45726"/>
                </a:lnTo>
                <a:lnTo>
                  <a:pt x="548108" y="61679"/>
                </a:lnTo>
                <a:lnTo>
                  <a:pt x="506796" y="79831"/>
                </a:lnTo>
                <a:lnTo>
                  <a:pt x="466612" y="100113"/>
                </a:lnTo>
                <a:lnTo>
                  <a:pt x="427623" y="122456"/>
                </a:lnTo>
                <a:lnTo>
                  <a:pt x="389893" y="146792"/>
                </a:lnTo>
                <a:lnTo>
                  <a:pt x="353488" y="173053"/>
                </a:lnTo>
                <a:lnTo>
                  <a:pt x="318476" y="201170"/>
                </a:lnTo>
                <a:lnTo>
                  <a:pt x="284920" y="231075"/>
                </a:lnTo>
                <a:lnTo>
                  <a:pt x="252888" y="262699"/>
                </a:lnTo>
                <a:lnTo>
                  <a:pt x="222445" y="295974"/>
                </a:lnTo>
                <a:lnTo>
                  <a:pt x="193658" y="330832"/>
                </a:lnTo>
                <a:lnTo>
                  <a:pt x="166591" y="367204"/>
                </a:lnTo>
                <a:lnTo>
                  <a:pt x="141311" y="405022"/>
                </a:lnTo>
                <a:lnTo>
                  <a:pt x="117884" y="444217"/>
                </a:lnTo>
                <a:lnTo>
                  <a:pt x="96375" y="484721"/>
                </a:lnTo>
                <a:lnTo>
                  <a:pt x="76851" y="526466"/>
                </a:lnTo>
                <a:lnTo>
                  <a:pt x="59377" y="569383"/>
                </a:lnTo>
                <a:lnTo>
                  <a:pt x="44019" y="613403"/>
                </a:lnTo>
                <a:lnTo>
                  <a:pt x="30843" y="658459"/>
                </a:lnTo>
                <a:lnTo>
                  <a:pt x="19915" y="704482"/>
                </a:lnTo>
                <a:lnTo>
                  <a:pt x="11301" y="751403"/>
                </a:lnTo>
                <a:lnTo>
                  <a:pt x="5066" y="799154"/>
                </a:lnTo>
                <a:lnTo>
                  <a:pt x="1277" y="847667"/>
                </a:lnTo>
                <a:lnTo>
                  <a:pt x="0" y="896874"/>
                </a:lnTo>
                <a:lnTo>
                  <a:pt x="1277" y="946080"/>
                </a:lnTo>
                <a:lnTo>
                  <a:pt x="5066" y="994593"/>
                </a:lnTo>
                <a:lnTo>
                  <a:pt x="11301" y="1042344"/>
                </a:lnTo>
                <a:lnTo>
                  <a:pt x="19915" y="1089265"/>
                </a:lnTo>
                <a:lnTo>
                  <a:pt x="30843" y="1135288"/>
                </a:lnTo>
                <a:lnTo>
                  <a:pt x="44019" y="1180344"/>
                </a:lnTo>
                <a:lnTo>
                  <a:pt x="59377" y="1224364"/>
                </a:lnTo>
                <a:lnTo>
                  <a:pt x="76851" y="1267281"/>
                </a:lnTo>
                <a:lnTo>
                  <a:pt x="96375" y="1309026"/>
                </a:lnTo>
                <a:lnTo>
                  <a:pt x="117884" y="1349530"/>
                </a:lnTo>
                <a:lnTo>
                  <a:pt x="141311" y="1388725"/>
                </a:lnTo>
                <a:lnTo>
                  <a:pt x="166591" y="1426543"/>
                </a:lnTo>
                <a:lnTo>
                  <a:pt x="193658" y="1462915"/>
                </a:lnTo>
                <a:lnTo>
                  <a:pt x="222445" y="1497773"/>
                </a:lnTo>
                <a:lnTo>
                  <a:pt x="252888" y="1531048"/>
                </a:lnTo>
                <a:lnTo>
                  <a:pt x="284920" y="1562672"/>
                </a:lnTo>
                <a:lnTo>
                  <a:pt x="318476" y="1592577"/>
                </a:lnTo>
                <a:lnTo>
                  <a:pt x="353488" y="1620694"/>
                </a:lnTo>
                <a:lnTo>
                  <a:pt x="389893" y="1646955"/>
                </a:lnTo>
                <a:lnTo>
                  <a:pt x="427623" y="1671291"/>
                </a:lnTo>
                <a:lnTo>
                  <a:pt x="466612" y="1693634"/>
                </a:lnTo>
                <a:lnTo>
                  <a:pt x="506796" y="1713916"/>
                </a:lnTo>
                <a:lnTo>
                  <a:pt x="548108" y="1732068"/>
                </a:lnTo>
                <a:lnTo>
                  <a:pt x="590482" y="1748021"/>
                </a:lnTo>
                <a:lnTo>
                  <a:pt x="633853" y="1761708"/>
                </a:lnTo>
                <a:lnTo>
                  <a:pt x="678154" y="1773060"/>
                </a:lnTo>
                <a:lnTo>
                  <a:pt x="723320" y="1782008"/>
                </a:lnTo>
                <a:lnTo>
                  <a:pt x="769284" y="1788484"/>
                </a:lnTo>
                <a:lnTo>
                  <a:pt x="815981" y="1792420"/>
                </a:lnTo>
                <a:lnTo>
                  <a:pt x="863346" y="1793748"/>
                </a:lnTo>
                <a:lnTo>
                  <a:pt x="910710" y="1792420"/>
                </a:lnTo>
                <a:lnTo>
                  <a:pt x="957407" y="1788484"/>
                </a:lnTo>
                <a:lnTo>
                  <a:pt x="1003371" y="1782008"/>
                </a:lnTo>
                <a:lnTo>
                  <a:pt x="1048537" y="1773060"/>
                </a:lnTo>
                <a:lnTo>
                  <a:pt x="1092838" y="1761708"/>
                </a:lnTo>
                <a:lnTo>
                  <a:pt x="1136209" y="1748021"/>
                </a:lnTo>
                <a:lnTo>
                  <a:pt x="1178583" y="1732068"/>
                </a:lnTo>
                <a:lnTo>
                  <a:pt x="1219895" y="1713916"/>
                </a:lnTo>
                <a:lnTo>
                  <a:pt x="1260079" y="1693634"/>
                </a:lnTo>
                <a:lnTo>
                  <a:pt x="1299068" y="1671291"/>
                </a:lnTo>
                <a:lnTo>
                  <a:pt x="1336798" y="1646955"/>
                </a:lnTo>
                <a:lnTo>
                  <a:pt x="1373203" y="1620694"/>
                </a:lnTo>
                <a:lnTo>
                  <a:pt x="1408215" y="1592577"/>
                </a:lnTo>
                <a:lnTo>
                  <a:pt x="1441771" y="1562672"/>
                </a:lnTo>
                <a:lnTo>
                  <a:pt x="1473803" y="1531048"/>
                </a:lnTo>
                <a:lnTo>
                  <a:pt x="1504246" y="1497773"/>
                </a:lnTo>
                <a:lnTo>
                  <a:pt x="1533033" y="1462915"/>
                </a:lnTo>
                <a:lnTo>
                  <a:pt x="1560100" y="1426543"/>
                </a:lnTo>
                <a:lnTo>
                  <a:pt x="1585380" y="1388725"/>
                </a:lnTo>
                <a:lnTo>
                  <a:pt x="1608807" y="1349530"/>
                </a:lnTo>
                <a:lnTo>
                  <a:pt x="1630316" y="1309026"/>
                </a:lnTo>
                <a:lnTo>
                  <a:pt x="1649840" y="1267281"/>
                </a:lnTo>
                <a:lnTo>
                  <a:pt x="1667314" y="1224364"/>
                </a:lnTo>
                <a:lnTo>
                  <a:pt x="1682672" y="1180344"/>
                </a:lnTo>
                <a:lnTo>
                  <a:pt x="1695848" y="1135288"/>
                </a:lnTo>
                <a:lnTo>
                  <a:pt x="1706776" y="1089265"/>
                </a:lnTo>
                <a:lnTo>
                  <a:pt x="1715390" y="1042344"/>
                </a:lnTo>
                <a:lnTo>
                  <a:pt x="1721625" y="994593"/>
                </a:lnTo>
                <a:lnTo>
                  <a:pt x="1725414" y="946080"/>
                </a:lnTo>
                <a:lnTo>
                  <a:pt x="1726691" y="896874"/>
                </a:lnTo>
                <a:lnTo>
                  <a:pt x="1725414" y="847667"/>
                </a:lnTo>
                <a:lnTo>
                  <a:pt x="1721625" y="799154"/>
                </a:lnTo>
                <a:lnTo>
                  <a:pt x="1715390" y="751403"/>
                </a:lnTo>
                <a:lnTo>
                  <a:pt x="1706776" y="704482"/>
                </a:lnTo>
                <a:lnTo>
                  <a:pt x="1695848" y="658459"/>
                </a:lnTo>
                <a:lnTo>
                  <a:pt x="1682672" y="613403"/>
                </a:lnTo>
                <a:lnTo>
                  <a:pt x="1667314" y="569383"/>
                </a:lnTo>
                <a:lnTo>
                  <a:pt x="1649840" y="526466"/>
                </a:lnTo>
                <a:lnTo>
                  <a:pt x="1630316" y="484721"/>
                </a:lnTo>
                <a:lnTo>
                  <a:pt x="1608807" y="444217"/>
                </a:lnTo>
                <a:lnTo>
                  <a:pt x="1585380" y="405022"/>
                </a:lnTo>
                <a:lnTo>
                  <a:pt x="1560100" y="367204"/>
                </a:lnTo>
                <a:lnTo>
                  <a:pt x="1533033" y="330832"/>
                </a:lnTo>
                <a:lnTo>
                  <a:pt x="1504246" y="295974"/>
                </a:lnTo>
                <a:lnTo>
                  <a:pt x="1473803" y="262699"/>
                </a:lnTo>
                <a:lnTo>
                  <a:pt x="1441771" y="231075"/>
                </a:lnTo>
                <a:lnTo>
                  <a:pt x="1408215" y="201170"/>
                </a:lnTo>
                <a:lnTo>
                  <a:pt x="1373203" y="173053"/>
                </a:lnTo>
                <a:lnTo>
                  <a:pt x="1336798" y="146792"/>
                </a:lnTo>
                <a:lnTo>
                  <a:pt x="1299068" y="122456"/>
                </a:lnTo>
                <a:lnTo>
                  <a:pt x="1260079" y="100113"/>
                </a:lnTo>
                <a:lnTo>
                  <a:pt x="1219895" y="79831"/>
                </a:lnTo>
                <a:lnTo>
                  <a:pt x="1178583" y="61679"/>
                </a:lnTo>
                <a:lnTo>
                  <a:pt x="1136209" y="45726"/>
                </a:lnTo>
                <a:lnTo>
                  <a:pt x="1092838" y="32039"/>
                </a:lnTo>
                <a:lnTo>
                  <a:pt x="1048537" y="20687"/>
                </a:lnTo>
                <a:lnTo>
                  <a:pt x="1003371" y="11739"/>
                </a:lnTo>
                <a:lnTo>
                  <a:pt x="957407" y="5263"/>
                </a:lnTo>
                <a:lnTo>
                  <a:pt x="910710" y="1327"/>
                </a:lnTo>
                <a:lnTo>
                  <a:pt x="863346" y="0"/>
                </a:lnTo>
                <a:close/>
              </a:path>
            </a:pathLst>
          </a:custGeom>
          <a:solidFill>
            <a:srgbClr val="18398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p:nvPr/>
        </p:nvSpPr>
        <p:spPr>
          <a:xfrm>
            <a:off x="2462975" y="1982533"/>
            <a:ext cx="1295400" cy="1345406"/>
          </a:xfrm>
          <a:custGeom>
            <a:avLst/>
            <a:gdLst/>
            <a:ahLst/>
            <a:cxnLst/>
            <a:rect l="l" t="t" r="r" b="b"/>
            <a:pathLst>
              <a:path w="1727200" h="1793875">
                <a:moveTo>
                  <a:pt x="0" y="896874"/>
                </a:moveTo>
                <a:lnTo>
                  <a:pt x="1277" y="847667"/>
                </a:lnTo>
                <a:lnTo>
                  <a:pt x="5066" y="799154"/>
                </a:lnTo>
                <a:lnTo>
                  <a:pt x="11301" y="751403"/>
                </a:lnTo>
                <a:lnTo>
                  <a:pt x="19915" y="704482"/>
                </a:lnTo>
                <a:lnTo>
                  <a:pt x="30843" y="658459"/>
                </a:lnTo>
                <a:lnTo>
                  <a:pt x="44019" y="613403"/>
                </a:lnTo>
                <a:lnTo>
                  <a:pt x="59377" y="569383"/>
                </a:lnTo>
                <a:lnTo>
                  <a:pt x="76851" y="526466"/>
                </a:lnTo>
                <a:lnTo>
                  <a:pt x="96375" y="484721"/>
                </a:lnTo>
                <a:lnTo>
                  <a:pt x="117884" y="444217"/>
                </a:lnTo>
                <a:lnTo>
                  <a:pt x="141311" y="405022"/>
                </a:lnTo>
                <a:lnTo>
                  <a:pt x="166591" y="367204"/>
                </a:lnTo>
                <a:lnTo>
                  <a:pt x="193658" y="330832"/>
                </a:lnTo>
                <a:lnTo>
                  <a:pt x="222445" y="295974"/>
                </a:lnTo>
                <a:lnTo>
                  <a:pt x="252888" y="262699"/>
                </a:lnTo>
                <a:lnTo>
                  <a:pt x="284920" y="231075"/>
                </a:lnTo>
                <a:lnTo>
                  <a:pt x="318476" y="201170"/>
                </a:lnTo>
                <a:lnTo>
                  <a:pt x="353488" y="173053"/>
                </a:lnTo>
                <a:lnTo>
                  <a:pt x="389893" y="146792"/>
                </a:lnTo>
                <a:lnTo>
                  <a:pt x="427623" y="122456"/>
                </a:lnTo>
                <a:lnTo>
                  <a:pt x="466612" y="100113"/>
                </a:lnTo>
                <a:lnTo>
                  <a:pt x="506796" y="79831"/>
                </a:lnTo>
                <a:lnTo>
                  <a:pt x="548108" y="61679"/>
                </a:lnTo>
                <a:lnTo>
                  <a:pt x="590482" y="45726"/>
                </a:lnTo>
                <a:lnTo>
                  <a:pt x="633853" y="32039"/>
                </a:lnTo>
                <a:lnTo>
                  <a:pt x="678154" y="20687"/>
                </a:lnTo>
                <a:lnTo>
                  <a:pt x="723320" y="11739"/>
                </a:lnTo>
                <a:lnTo>
                  <a:pt x="769284" y="5263"/>
                </a:lnTo>
                <a:lnTo>
                  <a:pt x="815981" y="1327"/>
                </a:lnTo>
                <a:lnTo>
                  <a:pt x="863346" y="0"/>
                </a:lnTo>
                <a:lnTo>
                  <a:pt x="910710" y="1327"/>
                </a:lnTo>
                <a:lnTo>
                  <a:pt x="957407" y="5263"/>
                </a:lnTo>
                <a:lnTo>
                  <a:pt x="1003371" y="11739"/>
                </a:lnTo>
                <a:lnTo>
                  <a:pt x="1048537" y="20687"/>
                </a:lnTo>
                <a:lnTo>
                  <a:pt x="1092838" y="32039"/>
                </a:lnTo>
                <a:lnTo>
                  <a:pt x="1136209" y="45726"/>
                </a:lnTo>
                <a:lnTo>
                  <a:pt x="1178583" y="61679"/>
                </a:lnTo>
                <a:lnTo>
                  <a:pt x="1219895" y="79831"/>
                </a:lnTo>
                <a:lnTo>
                  <a:pt x="1260079" y="100113"/>
                </a:lnTo>
                <a:lnTo>
                  <a:pt x="1299068" y="122456"/>
                </a:lnTo>
                <a:lnTo>
                  <a:pt x="1336798" y="146792"/>
                </a:lnTo>
                <a:lnTo>
                  <a:pt x="1373203" y="173053"/>
                </a:lnTo>
                <a:lnTo>
                  <a:pt x="1408215" y="201170"/>
                </a:lnTo>
                <a:lnTo>
                  <a:pt x="1441771" y="231075"/>
                </a:lnTo>
                <a:lnTo>
                  <a:pt x="1473803" y="262699"/>
                </a:lnTo>
                <a:lnTo>
                  <a:pt x="1504246" y="295974"/>
                </a:lnTo>
                <a:lnTo>
                  <a:pt x="1533033" y="330832"/>
                </a:lnTo>
                <a:lnTo>
                  <a:pt x="1560100" y="367204"/>
                </a:lnTo>
                <a:lnTo>
                  <a:pt x="1585380" y="405022"/>
                </a:lnTo>
                <a:lnTo>
                  <a:pt x="1608807" y="444217"/>
                </a:lnTo>
                <a:lnTo>
                  <a:pt x="1630316" y="484721"/>
                </a:lnTo>
                <a:lnTo>
                  <a:pt x="1649840" y="526466"/>
                </a:lnTo>
                <a:lnTo>
                  <a:pt x="1667314" y="569383"/>
                </a:lnTo>
                <a:lnTo>
                  <a:pt x="1682672" y="613403"/>
                </a:lnTo>
                <a:lnTo>
                  <a:pt x="1695848" y="658459"/>
                </a:lnTo>
                <a:lnTo>
                  <a:pt x="1706776" y="704482"/>
                </a:lnTo>
                <a:lnTo>
                  <a:pt x="1715390" y="751403"/>
                </a:lnTo>
                <a:lnTo>
                  <a:pt x="1721625" y="799154"/>
                </a:lnTo>
                <a:lnTo>
                  <a:pt x="1725414" y="847667"/>
                </a:lnTo>
                <a:lnTo>
                  <a:pt x="1726691" y="896874"/>
                </a:lnTo>
                <a:lnTo>
                  <a:pt x="1725414" y="946080"/>
                </a:lnTo>
                <a:lnTo>
                  <a:pt x="1721625" y="994593"/>
                </a:lnTo>
                <a:lnTo>
                  <a:pt x="1715390" y="1042344"/>
                </a:lnTo>
                <a:lnTo>
                  <a:pt x="1706776" y="1089265"/>
                </a:lnTo>
                <a:lnTo>
                  <a:pt x="1695848" y="1135288"/>
                </a:lnTo>
                <a:lnTo>
                  <a:pt x="1682672" y="1180344"/>
                </a:lnTo>
                <a:lnTo>
                  <a:pt x="1667314" y="1224364"/>
                </a:lnTo>
                <a:lnTo>
                  <a:pt x="1649840" y="1267281"/>
                </a:lnTo>
                <a:lnTo>
                  <a:pt x="1630316" y="1309026"/>
                </a:lnTo>
                <a:lnTo>
                  <a:pt x="1608807" y="1349530"/>
                </a:lnTo>
                <a:lnTo>
                  <a:pt x="1585380" y="1388725"/>
                </a:lnTo>
                <a:lnTo>
                  <a:pt x="1560100" y="1426543"/>
                </a:lnTo>
                <a:lnTo>
                  <a:pt x="1533033" y="1462915"/>
                </a:lnTo>
                <a:lnTo>
                  <a:pt x="1504246" y="1497773"/>
                </a:lnTo>
                <a:lnTo>
                  <a:pt x="1473803" y="1531048"/>
                </a:lnTo>
                <a:lnTo>
                  <a:pt x="1441771" y="1562672"/>
                </a:lnTo>
                <a:lnTo>
                  <a:pt x="1408215" y="1592577"/>
                </a:lnTo>
                <a:lnTo>
                  <a:pt x="1373203" y="1620694"/>
                </a:lnTo>
                <a:lnTo>
                  <a:pt x="1336798" y="1646955"/>
                </a:lnTo>
                <a:lnTo>
                  <a:pt x="1299068" y="1671291"/>
                </a:lnTo>
                <a:lnTo>
                  <a:pt x="1260079" y="1693634"/>
                </a:lnTo>
                <a:lnTo>
                  <a:pt x="1219895" y="1713916"/>
                </a:lnTo>
                <a:lnTo>
                  <a:pt x="1178583" y="1732068"/>
                </a:lnTo>
                <a:lnTo>
                  <a:pt x="1136209" y="1748021"/>
                </a:lnTo>
                <a:lnTo>
                  <a:pt x="1092838" y="1761708"/>
                </a:lnTo>
                <a:lnTo>
                  <a:pt x="1048537" y="1773060"/>
                </a:lnTo>
                <a:lnTo>
                  <a:pt x="1003371" y="1782008"/>
                </a:lnTo>
                <a:lnTo>
                  <a:pt x="957407" y="1788484"/>
                </a:lnTo>
                <a:lnTo>
                  <a:pt x="910710" y="1792420"/>
                </a:lnTo>
                <a:lnTo>
                  <a:pt x="863346" y="1793748"/>
                </a:lnTo>
                <a:lnTo>
                  <a:pt x="815981" y="1792420"/>
                </a:lnTo>
                <a:lnTo>
                  <a:pt x="769284" y="1788484"/>
                </a:lnTo>
                <a:lnTo>
                  <a:pt x="723320" y="1782008"/>
                </a:lnTo>
                <a:lnTo>
                  <a:pt x="678154" y="1773060"/>
                </a:lnTo>
                <a:lnTo>
                  <a:pt x="633853" y="1761708"/>
                </a:lnTo>
                <a:lnTo>
                  <a:pt x="590482" y="1748021"/>
                </a:lnTo>
                <a:lnTo>
                  <a:pt x="548108" y="1732068"/>
                </a:lnTo>
                <a:lnTo>
                  <a:pt x="506796" y="1713916"/>
                </a:lnTo>
                <a:lnTo>
                  <a:pt x="466612" y="1693634"/>
                </a:lnTo>
                <a:lnTo>
                  <a:pt x="427623" y="1671291"/>
                </a:lnTo>
                <a:lnTo>
                  <a:pt x="389893" y="1646955"/>
                </a:lnTo>
                <a:lnTo>
                  <a:pt x="353488" y="1620694"/>
                </a:lnTo>
                <a:lnTo>
                  <a:pt x="318476" y="1592577"/>
                </a:lnTo>
                <a:lnTo>
                  <a:pt x="284920" y="1562672"/>
                </a:lnTo>
                <a:lnTo>
                  <a:pt x="252888" y="1531048"/>
                </a:lnTo>
                <a:lnTo>
                  <a:pt x="222445" y="1497773"/>
                </a:lnTo>
                <a:lnTo>
                  <a:pt x="193658" y="1462915"/>
                </a:lnTo>
                <a:lnTo>
                  <a:pt x="166591" y="1426543"/>
                </a:lnTo>
                <a:lnTo>
                  <a:pt x="141311" y="1388725"/>
                </a:lnTo>
                <a:lnTo>
                  <a:pt x="117884" y="1349530"/>
                </a:lnTo>
                <a:lnTo>
                  <a:pt x="96375" y="1309026"/>
                </a:lnTo>
                <a:lnTo>
                  <a:pt x="76851" y="1267281"/>
                </a:lnTo>
                <a:lnTo>
                  <a:pt x="59377" y="1224364"/>
                </a:lnTo>
                <a:lnTo>
                  <a:pt x="44019" y="1180344"/>
                </a:lnTo>
                <a:lnTo>
                  <a:pt x="30843" y="1135288"/>
                </a:lnTo>
                <a:lnTo>
                  <a:pt x="19915" y="1089265"/>
                </a:lnTo>
                <a:lnTo>
                  <a:pt x="11301" y="1042344"/>
                </a:lnTo>
                <a:lnTo>
                  <a:pt x="5066" y="994593"/>
                </a:lnTo>
                <a:lnTo>
                  <a:pt x="1277" y="946080"/>
                </a:lnTo>
                <a:lnTo>
                  <a:pt x="0" y="896874"/>
                </a:lnTo>
                <a:close/>
              </a:path>
            </a:pathLst>
          </a:custGeom>
          <a:ln w="25908">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5"/>
          <p:cNvSpPr txBox="1"/>
          <p:nvPr/>
        </p:nvSpPr>
        <p:spPr>
          <a:xfrm>
            <a:off x="2683287" y="2334102"/>
            <a:ext cx="853440" cy="594489"/>
          </a:xfrm>
          <a:prstGeom prst="rect">
            <a:avLst/>
          </a:prstGeom>
        </p:spPr>
        <p:txBody>
          <a:bodyPr vert="horz" wrap="square" lIns="0" tIns="27146" rIns="0" bIns="0" rtlCol="0">
            <a:spAutoFit/>
          </a:bodyPr>
          <a:lstStyle/>
          <a:p>
            <a:pPr marL="9049" marR="3810" lvl="0" indent="1429" algn="ctr" defTabSz="914400" rtl="0" eaLnBrk="1" fontAlgn="auto" latinLnBrk="0" hangingPunct="1">
              <a:lnSpc>
                <a:spcPct val="91400"/>
              </a:lnSpc>
              <a:spcBef>
                <a:spcPts val="214"/>
              </a:spcBef>
              <a:spcAft>
                <a:spcPts val="0"/>
              </a:spcAft>
              <a:buClrTx/>
              <a:buSzTx/>
              <a:buFontTx/>
              <a:buNone/>
              <a:tabLst/>
              <a:defRPr/>
            </a:pPr>
            <a:r>
              <a:rPr kumimoji="0" sz="1350" b="0" i="0" u="none" strike="noStrike" kern="1200" cap="none" spc="-8" normalizeH="0" baseline="0" noProof="0" dirty="0">
                <a:ln>
                  <a:noFill/>
                </a:ln>
                <a:solidFill>
                  <a:srgbClr val="FFFFFF"/>
                </a:solidFill>
                <a:effectLst/>
                <a:uLnTx/>
                <a:uFillTx/>
                <a:latin typeface="Calibri"/>
                <a:ea typeface="+mn-ea"/>
                <a:cs typeface="Calibri"/>
              </a:rPr>
              <a:t>Π</a:t>
            </a:r>
            <a:r>
              <a:rPr kumimoji="0" sz="1350" b="0" i="0" u="none" strike="noStrike" kern="1200" cap="none" spc="-11" normalizeH="0" baseline="0" noProof="0" dirty="0">
                <a:ln>
                  <a:noFill/>
                </a:ln>
                <a:solidFill>
                  <a:srgbClr val="FFFFFF"/>
                </a:solidFill>
                <a:effectLst/>
                <a:uLnTx/>
                <a:uFillTx/>
                <a:latin typeface="Calibri"/>
                <a:ea typeface="+mn-ea"/>
                <a:cs typeface="Calibri"/>
              </a:rPr>
              <a:t>ι</a:t>
            </a:r>
            <a:r>
              <a:rPr kumimoji="0" sz="1350" b="0" i="0" u="none" strike="noStrike" kern="1200" cap="none" spc="0" normalizeH="0" baseline="0" noProof="0" dirty="0">
                <a:ln>
                  <a:noFill/>
                </a:ln>
                <a:solidFill>
                  <a:srgbClr val="FFFFFF"/>
                </a:solidFill>
                <a:effectLst/>
                <a:uLnTx/>
                <a:uFillTx/>
                <a:latin typeface="Calibri"/>
                <a:ea typeface="+mn-ea"/>
                <a:cs typeface="Calibri"/>
              </a:rPr>
              <a:t>θανότ</a:t>
            </a:r>
            <a:r>
              <a:rPr kumimoji="0" sz="1350" b="0" i="0" u="none" strike="noStrike" kern="1200" cap="none" spc="-19" normalizeH="0" baseline="0" noProof="0" dirty="0">
                <a:ln>
                  <a:noFill/>
                </a:ln>
                <a:solidFill>
                  <a:srgbClr val="FFFFFF"/>
                </a:solidFill>
                <a:effectLst/>
                <a:uLnTx/>
                <a:uFillTx/>
                <a:latin typeface="Calibri"/>
                <a:ea typeface="+mn-ea"/>
                <a:cs typeface="Calibri"/>
              </a:rPr>
              <a:t>η</a:t>
            </a:r>
            <a:r>
              <a:rPr kumimoji="0" sz="1350" b="0" i="0" u="none" strike="noStrike" kern="1200" cap="none" spc="-11" normalizeH="0" baseline="0" noProof="0" dirty="0">
                <a:ln>
                  <a:noFill/>
                </a:ln>
                <a:solidFill>
                  <a:srgbClr val="FFFFFF"/>
                </a:solidFill>
                <a:effectLst/>
                <a:uLnTx/>
                <a:uFillTx/>
                <a:latin typeface="Calibri"/>
                <a:ea typeface="+mn-ea"/>
                <a:cs typeface="Calibri"/>
              </a:rPr>
              <a:t>τ</a:t>
            </a:r>
            <a:r>
              <a:rPr kumimoji="0" sz="1350" b="0" i="0" u="none" strike="noStrike" kern="1200" cap="none" spc="0" normalizeH="0" baseline="0" noProof="0" dirty="0">
                <a:ln>
                  <a:noFill/>
                </a:ln>
                <a:solidFill>
                  <a:srgbClr val="FFFFFF"/>
                </a:solidFill>
                <a:effectLst/>
                <a:uLnTx/>
                <a:uFillTx/>
                <a:latin typeface="Calibri"/>
                <a:ea typeface="+mn-ea"/>
                <a:cs typeface="Calibri"/>
              </a:rPr>
              <a:t>α  </a:t>
            </a:r>
            <a:r>
              <a:rPr kumimoji="0" sz="1350" b="0" i="0" u="none" strike="noStrike" kern="1200" cap="none" spc="-41" normalizeH="0" baseline="0" noProof="0" dirty="0">
                <a:ln>
                  <a:noFill/>
                </a:ln>
                <a:solidFill>
                  <a:srgbClr val="FFFFFF"/>
                </a:solidFill>
                <a:effectLst/>
                <a:uLnTx/>
                <a:uFillTx/>
                <a:latin typeface="Calibri"/>
                <a:ea typeface="+mn-ea"/>
                <a:cs typeface="Calibri"/>
              </a:rPr>
              <a:t>υ</a:t>
            </a:r>
            <a:r>
              <a:rPr kumimoji="0" sz="1350" b="0" i="0" u="none" strike="noStrike" kern="1200" cap="none" spc="-15" normalizeH="0" baseline="0" noProof="0" dirty="0">
                <a:ln>
                  <a:noFill/>
                </a:ln>
                <a:solidFill>
                  <a:srgbClr val="FFFFFF"/>
                </a:solidFill>
                <a:effectLst/>
                <a:uLnTx/>
                <a:uFillTx/>
                <a:latin typeface="Calibri"/>
                <a:ea typeface="+mn-ea"/>
                <a:cs typeface="Calibri"/>
              </a:rPr>
              <a:t>λ</a:t>
            </a:r>
            <a:r>
              <a:rPr kumimoji="0" sz="1350" b="0" i="0" u="none" strike="noStrike" kern="1200" cap="none" spc="-4" normalizeH="0" baseline="0" noProof="0" dirty="0">
                <a:ln>
                  <a:noFill/>
                </a:ln>
                <a:solidFill>
                  <a:srgbClr val="FFFFFF"/>
                </a:solidFill>
                <a:effectLst/>
                <a:uLnTx/>
                <a:uFillTx/>
                <a:latin typeface="Calibri"/>
                <a:ea typeface="+mn-ea"/>
                <a:cs typeface="Calibri"/>
              </a:rPr>
              <a:t>οποίη</a:t>
            </a:r>
            <a:r>
              <a:rPr kumimoji="0" sz="1350" b="0" i="0" u="none" strike="noStrike" kern="1200" cap="none" spc="0" normalizeH="0" baseline="0" noProof="0" dirty="0">
                <a:ln>
                  <a:noFill/>
                </a:ln>
                <a:solidFill>
                  <a:srgbClr val="FFFFFF"/>
                </a:solidFill>
                <a:effectLst/>
                <a:uLnTx/>
                <a:uFillTx/>
                <a:latin typeface="Calibri"/>
                <a:ea typeface="+mn-ea"/>
                <a:cs typeface="Calibri"/>
              </a:rPr>
              <a:t>σης  </a:t>
            </a:r>
            <a:r>
              <a:rPr kumimoji="0" sz="1350" b="0" i="0" u="none" strike="noStrike" kern="1200" cap="none" spc="-8" normalizeH="0" baseline="0" noProof="0" dirty="0">
                <a:ln>
                  <a:noFill/>
                </a:ln>
                <a:solidFill>
                  <a:srgbClr val="FFFFFF"/>
                </a:solidFill>
                <a:effectLst/>
                <a:uLnTx/>
                <a:uFillTx/>
                <a:latin typeface="Calibri"/>
                <a:ea typeface="+mn-ea"/>
                <a:cs typeface="Calibri"/>
              </a:rPr>
              <a:t>απειλών</a:t>
            </a:r>
            <a:endParaRPr kumimoji="0" sz="1350" b="0" i="0" u="none" strike="noStrike" kern="1200" cap="none" spc="0" normalizeH="0" baseline="0" noProof="0">
              <a:ln>
                <a:noFill/>
              </a:ln>
              <a:solidFill>
                <a:prstClr val="black"/>
              </a:solidFill>
              <a:effectLst/>
              <a:uLnTx/>
              <a:uFillTx/>
              <a:latin typeface="Calibri"/>
              <a:ea typeface="+mn-ea"/>
              <a:cs typeface="Calibri"/>
            </a:endParaRPr>
          </a:p>
        </p:txBody>
      </p:sp>
      <p:sp>
        <p:nvSpPr>
          <p:cNvPr id="6" name="object 6"/>
          <p:cNvSpPr/>
          <p:nvPr/>
        </p:nvSpPr>
        <p:spPr>
          <a:xfrm>
            <a:off x="3985545" y="2376296"/>
            <a:ext cx="543878" cy="543878"/>
          </a:xfrm>
          <a:custGeom>
            <a:avLst/>
            <a:gdLst/>
            <a:ahLst/>
            <a:cxnLst/>
            <a:rect l="l" t="t" r="r" b="b"/>
            <a:pathLst>
              <a:path w="725170" h="725169">
                <a:moveTo>
                  <a:pt x="167512" y="11683"/>
                </a:moveTo>
                <a:lnTo>
                  <a:pt x="0" y="190118"/>
                </a:lnTo>
                <a:lnTo>
                  <a:pt x="189611" y="368045"/>
                </a:lnTo>
                <a:lnTo>
                  <a:pt x="11684" y="557656"/>
                </a:lnTo>
                <a:lnTo>
                  <a:pt x="190118" y="725169"/>
                </a:lnTo>
                <a:lnTo>
                  <a:pt x="368046" y="535558"/>
                </a:lnTo>
                <a:lnTo>
                  <a:pt x="724574" y="535558"/>
                </a:lnTo>
                <a:lnTo>
                  <a:pt x="725169" y="534924"/>
                </a:lnTo>
                <a:lnTo>
                  <a:pt x="535559" y="356996"/>
                </a:lnTo>
                <a:lnTo>
                  <a:pt x="692735" y="189611"/>
                </a:lnTo>
                <a:lnTo>
                  <a:pt x="357124" y="189611"/>
                </a:lnTo>
                <a:lnTo>
                  <a:pt x="167512" y="11683"/>
                </a:lnTo>
                <a:close/>
              </a:path>
              <a:path w="725170" h="725169">
                <a:moveTo>
                  <a:pt x="724574" y="535558"/>
                </a:moveTo>
                <a:lnTo>
                  <a:pt x="368046" y="535558"/>
                </a:lnTo>
                <a:lnTo>
                  <a:pt x="557656" y="713486"/>
                </a:lnTo>
                <a:lnTo>
                  <a:pt x="724574" y="535558"/>
                </a:lnTo>
                <a:close/>
              </a:path>
              <a:path w="725170" h="725169">
                <a:moveTo>
                  <a:pt x="535051" y="0"/>
                </a:moveTo>
                <a:lnTo>
                  <a:pt x="357124" y="189611"/>
                </a:lnTo>
                <a:lnTo>
                  <a:pt x="692735" y="189611"/>
                </a:lnTo>
                <a:lnTo>
                  <a:pt x="713486" y="167512"/>
                </a:lnTo>
                <a:lnTo>
                  <a:pt x="535051" y="0"/>
                </a:lnTo>
                <a:close/>
              </a:path>
            </a:pathLst>
          </a:custGeom>
          <a:solidFill>
            <a:srgbClr val="ABAD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p:nvPr/>
        </p:nvSpPr>
        <p:spPr>
          <a:xfrm>
            <a:off x="4756977" y="1975676"/>
            <a:ext cx="1346835" cy="1346835"/>
          </a:xfrm>
          <a:custGeom>
            <a:avLst/>
            <a:gdLst/>
            <a:ahLst/>
            <a:cxnLst/>
            <a:rect l="l" t="t" r="r" b="b"/>
            <a:pathLst>
              <a:path w="1795779" h="1795779">
                <a:moveTo>
                  <a:pt x="897636" y="0"/>
                </a:moveTo>
                <a:lnTo>
                  <a:pt x="849958" y="1244"/>
                </a:lnTo>
                <a:lnTo>
                  <a:pt x="802929" y="4934"/>
                </a:lnTo>
                <a:lnTo>
                  <a:pt x="756611" y="11010"/>
                </a:lnTo>
                <a:lnTo>
                  <a:pt x="711065" y="19409"/>
                </a:lnTo>
                <a:lnTo>
                  <a:pt x="666355" y="30068"/>
                </a:lnTo>
                <a:lnTo>
                  <a:pt x="622541" y="42926"/>
                </a:lnTo>
                <a:lnTo>
                  <a:pt x="579686" y="57921"/>
                </a:lnTo>
                <a:lnTo>
                  <a:pt x="537851" y="74991"/>
                </a:lnTo>
                <a:lnTo>
                  <a:pt x="497100" y="94073"/>
                </a:lnTo>
                <a:lnTo>
                  <a:pt x="457493" y="115106"/>
                </a:lnTo>
                <a:lnTo>
                  <a:pt x="419093" y="138029"/>
                </a:lnTo>
                <a:lnTo>
                  <a:pt x="381962" y="162777"/>
                </a:lnTo>
                <a:lnTo>
                  <a:pt x="346161" y="189291"/>
                </a:lnTo>
                <a:lnTo>
                  <a:pt x="311754" y="217508"/>
                </a:lnTo>
                <a:lnTo>
                  <a:pt x="278801" y="247365"/>
                </a:lnTo>
                <a:lnTo>
                  <a:pt x="247365" y="278801"/>
                </a:lnTo>
                <a:lnTo>
                  <a:pt x="217508" y="311754"/>
                </a:lnTo>
                <a:lnTo>
                  <a:pt x="189291" y="346161"/>
                </a:lnTo>
                <a:lnTo>
                  <a:pt x="162777" y="381962"/>
                </a:lnTo>
                <a:lnTo>
                  <a:pt x="138029" y="419093"/>
                </a:lnTo>
                <a:lnTo>
                  <a:pt x="115106" y="457493"/>
                </a:lnTo>
                <a:lnTo>
                  <a:pt x="94073" y="497100"/>
                </a:lnTo>
                <a:lnTo>
                  <a:pt x="74991" y="537851"/>
                </a:lnTo>
                <a:lnTo>
                  <a:pt x="57921" y="579686"/>
                </a:lnTo>
                <a:lnTo>
                  <a:pt x="42926" y="622541"/>
                </a:lnTo>
                <a:lnTo>
                  <a:pt x="30068" y="666355"/>
                </a:lnTo>
                <a:lnTo>
                  <a:pt x="19409" y="711065"/>
                </a:lnTo>
                <a:lnTo>
                  <a:pt x="11010" y="756611"/>
                </a:lnTo>
                <a:lnTo>
                  <a:pt x="4934" y="802929"/>
                </a:lnTo>
                <a:lnTo>
                  <a:pt x="1244" y="849958"/>
                </a:lnTo>
                <a:lnTo>
                  <a:pt x="0" y="897636"/>
                </a:lnTo>
                <a:lnTo>
                  <a:pt x="1244" y="945313"/>
                </a:lnTo>
                <a:lnTo>
                  <a:pt x="4934" y="992342"/>
                </a:lnTo>
                <a:lnTo>
                  <a:pt x="11010" y="1038660"/>
                </a:lnTo>
                <a:lnTo>
                  <a:pt x="19409" y="1084206"/>
                </a:lnTo>
                <a:lnTo>
                  <a:pt x="30068" y="1128916"/>
                </a:lnTo>
                <a:lnTo>
                  <a:pt x="42926" y="1172730"/>
                </a:lnTo>
                <a:lnTo>
                  <a:pt x="57921" y="1215585"/>
                </a:lnTo>
                <a:lnTo>
                  <a:pt x="74991" y="1257420"/>
                </a:lnTo>
                <a:lnTo>
                  <a:pt x="94073" y="1298171"/>
                </a:lnTo>
                <a:lnTo>
                  <a:pt x="115106" y="1337778"/>
                </a:lnTo>
                <a:lnTo>
                  <a:pt x="138029" y="1376178"/>
                </a:lnTo>
                <a:lnTo>
                  <a:pt x="162777" y="1413309"/>
                </a:lnTo>
                <a:lnTo>
                  <a:pt x="189291" y="1449110"/>
                </a:lnTo>
                <a:lnTo>
                  <a:pt x="217508" y="1483517"/>
                </a:lnTo>
                <a:lnTo>
                  <a:pt x="247365" y="1516470"/>
                </a:lnTo>
                <a:lnTo>
                  <a:pt x="278801" y="1547906"/>
                </a:lnTo>
                <a:lnTo>
                  <a:pt x="311754" y="1577763"/>
                </a:lnTo>
                <a:lnTo>
                  <a:pt x="346161" y="1605980"/>
                </a:lnTo>
                <a:lnTo>
                  <a:pt x="381962" y="1632494"/>
                </a:lnTo>
                <a:lnTo>
                  <a:pt x="419093" y="1657242"/>
                </a:lnTo>
                <a:lnTo>
                  <a:pt x="457493" y="1680165"/>
                </a:lnTo>
                <a:lnTo>
                  <a:pt x="497100" y="1701198"/>
                </a:lnTo>
                <a:lnTo>
                  <a:pt x="537851" y="1720280"/>
                </a:lnTo>
                <a:lnTo>
                  <a:pt x="579686" y="1737350"/>
                </a:lnTo>
                <a:lnTo>
                  <a:pt x="622541" y="1752345"/>
                </a:lnTo>
                <a:lnTo>
                  <a:pt x="666355" y="1765203"/>
                </a:lnTo>
                <a:lnTo>
                  <a:pt x="711065" y="1775862"/>
                </a:lnTo>
                <a:lnTo>
                  <a:pt x="756611" y="1784261"/>
                </a:lnTo>
                <a:lnTo>
                  <a:pt x="802929" y="1790337"/>
                </a:lnTo>
                <a:lnTo>
                  <a:pt x="849958" y="1794027"/>
                </a:lnTo>
                <a:lnTo>
                  <a:pt x="897636" y="1795271"/>
                </a:lnTo>
                <a:lnTo>
                  <a:pt x="945313" y="1794027"/>
                </a:lnTo>
                <a:lnTo>
                  <a:pt x="992342" y="1790337"/>
                </a:lnTo>
                <a:lnTo>
                  <a:pt x="1038660" y="1784261"/>
                </a:lnTo>
                <a:lnTo>
                  <a:pt x="1084206" y="1775862"/>
                </a:lnTo>
                <a:lnTo>
                  <a:pt x="1128916" y="1765203"/>
                </a:lnTo>
                <a:lnTo>
                  <a:pt x="1172730" y="1752345"/>
                </a:lnTo>
                <a:lnTo>
                  <a:pt x="1215585" y="1737350"/>
                </a:lnTo>
                <a:lnTo>
                  <a:pt x="1257420" y="1720280"/>
                </a:lnTo>
                <a:lnTo>
                  <a:pt x="1298171" y="1701198"/>
                </a:lnTo>
                <a:lnTo>
                  <a:pt x="1337778" y="1680165"/>
                </a:lnTo>
                <a:lnTo>
                  <a:pt x="1376178" y="1657242"/>
                </a:lnTo>
                <a:lnTo>
                  <a:pt x="1413309" y="1632494"/>
                </a:lnTo>
                <a:lnTo>
                  <a:pt x="1449110" y="1605980"/>
                </a:lnTo>
                <a:lnTo>
                  <a:pt x="1483517" y="1577763"/>
                </a:lnTo>
                <a:lnTo>
                  <a:pt x="1516470" y="1547906"/>
                </a:lnTo>
                <a:lnTo>
                  <a:pt x="1547906" y="1516470"/>
                </a:lnTo>
                <a:lnTo>
                  <a:pt x="1577763" y="1483517"/>
                </a:lnTo>
                <a:lnTo>
                  <a:pt x="1605980" y="1449110"/>
                </a:lnTo>
                <a:lnTo>
                  <a:pt x="1632494" y="1413309"/>
                </a:lnTo>
                <a:lnTo>
                  <a:pt x="1657242" y="1376178"/>
                </a:lnTo>
                <a:lnTo>
                  <a:pt x="1680165" y="1337778"/>
                </a:lnTo>
                <a:lnTo>
                  <a:pt x="1701198" y="1298171"/>
                </a:lnTo>
                <a:lnTo>
                  <a:pt x="1720280" y="1257420"/>
                </a:lnTo>
                <a:lnTo>
                  <a:pt x="1737350" y="1215585"/>
                </a:lnTo>
                <a:lnTo>
                  <a:pt x="1752345" y="1172730"/>
                </a:lnTo>
                <a:lnTo>
                  <a:pt x="1765203" y="1128916"/>
                </a:lnTo>
                <a:lnTo>
                  <a:pt x="1775862" y="1084206"/>
                </a:lnTo>
                <a:lnTo>
                  <a:pt x="1784261" y="1038660"/>
                </a:lnTo>
                <a:lnTo>
                  <a:pt x="1790337" y="992342"/>
                </a:lnTo>
                <a:lnTo>
                  <a:pt x="1794027" y="945313"/>
                </a:lnTo>
                <a:lnTo>
                  <a:pt x="1795271" y="897636"/>
                </a:lnTo>
                <a:lnTo>
                  <a:pt x="1794027" y="849958"/>
                </a:lnTo>
                <a:lnTo>
                  <a:pt x="1790337" y="802929"/>
                </a:lnTo>
                <a:lnTo>
                  <a:pt x="1784261" y="756611"/>
                </a:lnTo>
                <a:lnTo>
                  <a:pt x="1775862" y="711065"/>
                </a:lnTo>
                <a:lnTo>
                  <a:pt x="1765203" y="666355"/>
                </a:lnTo>
                <a:lnTo>
                  <a:pt x="1752345" y="622541"/>
                </a:lnTo>
                <a:lnTo>
                  <a:pt x="1737350" y="579686"/>
                </a:lnTo>
                <a:lnTo>
                  <a:pt x="1720280" y="537851"/>
                </a:lnTo>
                <a:lnTo>
                  <a:pt x="1701198" y="497100"/>
                </a:lnTo>
                <a:lnTo>
                  <a:pt x="1680165" y="457493"/>
                </a:lnTo>
                <a:lnTo>
                  <a:pt x="1657242" y="419093"/>
                </a:lnTo>
                <a:lnTo>
                  <a:pt x="1632494" y="381962"/>
                </a:lnTo>
                <a:lnTo>
                  <a:pt x="1605980" y="346161"/>
                </a:lnTo>
                <a:lnTo>
                  <a:pt x="1577763" y="311754"/>
                </a:lnTo>
                <a:lnTo>
                  <a:pt x="1547906" y="278801"/>
                </a:lnTo>
                <a:lnTo>
                  <a:pt x="1516470" y="247365"/>
                </a:lnTo>
                <a:lnTo>
                  <a:pt x="1483517" y="217508"/>
                </a:lnTo>
                <a:lnTo>
                  <a:pt x="1449110" y="189291"/>
                </a:lnTo>
                <a:lnTo>
                  <a:pt x="1413309" y="162777"/>
                </a:lnTo>
                <a:lnTo>
                  <a:pt x="1376178" y="138029"/>
                </a:lnTo>
                <a:lnTo>
                  <a:pt x="1337778" y="115106"/>
                </a:lnTo>
                <a:lnTo>
                  <a:pt x="1298171" y="94073"/>
                </a:lnTo>
                <a:lnTo>
                  <a:pt x="1257420" y="74991"/>
                </a:lnTo>
                <a:lnTo>
                  <a:pt x="1215585" y="57921"/>
                </a:lnTo>
                <a:lnTo>
                  <a:pt x="1172730" y="42926"/>
                </a:lnTo>
                <a:lnTo>
                  <a:pt x="1128916" y="30068"/>
                </a:lnTo>
                <a:lnTo>
                  <a:pt x="1084206" y="19409"/>
                </a:lnTo>
                <a:lnTo>
                  <a:pt x="1038660" y="11010"/>
                </a:lnTo>
                <a:lnTo>
                  <a:pt x="992342" y="4934"/>
                </a:lnTo>
                <a:lnTo>
                  <a:pt x="945313" y="1244"/>
                </a:lnTo>
                <a:lnTo>
                  <a:pt x="897636" y="0"/>
                </a:lnTo>
                <a:close/>
              </a:path>
            </a:pathLst>
          </a:custGeom>
          <a:solidFill>
            <a:srgbClr val="18398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8"/>
          <p:cNvSpPr/>
          <p:nvPr/>
        </p:nvSpPr>
        <p:spPr>
          <a:xfrm>
            <a:off x="4756977" y="1975676"/>
            <a:ext cx="1346835" cy="1346835"/>
          </a:xfrm>
          <a:custGeom>
            <a:avLst/>
            <a:gdLst/>
            <a:ahLst/>
            <a:cxnLst/>
            <a:rect l="l" t="t" r="r" b="b"/>
            <a:pathLst>
              <a:path w="1795779" h="1795779">
                <a:moveTo>
                  <a:pt x="0" y="897636"/>
                </a:moveTo>
                <a:lnTo>
                  <a:pt x="1244" y="849958"/>
                </a:lnTo>
                <a:lnTo>
                  <a:pt x="4934" y="802929"/>
                </a:lnTo>
                <a:lnTo>
                  <a:pt x="11010" y="756611"/>
                </a:lnTo>
                <a:lnTo>
                  <a:pt x="19409" y="711065"/>
                </a:lnTo>
                <a:lnTo>
                  <a:pt x="30068" y="666355"/>
                </a:lnTo>
                <a:lnTo>
                  <a:pt x="42926" y="622541"/>
                </a:lnTo>
                <a:lnTo>
                  <a:pt x="57921" y="579686"/>
                </a:lnTo>
                <a:lnTo>
                  <a:pt x="74991" y="537851"/>
                </a:lnTo>
                <a:lnTo>
                  <a:pt x="94073" y="497100"/>
                </a:lnTo>
                <a:lnTo>
                  <a:pt x="115106" y="457493"/>
                </a:lnTo>
                <a:lnTo>
                  <a:pt x="138029" y="419093"/>
                </a:lnTo>
                <a:lnTo>
                  <a:pt x="162777" y="381962"/>
                </a:lnTo>
                <a:lnTo>
                  <a:pt x="189291" y="346161"/>
                </a:lnTo>
                <a:lnTo>
                  <a:pt x="217508" y="311754"/>
                </a:lnTo>
                <a:lnTo>
                  <a:pt x="247365" y="278801"/>
                </a:lnTo>
                <a:lnTo>
                  <a:pt x="278801" y="247365"/>
                </a:lnTo>
                <a:lnTo>
                  <a:pt x="311754" y="217508"/>
                </a:lnTo>
                <a:lnTo>
                  <a:pt x="346161" y="189291"/>
                </a:lnTo>
                <a:lnTo>
                  <a:pt x="381962" y="162777"/>
                </a:lnTo>
                <a:lnTo>
                  <a:pt x="419093" y="138029"/>
                </a:lnTo>
                <a:lnTo>
                  <a:pt x="457493" y="115106"/>
                </a:lnTo>
                <a:lnTo>
                  <a:pt x="497100" y="94073"/>
                </a:lnTo>
                <a:lnTo>
                  <a:pt x="537851" y="74991"/>
                </a:lnTo>
                <a:lnTo>
                  <a:pt x="579686" y="57921"/>
                </a:lnTo>
                <a:lnTo>
                  <a:pt x="622541" y="42926"/>
                </a:lnTo>
                <a:lnTo>
                  <a:pt x="666355" y="30068"/>
                </a:lnTo>
                <a:lnTo>
                  <a:pt x="711065" y="19409"/>
                </a:lnTo>
                <a:lnTo>
                  <a:pt x="756611" y="11010"/>
                </a:lnTo>
                <a:lnTo>
                  <a:pt x="802929" y="4934"/>
                </a:lnTo>
                <a:lnTo>
                  <a:pt x="849958" y="1244"/>
                </a:lnTo>
                <a:lnTo>
                  <a:pt x="897636" y="0"/>
                </a:lnTo>
                <a:lnTo>
                  <a:pt x="945313" y="1244"/>
                </a:lnTo>
                <a:lnTo>
                  <a:pt x="992342" y="4934"/>
                </a:lnTo>
                <a:lnTo>
                  <a:pt x="1038660" y="11010"/>
                </a:lnTo>
                <a:lnTo>
                  <a:pt x="1084206" y="19409"/>
                </a:lnTo>
                <a:lnTo>
                  <a:pt x="1128916" y="30068"/>
                </a:lnTo>
                <a:lnTo>
                  <a:pt x="1172730" y="42926"/>
                </a:lnTo>
                <a:lnTo>
                  <a:pt x="1215585" y="57921"/>
                </a:lnTo>
                <a:lnTo>
                  <a:pt x="1257420" y="74991"/>
                </a:lnTo>
                <a:lnTo>
                  <a:pt x="1298171" y="94073"/>
                </a:lnTo>
                <a:lnTo>
                  <a:pt x="1337778" y="115106"/>
                </a:lnTo>
                <a:lnTo>
                  <a:pt x="1376178" y="138029"/>
                </a:lnTo>
                <a:lnTo>
                  <a:pt x="1413309" y="162777"/>
                </a:lnTo>
                <a:lnTo>
                  <a:pt x="1449110" y="189291"/>
                </a:lnTo>
                <a:lnTo>
                  <a:pt x="1483517" y="217508"/>
                </a:lnTo>
                <a:lnTo>
                  <a:pt x="1516470" y="247365"/>
                </a:lnTo>
                <a:lnTo>
                  <a:pt x="1547906" y="278801"/>
                </a:lnTo>
                <a:lnTo>
                  <a:pt x="1577763" y="311754"/>
                </a:lnTo>
                <a:lnTo>
                  <a:pt x="1605980" y="346161"/>
                </a:lnTo>
                <a:lnTo>
                  <a:pt x="1632494" y="381962"/>
                </a:lnTo>
                <a:lnTo>
                  <a:pt x="1657242" y="419093"/>
                </a:lnTo>
                <a:lnTo>
                  <a:pt x="1680165" y="457493"/>
                </a:lnTo>
                <a:lnTo>
                  <a:pt x="1701198" y="497100"/>
                </a:lnTo>
                <a:lnTo>
                  <a:pt x="1720280" y="537851"/>
                </a:lnTo>
                <a:lnTo>
                  <a:pt x="1737350" y="579686"/>
                </a:lnTo>
                <a:lnTo>
                  <a:pt x="1752345" y="622541"/>
                </a:lnTo>
                <a:lnTo>
                  <a:pt x="1765203" y="666355"/>
                </a:lnTo>
                <a:lnTo>
                  <a:pt x="1775862" y="711065"/>
                </a:lnTo>
                <a:lnTo>
                  <a:pt x="1784261" y="756611"/>
                </a:lnTo>
                <a:lnTo>
                  <a:pt x="1790337" y="802929"/>
                </a:lnTo>
                <a:lnTo>
                  <a:pt x="1794027" y="849958"/>
                </a:lnTo>
                <a:lnTo>
                  <a:pt x="1795271" y="897636"/>
                </a:lnTo>
                <a:lnTo>
                  <a:pt x="1794027" y="945313"/>
                </a:lnTo>
                <a:lnTo>
                  <a:pt x="1790337" y="992342"/>
                </a:lnTo>
                <a:lnTo>
                  <a:pt x="1784261" y="1038660"/>
                </a:lnTo>
                <a:lnTo>
                  <a:pt x="1775862" y="1084206"/>
                </a:lnTo>
                <a:lnTo>
                  <a:pt x="1765203" y="1128916"/>
                </a:lnTo>
                <a:lnTo>
                  <a:pt x="1752345" y="1172730"/>
                </a:lnTo>
                <a:lnTo>
                  <a:pt x="1737350" y="1215585"/>
                </a:lnTo>
                <a:lnTo>
                  <a:pt x="1720280" y="1257420"/>
                </a:lnTo>
                <a:lnTo>
                  <a:pt x="1701198" y="1298171"/>
                </a:lnTo>
                <a:lnTo>
                  <a:pt x="1680165" y="1337778"/>
                </a:lnTo>
                <a:lnTo>
                  <a:pt x="1657242" y="1376178"/>
                </a:lnTo>
                <a:lnTo>
                  <a:pt x="1632494" y="1413309"/>
                </a:lnTo>
                <a:lnTo>
                  <a:pt x="1605980" y="1449110"/>
                </a:lnTo>
                <a:lnTo>
                  <a:pt x="1577763" y="1483517"/>
                </a:lnTo>
                <a:lnTo>
                  <a:pt x="1547906" y="1516470"/>
                </a:lnTo>
                <a:lnTo>
                  <a:pt x="1516470" y="1547906"/>
                </a:lnTo>
                <a:lnTo>
                  <a:pt x="1483517" y="1577763"/>
                </a:lnTo>
                <a:lnTo>
                  <a:pt x="1449110" y="1605980"/>
                </a:lnTo>
                <a:lnTo>
                  <a:pt x="1413309" y="1632494"/>
                </a:lnTo>
                <a:lnTo>
                  <a:pt x="1376178" y="1657242"/>
                </a:lnTo>
                <a:lnTo>
                  <a:pt x="1337778" y="1680165"/>
                </a:lnTo>
                <a:lnTo>
                  <a:pt x="1298171" y="1701198"/>
                </a:lnTo>
                <a:lnTo>
                  <a:pt x="1257420" y="1720280"/>
                </a:lnTo>
                <a:lnTo>
                  <a:pt x="1215585" y="1737350"/>
                </a:lnTo>
                <a:lnTo>
                  <a:pt x="1172730" y="1752345"/>
                </a:lnTo>
                <a:lnTo>
                  <a:pt x="1128916" y="1765203"/>
                </a:lnTo>
                <a:lnTo>
                  <a:pt x="1084206" y="1775862"/>
                </a:lnTo>
                <a:lnTo>
                  <a:pt x="1038660" y="1784261"/>
                </a:lnTo>
                <a:lnTo>
                  <a:pt x="992342" y="1790337"/>
                </a:lnTo>
                <a:lnTo>
                  <a:pt x="945313" y="1794027"/>
                </a:lnTo>
                <a:lnTo>
                  <a:pt x="897636" y="1795271"/>
                </a:lnTo>
                <a:lnTo>
                  <a:pt x="849958" y="1794027"/>
                </a:lnTo>
                <a:lnTo>
                  <a:pt x="802929" y="1790337"/>
                </a:lnTo>
                <a:lnTo>
                  <a:pt x="756611" y="1784261"/>
                </a:lnTo>
                <a:lnTo>
                  <a:pt x="711065" y="1775862"/>
                </a:lnTo>
                <a:lnTo>
                  <a:pt x="666355" y="1765203"/>
                </a:lnTo>
                <a:lnTo>
                  <a:pt x="622541" y="1752345"/>
                </a:lnTo>
                <a:lnTo>
                  <a:pt x="579686" y="1737350"/>
                </a:lnTo>
                <a:lnTo>
                  <a:pt x="537851" y="1720280"/>
                </a:lnTo>
                <a:lnTo>
                  <a:pt x="497100" y="1701198"/>
                </a:lnTo>
                <a:lnTo>
                  <a:pt x="457493" y="1680165"/>
                </a:lnTo>
                <a:lnTo>
                  <a:pt x="419093" y="1657242"/>
                </a:lnTo>
                <a:lnTo>
                  <a:pt x="381962" y="1632494"/>
                </a:lnTo>
                <a:lnTo>
                  <a:pt x="346161" y="1605980"/>
                </a:lnTo>
                <a:lnTo>
                  <a:pt x="311754" y="1577763"/>
                </a:lnTo>
                <a:lnTo>
                  <a:pt x="278801" y="1547906"/>
                </a:lnTo>
                <a:lnTo>
                  <a:pt x="247365" y="1516470"/>
                </a:lnTo>
                <a:lnTo>
                  <a:pt x="217508" y="1483517"/>
                </a:lnTo>
                <a:lnTo>
                  <a:pt x="189291" y="1449110"/>
                </a:lnTo>
                <a:lnTo>
                  <a:pt x="162777" y="1413309"/>
                </a:lnTo>
                <a:lnTo>
                  <a:pt x="138029" y="1376178"/>
                </a:lnTo>
                <a:lnTo>
                  <a:pt x="115106" y="1337778"/>
                </a:lnTo>
                <a:lnTo>
                  <a:pt x="94073" y="1298171"/>
                </a:lnTo>
                <a:lnTo>
                  <a:pt x="74991" y="1257420"/>
                </a:lnTo>
                <a:lnTo>
                  <a:pt x="57921" y="1215585"/>
                </a:lnTo>
                <a:lnTo>
                  <a:pt x="42926" y="1172730"/>
                </a:lnTo>
                <a:lnTo>
                  <a:pt x="30068" y="1128916"/>
                </a:lnTo>
                <a:lnTo>
                  <a:pt x="19409" y="1084206"/>
                </a:lnTo>
                <a:lnTo>
                  <a:pt x="11010" y="1038660"/>
                </a:lnTo>
                <a:lnTo>
                  <a:pt x="4934" y="992342"/>
                </a:lnTo>
                <a:lnTo>
                  <a:pt x="1244" y="945313"/>
                </a:lnTo>
                <a:lnTo>
                  <a:pt x="0" y="897636"/>
                </a:lnTo>
                <a:close/>
              </a:path>
            </a:pathLst>
          </a:custGeom>
          <a:ln w="25908">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9"/>
          <p:cNvSpPr txBox="1"/>
          <p:nvPr/>
        </p:nvSpPr>
        <p:spPr>
          <a:xfrm>
            <a:off x="5023963" y="2233708"/>
            <a:ext cx="812959" cy="800700"/>
          </a:xfrm>
          <a:prstGeom prst="rect">
            <a:avLst/>
          </a:prstGeom>
        </p:spPr>
        <p:txBody>
          <a:bodyPr vert="horz" wrap="square" lIns="0" tIns="30956" rIns="0" bIns="0" rtlCol="0">
            <a:spAutoFit/>
          </a:bodyPr>
          <a:lstStyle/>
          <a:p>
            <a:pPr marL="13811" marR="9525" lvl="0" indent="0" algn="ctr" defTabSz="914400" rtl="0" eaLnBrk="1" fontAlgn="auto" latinLnBrk="0" hangingPunct="1">
              <a:lnSpc>
                <a:spcPts val="1478"/>
              </a:lnSpc>
              <a:spcBef>
                <a:spcPts val="244"/>
              </a:spcBef>
              <a:spcAft>
                <a:spcPts val="0"/>
              </a:spcAft>
              <a:buClrTx/>
              <a:buSzTx/>
              <a:buFontTx/>
              <a:buNone/>
              <a:tabLst/>
              <a:defRPr/>
            </a:pPr>
            <a:r>
              <a:rPr kumimoji="0" sz="1350" b="0" i="0" u="none" strike="noStrike" kern="1200" cap="none" spc="0" normalizeH="0" baseline="0" noProof="0" dirty="0">
                <a:ln>
                  <a:noFill/>
                </a:ln>
                <a:solidFill>
                  <a:srgbClr val="FFFFFF"/>
                </a:solidFill>
                <a:effectLst/>
                <a:uLnTx/>
                <a:uFillTx/>
                <a:latin typeface="Calibri"/>
                <a:ea typeface="+mn-ea"/>
                <a:cs typeface="Calibri"/>
              </a:rPr>
              <a:t>Αν</a:t>
            </a:r>
            <a:r>
              <a:rPr kumimoji="0" sz="1350" b="0" i="0" u="none" strike="noStrike" kern="1200" cap="none" spc="-4" normalizeH="0" baseline="0" noProof="0" dirty="0">
                <a:ln>
                  <a:noFill/>
                </a:ln>
                <a:solidFill>
                  <a:srgbClr val="FFFFFF"/>
                </a:solidFill>
                <a:effectLst/>
                <a:uLnTx/>
                <a:uFillTx/>
                <a:latin typeface="Calibri"/>
                <a:ea typeface="+mn-ea"/>
                <a:cs typeface="Calibri"/>
              </a:rPr>
              <a:t>τίκ</a:t>
            </a:r>
            <a:r>
              <a:rPr kumimoji="0" sz="1350" b="0" i="0" u="none" strike="noStrike" kern="1200" cap="none" spc="-8" normalizeH="0" baseline="0" noProof="0" dirty="0">
                <a:ln>
                  <a:noFill/>
                </a:ln>
                <a:solidFill>
                  <a:srgbClr val="FFFFFF"/>
                </a:solidFill>
                <a:effectLst/>
                <a:uLnTx/>
                <a:uFillTx/>
                <a:latin typeface="Calibri"/>
                <a:ea typeface="+mn-ea"/>
                <a:cs typeface="Calibri"/>
              </a:rPr>
              <a:t>τ</a:t>
            </a:r>
            <a:r>
              <a:rPr kumimoji="0" sz="1350" b="0" i="0" u="none" strike="noStrike" kern="1200" cap="none" spc="0" normalizeH="0" baseline="0" noProof="0" dirty="0">
                <a:ln>
                  <a:noFill/>
                </a:ln>
                <a:solidFill>
                  <a:srgbClr val="FFFFFF"/>
                </a:solidFill>
                <a:effectLst/>
                <a:uLnTx/>
                <a:uFillTx/>
                <a:latin typeface="Calibri"/>
                <a:ea typeface="+mn-ea"/>
                <a:cs typeface="Calibri"/>
              </a:rPr>
              <a:t>υπος  στα</a:t>
            </a:r>
            <a:endParaRPr kumimoji="0" sz="1350" b="0" i="0" u="none" strike="noStrike" kern="1200" cap="none" spc="0" normalizeH="0" baseline="0" noProof="0">
              <a:ln>
                <a:noFill/>
              </a:ln>
              <a:solidFill>
                <a:prstClr val="black"/>
              </a:solidFill>
              <a:effectLst/>
              <a:uLnTx/>
              <a:uFillTx/>
              <a:latin typeface="Calibri"/>
              <a:ea typeface="+mn-ea"/>
              <a:cs typeface="Calibri"/>
            </a:endParaRPr>
          </a:p>
          <a:p>
            <a:pPr marL="9525" marR="3810" lvl="0" indent="0" algn="ctr" defTabSz="914400" rtl="0" eaLnBrk="1" fontAlgn="auto" latinLnBrk="0" hangingPunct="1">
              <a:lnSpc>
                <a:spcPts val="1485"/>
              </a:lnSpc>
              <a:spcBef>
                <a:spcPts val="0"/>
              </a:spcBef>
              <a:spcAft>
                <a:spcPts val="0"/>
              </a:spcAft>
              <a:buClrTx/>
              <a:buSzTx/>
              <a:buFontTx/>
              <a:buNone/>
              <a:tabLst/>
              <a:defRPr/>
            </a:pPr>
            <a:r>
              <a:rPr kumimoji="0" sz="1350" b="0" i="0" u="none" strike="noStrike" kern="1200" cap="none" spc="0" normalizeH="0" baseline="0" noProof="0" dirty="0">
                <a:ln>
                  <a:noFill/>
                </a:ln>
                <a:solidFill>
                  <a:srgbClr val="FFFFFF"/>
                </a:solidFill>
                <a:effectLst/>
                <a:uLnTx/>
                <a:uFillTx/>
                <a:latin typeface="Calibri"/>
                <a:ea typeface="+mn-ea"/>
                <a:cs typeface="Calibri"/>
              </a:rPr>
              <a:t>προσ</a:t>
            </a:r>
            <a:r>
              <a:rPr kumimoji="0" sz="1350" b="0" i="0" u="none" strike="noStrike" kern="1200" cap="none" spc="-8" normalizeH="0" baseline="0" noProof="0" dirty="0">
                <a:ln>
                  <a:noFill/>
                </a:ln>
                <a:solidFill>
                  <a:srgbClr val="FFFFFF"/>
                </a:solidFill>
                <a:effectLst/>
                <a:uLnTx/>
                <a:uFillTx/>
                <a:latin typeface="Calibri"/>
                <a:ea typeface="+mn-ea"/>
                <a:cs typeface="Calibri"/>
              </a:rPr>
              <a:t>ω</a:t>
            </a:r>
            <a:r>
              <a:rPr kumimoji="0" sz="1350" b="0" i="0" u="none" strike="noStrike" kern="1200" cap="none" spc="0" normalizeH="0" baseline="0" noProof="0" dirty="0">
                <a:ln>
                  <a:noFill/>
                </a:ln>
                <a:solidFill>
                  <a:srgbClr val="FFFFFF"/>
                </a:solidFill>
                <a:effectLst/>
                <a:uLnTx/>
                <a:uFillTx/>
                <a:latin typeface="Calibri"/>
                <a:ea typeface="+mn-ea"/>
                <a:cs typeface="Calibri"/>
              </a:rPr>
              <a:t>πι</a:t>
            </a:r>
            <a:r>
              <a:rPr kumimoji="0" sz="1350" b="0" i="0" u="none" strike="noStrike" kern="1200" cap="none" spc="-49" normalizeH="0" baseline="0" noProof="0" dirty="0">
                <a:ln>
                  <a:noFill/>
                </a:ln>
                <a:solidFill>
                  <a:srgbClr val="FFFFFF"/>
                </a:solidFill>
                <a:effectLst/>
                <a:uLnTx/>
                <a:uFillTx/>
                <a:latin typeface="Calibri"/>
                <a:ea typeface="+mn-ea"/>
                <a:cs typeface="Calibri"/>
              </a:rPr>
              <a:t>κ</a:t>
            </a:r>
            <a:r>
              <a:rPr kumimoji="0" sz="1350" b="0" i="0" u="none" strike="noStrike" kern="1200" cap="none" spc="0" normalizeH="0" baseline="0" noProof="0" dirty="0">
                <a:ln>
                  <a:noFill/>
                </a:ln>
                <a:solidFill>
                  <a:srgbClr val="FFFFFF"/>
                </a:solidFill>
                <a:effectLst/>
                <a:uLnTx/>
                <a:uFillTx/>
                <a:latin typeface="Calibri"/>
                <a:ea typeface="+mn-ea"/>
                <a:cs typeface="Calibri"/>
              </a:rPr>
              <a:t>ά  </a:t>
            </a:r>
            <a:r>
              <a:rPr kumimoji="0" sz="1350" b="0" i="0" u="none" strike="noStrike" kern="1200" cap="none" spc="-8" normalizeH="0" baseline="0" noProof="0" dirty="0">
                <a:ln>
                  <a:noFill/>
                </a:ln>
                <a:solidFill>
                  <a:srgbClr val="FFFFFF"/>
                </a:solidFill>
                <a:effectLst/>
                <a:uLnTx/>
                <a:uFillTx/>
                <a:latin typeface="Calibri"/>
                <a:ea typeface="+mn-ea"/>
                <a:cs typeface="Calibri"/>
              </a:rPr>
              <a:t>δεδομένα</a:t>
            </a:r>
            <a:endParaRPr kumimoji="0" sz="1350" b="0" i="0" u="none" strike="noStrike" kern="1200" cap="none" spc="0" normalizeH="0" baseline="0" noProof="0">
              <a:ln>
                <a:noFill/>
              </a:ln>
              <a:solidFill>
                <a:prstClr val="black"/>
              </a:solidFill>
              <a:effectLst/>
              <a:uLnTx/>
              <a:uFillTx/>
              <a:latin typeface="Calibri"/>
              <a:ea typeface="+mn-ea"/>
              <a:cs typeface="Calibri"/>
            </a:endParaRPr>
          </a:p>
        </p:txBody>
      </p:sp>
      <p:sp>
        <p:nvSpPr>
          <p:cNvPr id="10" name="object 10"/>
          <p:cNvSpPr/>
          <p:nvPr/>
        </p:nvSpPr>
        <p:spPr>
          <a:xfrm>
            <a:off x="6314886" y="2418208"/>
            <a:ext cx="573881" cy="183833"/>
          </a:xfrm>
          <a:custGeom>
            <a:avLst/>
            <a:gdLst/>
            <a:ahLst/>
            <a:cxnLst/>
            <a:rect l="l" t="t" r="r" b="b"/>
            <a:pathLst>
              <a:path w="765175" h="245110">
                <a:moveTo>
                  <a:pt x="765048" y="0"/>
                </a:moveTo>
                <a:lnTo>
                  <a:pt x="0" y="0"/>
                </a:lnTo>
                <a:lnTo>
                  <a:pt x="0" y="244856"/>
                </a:lnTo>
                <a:lnTo>
                  <a:pt x="765048" y="244856"/>
                </a:lnTo>
                <a:lnTo>
                  <a:pt x="765048" y="0"/>
                </a:lnTo>
                <a:close/>
              </a:path>
            </a:pathLst>
          </a:custGeom>
          <a:solidFill>
            <a:srgbClr val="ABAD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bject 11"/>
          <p:cNvSpPr/>
          <p:nvPr/>
        </p:nvSpPr>
        <p:spPr>
          <a:xfrm>
            <a:off x="6314886" y="2693671"/>
            <a:ext cx="573881" cy="183833"/>
          </a:xfrm>
          <a:custGeom>
            <a:avLst/>
            <a:gdLst/>
            <a:ahLst/>
            <a:cxnLst/>
            <a:rect l="l" t="t" r="r" b="b"/>
            <a:pathLst>
              <a:path w="765175" h="245110">
                <a:moveTo>
                  <a:pt x="765048" y="0"/>
                </a:moveTo>
                <a:lnTo>
                  <a:pt x="0" y="0"/>
                </a:lnTo>
                <a:lnTo>
                  <a:pt x="0" y="244855"/>
                </a:lnTo>
                <a:lnTo>
                  <a:pt x="765048" y="244855"/>
                </a:lnTo>
                <a:lnTo>
                  <a:pt x="765048" y="0"/>
                </a:lnTo>
                <a:close/>
              </a:path>
            </a:pathLst>
          </a:custGeom>
          <a:solidFill>
            <a:srgbClr val="ABAD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object 12"/>
          <p:cNvSpPr/>
          <p:nvPr/>
        </p:nvSpPr>
        <p:spPr>
          <a:xfrm>
            <a:off x="7102411" y="1975676"/>
            <a:ext cx="1345406" cy="1346835"/>
          </a:xfrm>
          <a:custGeom>
            <a:avLst/>
            <a:gdLst/>
            <a:ahLst/>
            <a:cxnLst/>
            <a:rect l="l" t="t" r="r" b="b"/>
            <a:pathLst>
              <a:path w="1793875" h="1795779">
                <a:moveTo>
                  <a:pt x="896874" y="0"/>
                </a:moveTo>
                <a:lnTo>
                  <a:pt x="849244" y="1244"/>
                </a:lnTo>
                <a:lnTo>
                  <a:pt x="802262" y="4934"/>
                </a:lnTo>
                <a:lnTo>
                  <a:pt x="755989" y="11010"/>
                </a:lnTo>
                <a:lnTo>
                  <a:pt x="710487" y="19409"/>
                </a:lnTo>
                <a:lnTo>
                  <a:pt x="665819" y="30068"/>
                </a:lnTo>
                <a:lnTo>
                  <a:pt x="622045" y="42926"/>
                </a:lnTo>
                <a:lnTo>
                  <a:pt x="579229" y="57921"/>
                </a:lnTo>
                <a:lnTo>
                  <a:pt x="537432" y="74991"/>
                </a:lnTo>
                <a:lnTo>
                  <a:pt x="496716" y="94073"/>
                </a:lnTo>
                <a:lnTo>
                  <a:pt x="457143" y="115106"/>
                </a:lnTo>
                <a:lnTo>
                  <a:pt x="418776" y="138029"/>
                </a:lnTo>
                <a:lnTo>
                  <a:pt x="381676" y="162777"/>
                </a:lnTo>
                <a:lnTo>
                  <a:pt x="345905" y="189291"/>
                </a:lnTo>
                <a:lnTo>
                  <a:pt x="311525" y="217508"/>
                </a:lnTo>
                <a:lnTo>
                  <a:pt x="278598" y="247365"/>
                </a:lnTo>
                <a:lnTo>
                  <a:pt x="247187" y="278801"/>
                </a:lnTo>
                <a:lnTo>
                  <a:pt x="217352" y="311754"/>
                </a:lnTo>
                <a:lnTo>
                  <a:pt x="189157" y="346161"/>
                </a:lnTo>
                <a:lnTo>
                  <a:pt x="162663" y="381962"/>
                </a:lnTo>
                <a:lnTo>
                  <a:pt x="137933" y="419093"/>
                </a:lnTo>
                <a:lnTo>
                  <a:pt x="115027" y="457493"/>
                </a:lnTo>
                <a:lnTo>
                  <a:pt x="94009" y="497100"/>
                </a:lnTo>
                <a:lnTo>
                  <a:pt x="74940" y="537851"/>
                </a:lnTo>
                <a:lnTo>
                  <a:pt x="57882" y="579686"/>
                </a:lnTo>
                <a:lnTo>
                  <a:pt x="42898" y="622541"/>
                </a:lnTo>
                <a:lnTo>
                  <a:pt x="30048" y="666355"/>
                </a:lnTo>
                <a:lnTo>
                  <a:pt x="19396" y="711065"/>
                </a:lnTo>
                <a:lnTo>
                  <a:pt x="11003" y="756611"/>
                </a:lnTo>
                <a:lnTo>
                  <a:pt x="4931" y="802929"/>
                </a:lnTo>
                <a:lnTo>
                  <a:pt x="1243" y="849958"/>
                </a:lnTo>
                <a:lnTo>
                  <a:pt x="0" y="897636"/>
                </a:lnTo>
                <a:lnTo>
                  <a:pt x="1243" y="945313"/>
                </a:lnTo>
                <a:lnTo>
                  <a:pt x="4931" y="992342"/>
                </a:lnTo>
                <a:lnTo>
                  <a:pt x="11003" y="1038660"/>
                </a:lnTo>
                <a:lnTo>
                  <a:pt x="19396" y="1084206"/>
                </a:lnTo>
                <a:lnTo>
                  <a:pt x="30048" y="1128916"/>
                </a:lnTo>
                <a:lnTo>
                  <a:pt x="42898" y="1172730"/>
                </a:lnTo>
                <a:lnTo>
                  <a:pt x="57882" y="1215585"/>
                </a:lnTo>
                <a:lnTo>
                  <a:pt x="74940" y="1257420"/>
                </a:lnTo>
                <a:lnTo>
                  <a:pt x="94009" y="1298171"/>
                </a:lnTo>
                <a:lnTo>
                  <a:pt x="115027" y="1337778"/>
                </a:lnTo>
                <a:lnTo>
                  <a:pt x="137933" y="1376178"/>
                </a:lnTo>
                <a:lnTo>
                  <a:pt x="162663" y="1413309"/>
                </a:lnTo>
                <a:lnTo>
                  <a:pt x="189157" y="1449110"/>
                </a:lnTo>
                <a:lnTo>
                  <a:pt x="217352" y="1483517"/>
                </a:lnTo>
                <a:lnTo>
                  <a:pt x="247187" y="1516470"/>
                </a:lnTo>
                <a:lnTo>
                  <a:pt x="278598" y="1547906"/>
                </a:lnTo>
                <a:lnTo>
                  <a:pt x="311525" y="1577763"/>
                </a:lnTo>
                <a:lnTo>
                  <a:pt x="345905" y="1605980"/>
                </a:lnTo>
                <a:lnTo>
                  <a:pt x="381676" y="1632494"/>
                </a:lnTo>
                <a:lnTo>
                  <a:pt x="418776" y="1657242"/>
                </a:lnTo>
                <a:lnTo>
                  <a:pt x="457143" y="1680165"/>
                </a:lnTo>
                <a:lnTo>
                  <a:pt x="496716" y="1701198"/>
                </a:lnTo>
                <a:lnTo>
                  <a:pt x="537432" y="1720280"/>
                </a:lnTo>
                <a:lnTo>
                  <a:pt x="579229" y="1737350"/>
                </a:lnTo>
                <a:lnTo>
                  <a:pt x="622045" y="1752345"/>
                </a:lnTo>
                <a:lnTo>
                  <a:pt x="665819" y="1765203"/>
                </a:lnTo>
                <a:lnTo>
                  <a:pt x="710487" y="1775862"/>
                </a:lnTo>
                <a:lnTo>
                  <a:pt x="755989" y="1784261"/>
                </a:lnTo>
                <a:lnTo>
                  <a:pt x="802262" y="1790337"/>
                </a:lnTo>
                <a:lnTo>
                  <a:pt x="849244" y="1794027"/>
                </a:lnTo>
                <a:lnTo>
                  <a:pt x="896874" y="1795271"/>
                </a:lnTo>
                <a:lnTo>
                  <a:pt x="944503" y="1794027"/>
                </a:lnTo>
                <a:lnTo>
                  <a:pt x="991485" y="1790337"/>
                </a:lnTo>
                <a:lnTo>
                  <a:pt x="1037758" y="1784261"/>
                </a:lnTo>
                <a:lnTo>
                  <a:pt x="1083260" y="1775862"/>
                </a:lnTo>
                <a:lnTo>
                  <a:pt x="1127928" y="1765203"/>
                </a:lnTo>
                <a:lnTo>
                  <a:pt x="1171702" y="1752345"/>
                </a:lnTo>
                <a:lnTo>
                  <a:pt x="1214518" y="1737350"/>
                </a:lnTo>
                <a:lnTo>
                  <a:pt x="1256315" y="1720280"/>
                </a:lnTo>
                <a:lnTo>
                  <a:pt x="1297031" y="1701198"/>
                </a:lnTo>
                <a:lnTo>
                  <a:pt x="1336604" y="1680165"/>
                </a:lnTo>
                <a:lnTo>
                  <a:pt x="1374971" y="1657242"/>
                </a:lnTo>
                <a:lnTo>
                  <a:pt x="1412071" y="1632494"/>
                </a:lnTo>
                <a:lnTo>
                  <a:pt x="1447842" y="1605980"/>
                </a:lnTo>
                <a:lnTo>
                  <a:pt x="1482222" y="1577763"/>
                </a:lnTo>
                <a:lnTo>
                  <a:pt x="1515149" y="1547906"/>
                </a:lnTo>
                <a:lnTo>
                  <a:pt x="1546560" y="1516470"/>
                </a:lnTo>
                <a:lnTo>
                  <a:pt x="1576395" y="1483517"/>
                </a:lnTo>
                <a:lnTo>
                  <a:pt x="1604590" y="1449110"/>
                </a:lnTo>
                <a:lnTo>
                  <a:pt x="1631084" y="1413309"/>
                </a:lnTo>
                <a:lnTo>
                  <a:pt x="1655814" y="1376178"/>
                </a:lnTo>
                <a:lnTo>
                  <a:pt x="1678720" y="1337778"/>
                </a:lnTo>
                <a:lnTo>
                  <a:pt x="1699738" y="1298171"/>
                </a:lnTo>
                <a:lnTo>
                  <a:pt x="1718807" y="1257420"/>
                </a:lnTo>
                <a:lnTo>
                  <a:pt x="1735865" y="1215585"/>
                </a:lnTo>
                <a:lnTo>
                  <a:pt x="1750849" y="1172730"/>
                </a:lnTo>
                <a:lnTo>
                  <a:pt x="1763699" y="1128916"/>
                </a:lnTo>
                <a:lnTo>
                  <a:pt x="1774351" y="1084206"/>
                </a:lnTo>
                <a:lnTo>
                  <a:pt x="1782744" y="1038660"/>
                </a:lnTo>
                <a:lnTo>
                  <a:pt x="1788816" y="992342"/>
                </a:lnTo>
                <a:lnTo>
                  <a:pt x="1792504" y="945313"/>
                </a:lnTo>
                <a:lnTo>
                  <a:pt x="1793748" y="897636"/>
                </a:lnTo>
                <a:lnTo>
                  <a:pt x="1792504" y="849958"/>
                </a:lnTo>
                <a:lnTo>
                  <a:pt x="1788816" y="802929"/>
                </a:lnTo>
                <a:lnTo>
                  <a:pt x="1782744" y="756611"/>
                </a:lnTo>
                <a:lnTo>
                  <a:pt x="1774351" y="711065"/>
                </a:lnTo>
                <a:lnTo>
                  <a:pt x="1763699" y="666355"/>
                </a:lnTo>
                <a:lnTo>
                  <a:pt x="1750849" y="622541"/>
                </a:lnTo>
                <a:lnTo>
                  <a:pt x="1735865" y="579686"/>
                </a:lnTo>
                <a:lnTo>
                  <a:pt x="1718807" y="537851"/>
                </a:lnTo>
                <a:lnTo>
                  <a:pt x="1699738" y="497100"/>
                </a:lnTo>
                <a:lnTo>
                  <a:pt x="1678720" y="457493"/>
                </a:lnTo>
                <a:lnTo>
                  <a:pt x="1655814" y="419093"/>
                </a:lnTo>
                <a:lnTo>
                  <a:pt x="1631084" y="381962"/>
                </a:lnTo>
                <a:lnTo>
                  <a:pt x="1604590" y="346161"/>
                </a:lnTo>
                <a:lnTo>
                  <a:pt x="1576395" y="311754"/>
                </a:lnTo>
                <a:lnTo>
                  <a:pt x="1546560" y="278801"/>
                </a:lnTo>
                <a:lnTo>
                  <a:pt x="1515149" y="247365"/>
                </a:lnTo>
                <a:lnTo>
                  <a:pt x="1482222" y="217508"/>
                </a:lnTo>
                <a:lnTo>
                  <a:pt x="1447842" y="189291"/>
                </a:lnTo>
                <a:lnTo>
                  <a:pt x="1412071" y="162777"/>
                </a:lnTo>
                <a:lnTo>
                  <a:pt x="1374971" y="138029"/>
                </a:lnTo>
                <a:lnTo>
                  <a:pt x="1336604" y="115106"/>
                </a:lnTo>
                <a:lnTo>
                  <a:pt x="1297031" y="94073"/>
                </a:lnTo>
                <a:lnTo>
                  <a:pt x="1256315" y="74991"/>
                </a:lnTo>
                <a:lnTo>
                  <a:pt x="1214518" y="57921"/>
                </a:lnTo>
                <a:lnTo>
                  <a:pt x="1171702" y="42926"/>
                </a:lnTo>
                <a:lnTo>
                  <a:pt x="1127928" y="30068"/>
                </a:lnTo>
                <a:lnTo>
                  <a:pt x="1083260" y="19409"/>
                </a:lnTo>
                <a:lnTo>
                  <a:pt x="1037758" y="11010"/>
                </a:lnTo>
                <a:lnTo>
                  <a:pt x="991485" y="4934"/>
                </a:lnTo>
                <a:lnTo>
                  <a:pt x="944503" y="1244"/>
                </a:lnTo>
                <a:lnTo>
                  <a:pt x="896874" y="0"/>
                </a:lnTo>
                <a:close/>
              </a:path>
            </a:pathLst>
          </a:custGeom>
          <a:solidFill>
            <a:srgbClr val="18398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bject 13"/>
          <p:cNvSpPr/>
          <p:nvPr/>
        </p:nvSpPr>
        <p:spPr>
          <a:xfrm>
            <a:off x="7102411" y="1975676"/>
            <a:ext cx="1345406" cy="1346835"/>
          </a:xfrm>
          <a:custGeom>
            <a:avLst/>
            <a:gdLst/>
            <a:ahLst/>
            <a:cxnLst/>
            <a:rect l="l" t="t" r="r" b="b"/>
            <a:pathLst>
              <a:path w="1793875" h="1795779">
                <a:moveTo>
                  <a:pt x="0" y="897636"/>
                </a:moveTo>
                <a:lnTo>
                  <a:pt x="1243" y="849958"/>
                </a:lnTo>
                <a:lnTo>
                  <a:pt x="4931" y="802929"/>
                </a:lnTo>
                <a:lnTo>
                  <a:pt x="11003" y="756611"/>
                </a:lnTo>
                <a:lnTo>
                  <a:pt x="19396" y="711065"/>
                </a:lnTo>
                <a:lnTo>
                  <a:pt x="30048" y="666355"/>
                </a:lnTo>
                <a:lnTo>
                  <a:pt x="42898" y="622541"/>
                </a:lnTo>
                <a:lnTo>
                  <a:pt x="57882" y="579686"/>
                </a:lnTo>
                <a:lnTo>
                  <a:pt x="74940" y="537851"/>
                </a:lnTo>
                <a:lnTo>
                  <a:pt x="94009" y="497100"/>
                </a:lnTo>
                <a:lnTo>
                  <a:pt x="115027" y="457493"/>
                </a:lnTo>
                <a:lnTo>
                  <a:pt x="137933" y="419093"/>
                </a:lnTo>
                <a:lnTo>
                  <a:pt x="162663" y="381962"/>
                </a:lnTo>
                <a:lnTo>
                  <a:pt x="189157" y="346161"/>
                </a:lnTo>
                <a:lnTo>
                  <a:pt x="217352" y="311754"/>
                </a:lnTo>
                <a:lnTo>
                  <a:pt x="247187" y="278801"/>
                </a:lnTo>
                <a:lnTo>
                  <a:pt x="278598" y="247365"/>
                </a:lnTo>
                <a:lnTo>
                  <a:pt x="311525" y="217508"/>
                </a:lnTo>
                <a:lnTo>
                  <a:pt x="345905" y="189291"/>
                </a:lnTo>
                <a:lnTo>
                  <a:pt x="381676" y="162777"/>
                </a:lnTo>
                <a:lnTo>
                  <a:pt x="418776" y="138029"/>
                </a:lnTo>
                <a:lnTo>
                  <a:pt x="457143" y="115106"/>
                </a:lnTo>
                <a:lnTo>
                  <a:pt x="496716" y="94073"/>
                </a:lnTo>
                <a:lnTo>
                  <a:pt x="537432" y="74991"/>
                </a:lnTo>
                <a:lnTo>
                  <a:pt x="579229" y="57921"/>
                </a:lnTo>
                <a:lnTo>
                  <a:pt x="622045" y="42926"/>
                </a:lnTo>
                <a:lnTo>
                  <a:pt x="665819" y="30068"/>
                </a:lnTo>
                <a:lnTo>
                  <a:pt x="710487" y="19409"/>
                </a:lnTo>
                <a:lnTo>
                  <a:pt x="755989" y="11010"/>
                </a:lnTo>
                <a:lnTo>
                  <a:pt x="802262" y="4934"/>
                </a:lnTo>
                <a:lnTo>
                  <a:pt x="849244" y="1244"/>
                </a:lnTo>
                <a:lnTo>
                  <a:pt x="896874" y="0"/>
                </a:lnTo>
                <a:lnTo>
                  <a:pt x="944503" y="1244"/>
                </a:lnTo>
                <a:lnTo>
                  <a:pt x="991485" y="4934"/>
                </a:lnTo>
                <a:lnTo>
                  <a:pt x="1037758" y="11010"/>
                </a:lnTo>
                <a:lnTo>
                  <a:pt x="1083260" y="19409"/>
                </a:lnTo>
                <a:lnTo>
                  <a:pt x="1127928" y="30068"/>
                </a:lnTo>
                <a:lnTo>
                  <a:pt x="1171702" y="42926"/>
                </a:lnTo>
                <a:lnTo>
                  <a:pt x="1214518" y="57921"/>
                </a:lnTo>
                <a:lnTo>
                  <a:pt x="1256315" y="74991"/>
                </a:lnTo>
                <a:lnTo>
                  <a:pt x="1297031" y="94073"/>
                </a:lnTo>
                <a:lnTo>
                  <a:pt x="1336604" y="115106"/>
                </a:lnTo>
                <a:lnTo>
                  <a:pt x="1374971" y="138029"/>
                </a:lnTo>
                <a:lnTo>
                  <a:pt x="1412071" y="162777"/>
                </a:lnTo>
                <a:lnTo>
                  <a:pt x="1447842" y="189291"/>
                </a:lnTo>
                <a:lnTo>
                  <a:pt x="1482222" y="217508"/>
                </a:lnTo>
                <a:lnTo>
                  <a:pt x="1515149" y="247365"/>
                </a:lnTo>
                <a:lnTo>
                  <a:pt x="1546560" y="278801"/>
                </a:lnTo>
                <a:lnTo>
                  <a:pt x="1576395" y="311754"/>
                </a:lnTo>
                <a:lnTo>
                  <a:pt x="1604590" y="346161"/>
                </a:lnTo>
                <a:lnTo>
                  <a:pt x="1631084" y="381962"/>
                </a:lnTo>
                <a:lnTo>
                  <a:pt x="1655814" y="419093"/>
                </a:lnTo>
                <a:lnTo>
                  <a:pt x="1678720" y="457493"/>
                </a:lnTo>
                <a:lnTo>
                  <a:pt x="1699738" y="497100"/>
                </a:lnTo>
                <a:lnTo>
                  <a:pt x="1718807" y="537851"/>
                </a:lnTo>
                <a:lnTo>
                  <a:pt x="1735865" y="579686"/>
                </a:lnTo>
                <a:lnTo>
                  <a:pt x="1750849" y="622541"/>
                </a:lnTo>
                <a:lnTo>
                  <a:pt x="1763699" y="666355"/>
                </a:lnTo>
                <a:lnTo>
                  <a:pt x="1774351" y="711065"/>
                </a:lnTo>
                <a:lnTo>
                  <a:pt x="1782744" y="756611"/>
                </a:lnTo>
                <a:lnTo>
                  <a:pt x="1788816" y="802929"/>
                </a:lnTo>
                <a:lnTo>
                  <a:pt x="1792504" y="849958"/>
                </a:lnTo>
                <a:lnTo>
                  <a:pt x="1793748" y="897636"/>
                </a:lnTo>
                <a:lnTo>
                  <a:pt x="1792504" y="945313"/>
                </a:lnTo>
                <a:lnTo>
                  <a:pt x="1788816" y="992342"/>
                </a:lnTo>
                <a:lnTo>
                  <a:pt x="1782744" y="1038660"/>
                </a:lnTo>
                <a:lnTo>
                  <a:pt x="1774351" y="1084206"/>
                </a:lnTo>
                <a:lnTo>
                  <a:pt x="1763699" y="1128916"/>
                </a:lnTo>
                <a:lnTo>
                  <a:pt x="1750849" y="1172730"/>
                </a:lnTo>
                <a:lnTo>
                  <a:pt x="1735865" y="1215585"/>
                </a:lnTo>
                <a:lnTo>
                  <a:pt x="1718807" y="1257420"/>
                </a:lnTo>
                <a:lnTo>
                  <a:pt x="1699738" y="1298171"/>
                </a:lnTo>
                <a:lnTo>
                  <a:pt x="1678720" y="1337778"/>
                </a:lnTo>
                <a:lnTo>
                  <a:pt x="1655814" y="1376178"/>
                </a:lnTo>
                <a:lnTo>
                  <a:pt x="1631084" y="1413309"/>
                </a:lnTo>
                <a:lnTo>
                  <a:pt x="1604590" y="1449110"/>
                </a:lnTo>
                <a:lnTo>
                  <a:pt x="1576395" y="1483517"/>
                </a:lnTo>
                <a:lnTo>
                  <a:pt x="1546560" y="1516470"/>
                </a:lnTo>
                <a:lnTo>
                  <a:pt x="1515149" y="1547906"/>
                </a:lnTo>
                <a:lnTo>
                  <a:pt x="1482222" y="1577763"/>
                </a:lnTo>
                <a:lnTo>
                  <a:pt x="1447842" y="1605980"/>
                </a:lnTo>
                <a:lnTo>
                  <a:pt x="1412071" y="1632494"/>
                </a:lnTo>
                <a:lnTo>
                  <a:pt x="1374971" y="1657242"/>
                </a:lnTo>
                <a:lnTo>
                  <a:pt x="1336604" y="1680165"/>
                </a:lnTo>
                <a:lnTo>
                  <a:pt x="1297031" y="1701198"/>
                </a:lnTo>
                <a:lnTo>
                  <a:pt x="1256315" y="1720280"/>
                </a:lnTo>
                <a:lnTo>
                  <a:pt x="1214518" y="1737350"/>
                </a:lnTo>
                <a:lnTo>
                  <a:pt x="1171702" y="1752345"/>
                </a:lnTo>
                <a:lnTo>
                  <a:pt x="1127928" y="1765203"/>
                </a:lnTo>
                <a:lnTo>
                  <a:pt x="1083260" y="1775862"/>
                </a:lnTo>
                <a:lnTo>
                  <a:pt x="1037758" y="1784261"/>
                </a:lnTo>
                <a:lnTo>
                  <a:pt x="991485" y="1790337"/>
                </a:lnTo>
                <a:lnTo>
                  <a:pt x="944503" y="1794027"/>
                </a:lnTo>
                <a:lnTo>
                  <a:pt x="896874" y="1795271"/>
                </a:lnTo>
                <a:lnTo>
                  <a:pt x="849244" y="1794027"/>
                </a:lnTo>
                <a:lnTo>
                  <a:pt x="802262" y="1790337"/>
                </a:lnTo>
                <a:lnTo>
                  <a:pt x="755989" y="1784261"/>
                </a:lnTo>
                <a:lnTo>
                  <a:pt x="710487" y="1775862"/>
                </a:lnTo>
                <a:lnTo>
                  <a:pt x="665819" y="1765203"/>
                </a:lnTo>
                <a:lnTo>
                  <a:pt x="622045" y="1752345"/>
                </a:lnTo>
                <a:lnTo>
                  <a:pt x="579229" y="1737350"/>
                </a:lnTo>
                <a:lnTo>
                  <a:pt x="537432" y="1720280"/>
                </a:lnTo>
                <a:lnTo>
                  <a:pt x="496716" y="1701198"/>
                </a:lnTo>
                <a:lnTo>
                  <a:pt x="457143" y="1680165"/>
                </a:lnTo>
                <a:lnTo>
                  <a:pt x="418776" y="1657242"/>
                </a:lnTo>
                <a:lnTo>
                  <a:pt x="381676" y="1632494"/>
                </a:lnTo>
                <a:lnTo>
                  <a:pt x="345905" y="1605980"/>
                </a:lnTo>
                <a:lnTo>
                  <a:pt x="311525" y="1577763"/>
                </a:lnTo>
                <a:lnTo>
                  <a:pt x="278598" y="1547906"/>
                </a:lnTo>
                <a:lnTo>
                  <a:pt x="247187" y="1516470"/>
                </a:lnTo>
                <a:lnTo>
                  <a:pt x="217352" y="1483517"/>
                </a:lnTo>
                <a:lnTo>
                  <a:pt x="189157" y="1449110"/>
                </a:lnTo>
                <a:lnTo>
                  <a:pt x="162663" y="1413309"/>
                </a:lnTo>
                <a:lnTo>
                  <a:pt x="137933" y="1376178"/>
                </a:lnTo>
                <a:lnTo>
                  <a:pt x="115027" y="1337778"/>
                </a:lnTo>
                <a:lnTo>
                  <a:pt x="94009" y="1298171"/>
                </a:lnTo>
                <a:lnTo>
                  <a:pt x="74940" y="1257420"/>
                </a:lnTo>
                <a:lnTo>
                  <a:pt x="57882" y="1215585"/>
                </a:lnTo>
                <a:lnTo>
                  <a:pt x="42898" y="1172730"/>
                </a:lnTo>
                <a:lnTo>
                  <a:pt x="30048" y="1128916"/>
                </a:lnTo>
                <a:lnTo>
                  <a:pt x="19396" y="1084206"/>
                </a:lnTo>
                <a:lnTo>
                  <a:pt x="11003" y="1038660"/>
                </a:lnTo>
                <a:lnTo>
                  <a:pt x="4931" y="992342"/>
                </a:lnTo>
                <a:lnTo>
                  <a:pt x="1243" y="945313"/>
                </a:lnTo>
                <a:lnTo>
                  <a:pt x="0" y="897636"/>
                </a:lnTo>
                <a:close/>
              </a:path>
            </a:pathLst>
          </a:custGeom>
          <a:ln w="25908">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bject 14"/>
          <p:cNvSpPr txBox="1"/>
          <p:nvPr/>
        </p:nvSpPr>
        <p:spPr>
          <a:xfrm>
            <a:off x="7445312" y="2422114"/>
            <a:ext cx="660083" cy="415979"/>
          </a:xfrm>
          <a:prstGeom prst="rect">
            <a:avLst/>
          </a:prstGeom>
        </p:spPr>
        <p:txBody>
          <a:bodyPr vert="horz" wrap="square" lIns="0" tIns="30956" rIns="0" bIns="0" rtlCol="0">
            <a:spAutoFit/>
          </a:bodyPr>
          <a:lstStyle/>
          <a:p>
            <a:pPr marL="9525" marR="3810" lvl="0" indent="31909" algn="l" defTabSz="914400" rtl="0" eaLnBrk="1" fontAlgn="auto" latinLnBrk="0" hangingPunct="1">
              <a:lnSpc>
                <a:spcPts val="1478"/>
              </a:lnSpc>
              <a:spcBef>
                <a:spcPts val="244"/>
              </a:spcBef>
              <a:spcAft>
                <a:spcPts val="0"/>
              </a:spcAft>
              <a:buClrTx/>
              <a:buSzTx/>
              <a:buFontTx/>
              <a:buNone/>
              <a:tabLst/>
              <a:defRPr/>
            </a:pPr>
            <a:r>
              <a:rPr kumimoji="0" sz="1350" b="0" i="0" u="none" strike="noStrike" kern="1200" cap="none" spc="-8" normalizeH="0" baseline="0" noProof="0" dirty="0">
                <a:ln>
                  <a:noFill/>
                </a:ln>
                <a:solidFill>
                  <a:srgbClr val="FFFFFF"/>
                </a:solidFill>
                <a:effectLst/>
                <a:uLnTx/>
                <a:uFillTx/>
                <a:latin typeface="Calibri"/>
                <a:ea typeface="+mn-ea"/>
                <a:cs typeface="Calibri"/>
              </a:rPr>
              <a:t>Επίπεδο  </a:t>
            </a:r>
            <a:r>
              <a:rPr kumimoji="0" sz="1350" b="0" i="0" u="none" strike="noStrike" kern="1200" cap="none" spc="-11" normalizeH="0" baseline="0" noProof="0" dirty="0">
                <a:ln>
                  <a:noFill/>
                </a:ln>
                <a:solidFill>
                  <a:srgbClr val="FFFFFF"/>
                </a:solidFill>
                <a:effectLst/>
                <a:uLnTx/>
                <a:uFillTx/>
                <a:latin typeface="Calibri"/>
                <a:ea typeface="+mn-ea"/>
                <a:cs typeface="Calibri"/>
              </a:rPr>
              <a:t>κ</a:t>
            </a:r>
            <a:r>
              <a:rPr kumimoji="0" sz="1350" b="0" i="0" u="none" strike="noStrike" kern="1200" cap="none" spc="-23" normalizeH="0" baseline="0" noProof="0" dirty="0">
                <a:ln>
                  <a:noFill/>
                </a:ln>
                <a:solidFill>
                  <a:srgbClr val="FFFFFF"/>
                </a:solidFill>
                <a:effectLst/>
                <a:uLnTx/>
                <a:uFillTx/>
                <a:latin typeface="Calibri"/>
                <a:ea typeface="+mn-ea"/>
                <a:cs typeface="Calibri"/>
              </a:rPr>
              <a:t>ι</a:t>
            </a:r>
            <a:r>
              <a:rPr kumimoji="0" sz="1350" b="0" i="0" u="none" strike="noStrike" kern="1200" cap="none" spc="0" normalizeH="0" baseline="0" noProof="0" dirty="0">
                <a:ln>
                  <a:noFill/>
                </a:ln>
                <a:solidFill>
                  <a:srgbClr val="FFFFFF"/>
                </a:solidFill>
                <a:effectLst/>
                <a:uLnTx/>
                <a:uFillTx/>
                <a:latin typeface="Calibri"/>
                <a:ea typeface="+mn-ea"/>
                <a:cs typeface="Calibri"/>
              </a:rPr>
              <a:t>νδύν</a:t>
            </a:r>
            <a:r>
              <a:rPr kumimoji="0" sz="1350" b="0" i="0" u="none" strike="noStrike" kern="1200" cap="none" spc="-4" normalizeH="0" baseline="0" noProof="0" dirty="0">
                <a:ln>
                  <a:noFill/>
                </a:ln>
                <a:solidFill>
                  <a:srgbClr val="FFFFFF"/>
                </a:solidFill>
                <a:effectLst/>
                <a:uLnTx/>
                <a:uFillTx/>
                <a:latin typeface="Calibri"/>
                <a:ea typeface="+mn-ea"/>
                <a:cs typeface="Calibri"/>
              </a:rPr>
              <a:t>ο</a:t>
            </a:r>
            <a:r>
              <a:rPr kumimoji="0" sz="1350" b="0" i="0" u="none" strike="noStrike" kern="1200" cap="none" spc="0" normalizeH="0" baseline="0" noProof="0" dirty="0">
                <a:ln>
                  <a:noFill/>
                </a:ln>
                <a:solidFill>
                  <a:srgbClr val="FFFFFF"/>
                </a:solidFill>
                <a:effectLst/>
                <a:uLnTx/>
                <a:uFillTx/>
                <a:latin typeface="Calibri"/>
                <a:ea typeface="+mn-ea"/>
                <a:cs typeface="Calibri"/>
              </a:rPr>
              <a:t>υ</a:t>
            </a:r>
            <a:endParaRPr kumimoji="0" sz="1350" b="0" i="0" u="none" strike="noStrike" kern="1200" cap="none" spc="0" normalizeH="0" baseline="0" noProof="0">
              <a:ln>
                <a:noFill/>
              </a:ln>
              <a:solidFill>
                <a:prstClr val="black"/>
              </a:solidFill>
              <a:effectLst/>
              <a:uLnTx/>
              <a:uFillTx/>
              <a:latin typeface="Calibri"/>
              <a:ea typeface="+mn-ea"/>
              <a:cs typeface="Calibri"/>
            </a:endParaRPr>
          </a:p>
        </p:txBody>
      </p:sp>
      <p:graphicFrame>
        <p:nvGraphicFramePr>
          <p:cNvPr id="15" name="object 15"/>
          <p:cNvGraphicFramePr>
            <a:graphicFrameLocks noGrp="1"/>
          </p:cNvGraphicFramePr>
          <p:nvPr>
            <p:extLst>
              <p:ext uri="{D42A27DB-BD31-4B8C-83A1-F6EECF244321}">
                <p14:modId xmlns:p14="http://schemas.microsoft.com/office/powerpoint/2010/main" val="1944636265"/>
              </p:ext>
            </p:extLst>
          </p:nvPr>
        </p:nvGraphicFramePr>
        <p:xfrm>
          <a:off x="2194560" y="3480846"/>
          <a:ext cx="7005591" cy="2640724"/>
        </p:xfrm>
        <a:graphic>
          <a:graphicData uri="http://schemas.openxmlformats.org/drawingml/2006/table">
            <a:tbl>
              <a:tblPr firstRow="1" bandRow="1">
                <a:tableStyleId>{2D5ABB26-0587-4C30-8999-92F81FD0307C}</a:tableStyleId>
              </a:tblPr>
              <a:tblGrid>
                <a:gridCol w="1598723">
                  <a:extLst>
                    <a:ext uri="{9D8B030D-6E8A-4147-A177-3AD203B41FA5}">
                      <a16:colId xmlns:a16="http://schemas.microsoft.com/office/drawing/2014/main" val="20000"/>
                    </a:ext>
                  </a:extLst>
                </a:gridCol>
                <a:gridCol w="1330307">
                  <a:extLst>
                    <a:ext uri="{9D8B030D-6E8A-4147-A177-3AD203B41FA5}">
                      <a16:colId xmlns:a16="http://schemas.microsoft.com/office/drawing/2014/main" val="20001"/>
                    </a:ext>
                  </a:extLst>
                </a:gridCol>
                <a:gridCol w="1365910">
                  <a:extLst>
                    <a:ext uri="{9D8B030D-6E8A-4147-A177-3AD203B41FA5}">
                      <a16:colId xmlns:a16="http://schemas.microsoft.com/office/drawing/2014/main" val="20002"/>
                    </a:ext>
                  </a:extLst>
                </a:gridCol>
                <a:gridCol w="1365910">
                  <a:extLst>
                    <a:ext uri="{9D8B030D-6E8A-4147-A177-3AD203B41FA5}">
                      <a16:colId xmlns:a16="http://schemas.microsoft.com/office/drawing/2014/main" val="20003"/>
                    </a:ext>
                  </a:extLst>
                </a:gridCol>
                <a:gridCol w="1344741">
                  <a:extLst>
                    <a:ext uri="{9D8B030D-6E8A-4147-A177-3AD203B41FA5}">
                      <a16:colId xmlns:a16="http://schemas.microsoft.com/office/drawing/2014/main" val="20004"/>
                    </a:ext>
                  </a:extLst>
                </a:gridCol>
              </a:tblGrid>
              <a:tr h="276982">
                <a:tc rowSpan="2" gridSpan="2">
                  <a:txBody>
                    <a:bodyPr/>
                    <a:lstStyle/>
                    <a:p>
                      <a:pPr>
                        <a:lnSpc>
                          <a:spcPct val="100000"/>
                        </a:lnSpc>
                      </a:pPr>
                      <a:endParaRPr sz="1500" dirty="0">
                        <a:latin typeface="Times New Roman"/>
                        <a:cs typeface="Times New Roman"/>
                      </a:endParaRPr>
                    </a:p>
                  </a:txBody>
                  <a:tcPr marL="0" marR="0" marT="0" marB="0">
                    <a:lnR w="12700">
                      <a:solidFill>
                        <a:srgbClr val="000000"/>
                      </a:solidFill>
                      <a:prstDash val="solid"/>
                    </a:lnR>
                    <a:lnB w="12700">
                      <a:solidFill>
                        <a:srgbClr val="000000"/>
                      </a:solidFill>
                      <a:prstDash val="solid"/>
                    </a:lnB>
                    <a:solidFill>
                      <a:srgbClr val="183988"/>
                    </a:solidFill>
                  </a:tcPr>
                </a:tc>
                <a:tc rowSpan="2" hMerge="1">
                  <a:txBody>
                    <a:bodyPr/>
                    <a:lstStyle/>
                    <a:p>
                      <a:endParaRPr/>
                    </a:p>
                  </a:txBody>
                  <a:tcPr marL="0" marR="0" marT="0" marB="0"/>
                </a:tc>
                <a:tc gridSpan="3">
                  <a:txBody>
                    <a:bodyPr/>
                    <a:lstStyle/>
                    <a:p>
                      <a:pPr marL="1849755">
                        <a:lnSpc>
                          <a:spcPct val="100000"/>
                        </a:lnSpc>
                        <a:spcBef>
                          <a:spcPts val="755"/>
                        </a:spcBef>
                      </a:pPr>
                      <a:r>
                        <a:rPr sz="1400" b="1" spc="-10" dirty="0">
                          <a:solidFill>
                            <a:srgbClr val="FFFFFF"/>
                          </a:solidFill>
                          <a:latin typeface="Calibri"/>
                          <a:cs typeface="Calibri"/>
                        </a:rPr>
                        <a:t>ΕΠΙΠΕΔΟ</a:t>
                      </a:r>
                      <a:r>
                        <a:rPr sz="1400" b="1" spc="-30" dirty="0">
                          <a:solidFill>
                            <a:srgbClr val="FFFFFF"/>
                          </a:solidFill>
                          <a:latin typeface="Calibri"/>
                          <a:cs typeface="Calibri"/>
                        </a:rPr>
                        <a:t> </a:t>
                      </a:r>
                      <a:r>
                        <a:rPr sz="1400" b="1" spc="-10" dirty="0">
                          <a:solidFill>
                            <a:srgbClr val="FFFFFF"/>
                          </a:solidFill>
                          <a:latin typeface="Calibri"/>
                          <a:cs typeface="Calibri"/>
                        </a:rPr>
                        <a:t>ΑΝΤΙΚΤΥΠΟΥ</a:t>
                      </a:r>
                      <a:endParaRPr sz="1400">
                        <a:latin typeface="Calibri"/>
                        <a:cs typeface="Calibri"/>
                      </a:endParaRPr>
                    </a:p>
                  </a:txBody>
                  <a:tcPr marL="0" marR="0" marT="71914" marB="0">
                    <a:lnL w="12700">
                      <a:solidFill>
                        <a:srgbClr val="000000"/>
                      </a:solidFill>
                      <a:prstDash val="solid"/>
                    </a:lnL>
                    <a:solidFill>
                      <a:srgbClr val="183988"/>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914304">
                <a:tc gridSpan="2" vMerge="1">
                  <a:txBody>
                    <a:bodyPr/>
                    <a:lstStyle/>
                    <a:p>
                      <a:endParaRPr/>
                    </a:p>
                  </a:txBody>
                  <a:tcPr marL="0" marR="0" marT="0" marB="0">
                    <a:lnR w="12700">
                      <a:solidFill>
                        <a:srgbClr val="000000"/>
                      </a:solidFill>
                      <a:prstDash val="solid"/>
                    </a:lnR>
                    <a:lnB w="12700">
                      <a:solidFill>
                        <a:srgbClr val="000000"/>
                      </a:solidFill>
                      <a:prstDash val="solid"/>
                    </a:lnB>
                    <a:solidFill>
                      <a:srgbClr val="183988"/>
                    </a:solidFill>
                  </a:tcPr>
                </a:tc>
                <a:tc hMerge="1" vMerge="1">
                  <a:txBody>
                    <a:bodyPr/>
                    <a:lstStyle/>
                    <a:p>
                      <a:endParaRPr/>
                    </a:p>
                  </a:txBody>
                  <a:tcPr marL="0" marR="0" marT="0" marB="0"/>
                </a:tc>
                <a:tc>
                  <a:txBody>
                    <a:bodyPr/>
                    <a:lstStyle/>
                    <a:p>
                      <a:pPr marL="638175">
                        <a:lnSpc>
                          <a:spcPct val="100000"/>
                        </a:lnSpc>
                        <a:spcBef>
                          <a:spcPts val="915"/>
                        </a:spcBef>
                      </a:pPr>
                      <a:r>
                        <a:rPr sz="1200" spc="-10" dirty="0">
                          <a:solidFill>
                            <a:srgbClr val="57585B"/>
                          </a:solidFill>
                          <a:latin typeface="Calibri"/>
                          <a:cs typeface="Calibri"/>
                        </a:rPr>
                        <a:t>Χαμηλό</a:t>
                      </a:r>
                      <a:endParaRPr sz="1200">
                        <a:latin typeface="Calibri"/>
                        <a:cs typeface="Calibri"/>
                      </a:endParaRPr>
                    </a:p>
                  </a:txBody>
                  <a:tcPr marL="0" marR="0" marT="87154" marB="0">
                    <a:lnL w="12700">
                      <a:solidFill>
                        <a:srgbClr val="000000"/>
                      </a:solidFill>
                      <a:prstDash val="solid"/>
                    </a:lnL>
                    <a:lnR w="12700">
                      <a:solidFill>
                        <a:srgbClr val="C1C2DE"/>
                      </a:solidFill>
                      <a:prstDash val="solid"/>
                    </a:lnR>
                    <a:lnB w="12700">
                      <a:solidFill>
                        <a:srgbClr val="000000"/>
                      </a:solidFill>
                      <a:prstDash val="solid"/>
                    </a:lnB>
                  </a:tcPr>
                </a:tc>
                <a:tc>
                  <a:txBody>
                    <a:bodyPr/>
                    <a:lstStyle/>
                    <a:p>
                      <a:pPr marL="634365">
                        <a:lnSpc>
                          <a:spcPct val="100000"/>
                        </a:lnSpc>
                        <a:spcBef>
                          <a:spcPts val="915"/>
                        </a:spcBef>
                      </a:pPr>
                      <a:r>
                        <a:rPr sz="1200" spc="-10" dirty="0">
                          <a:solidFill>
                            <a:srgbClr val="57585B"/>
                          </a:solidFill>
                          <a:latin typeface="Calibri"/>
                          <a:cs typeface="Calibri"/>
                        </a:rPr>
                        <a:t>Μεσαίο</a:t>
                      </a:r>
                      <a:endParaRPr sz="1200">
                        <a:latin typeface="Calibri"/>
                        <a:cs typeface="Calibri"/>
                      </a:endParaRPr>
                    </a:p>
                  </a:txBody>
                  <a:tcPr marL="0" marR="0" marT="87154" marB="0">
                    <a:lnL w="12700">
                      <a:solidFill>
                        <a:srgbClr val="C1C2DE"/>
                      </a:solidFill>
                      <a:prstDash val="solid"/>
                    </a:lnL>
                    <a:lnR w="12700">
                      <a:solidFill>
                        <a:srgbClr val="C1C2DE"/>
                      </a:solidFill>
                      <a:prstDash val="solid"/>
                    </a:lnR>
                    <a:lnB w="12700">
                      <a:solidFill>
                        <a:srgbClr val="000000"/>
                      </a:solidFill>
                      <a:prstDash val="solid"/>
                    </a:lnB>
                  </a:tcPr>
                </a:tc>
                <a:tc>
                  <a:txBody>
                    <a:bodyPr/>
                    <a:lstStyle/>
                    <a:p>
                      <a:pPr marL="664210" marR="291465" indent="-250190" algn="just">
                        <a:lnSpc>
                          <a:spcPts val="1920"/>
                        </a:lnSpc>
                        <a:spcBef>
                          <a:spcPts val="20"/>
                        </a:spcBef>
                      </a:pPr>
                      <a:r>
                        <a:rPr sz="1200" spc="-5" dirty="0" err="1">
                          <a:solidFill>
                            <a:srgbClr val="57585B"/>
                          </a:solidFill>
                          <a:latin typeface="Calibri"/>
                          <a:cs typeface="Calibri"/>
                        </a:rPr>
                        <a:t>Υψη</a:t>
                      </a:r>
                      <a:r>
                        <a:rPr sz="1200" spc="-15" dirty="0" err="1">
                          <a:solidFill>
                            <a:srgbClr val="57585B"/>
                          </a:solidFill>
                          <a:latin typeface="Calibri"/>
                          <a:cs typeface="Calibri"/>
                        </a:rPr>
                        <a:t>λ</a:t>
                      </a:r>
                      <a:r>
                        <a:rPr sz="1200" spc="-5" dirty="0" err="1">
                          <a:solidFill>
                            <a:srgbClr val="57585B"/>
                          </a:solidFill>
                          <a:latin typeface="Calibri"/>
                          <a:cs typeface="Calibri"/>
                        </a:rPr>
                        <a:t>ό</a:t>
                      </a:r>
                      <a:r>
                        <a:rPr sz="1200" spc="-10" dirty="0">
                          <a:solidFill>
                            <a:srgbClr val="57585B"/>
                          </a:solidFill>
                          <a:latin typeface="Calibri"/>
                          <a:cs typeface="Calibri"/>
                        </a:rPr>
                        <a:t>/</a:t>
                      </a:r>
                      <a:endParaRPr lang="en-US" sz="1200" spc="-10" dirty="0">
                        <a:solidFill>
                          <a:srgbClr val="57585B"/>
                        </a:solidFill>
                        <a:latin typeface="Calibri"/>
                        <a:cs typeface="Calibri"/>
                      </a:endParaRPr>
                    </a:p>
                    <a:p>
                      <a:pPr marL="664210" marR="291465" indent="-250190" algn="just">
                        <a:lnSpc>
                          <a:spcPts val="1920"/>
                        </a:lnSpc>
                        <a:spcBef>
                          <a:spcPts val="20"/>
                        </a:spcBef>
                      </a:pPr>
                      <a:r>
                        <a:rPr sz="1200" spc="-5" dirty="0" err="1">
                          <a:solidFill>
                            <a:srgbClr val="57585B"/>
                          </a:solidFill>
                          <a:latin typeface="Calibri"/>
                          <a:cs typeface="Calibri"/>
                        </a:rPr>
                        <a:t>Π</a:t>
                      </a:r>
                      <a:r>
                        <a:rPr sz="1200" spc="-15" dirty="0" err="1">
                          <a:solidFill>
                            <a:srgbClr val="57585B"/>
                          </a:solidFill>
                          <a:latin typeface="Calibri"/>
                          <a:cs typeface="Calibri"/>
                        </a:rPr>
                        <a:t>ο</a:t>
                      </a:r>
                      <a:r>
                        <a:rPr sz="1200" spc="-20" dirty="0" err="1">
                          <a:solidFill>
                            <a:srgbClr val="57585B"/>
                          </a:solidFill>
                          <a:latin typeface="Calibri"/>
                          <a:cs typeface="Calibri"/>
                        </a:rPr>
                        <a:t>λ</a:t>
                      </a:r>
                      <a:r>
                        <a:rPr sz="1200" dirty="0" err="1">
                          <a:solidFill>
                            <a:srgbClr val="57585B"/>
                          </a:solidFill>
                          <a:latin typeface="Calibri"/>
                          <a:cs typeface="Calibri"/>
                        </a:rPr>
                        <a:t>ύ</a:t>
                      </a:r>
                      <a:endParaRPr lang="en-US" sz="1200" dirty="0">
                        <a:solidFill>
                          <a:srgbClr val="57585B"/>
                        </a:solidFill>
                        <a:latin typeface="Calibri"/>
                        <a:cs typeface="Calibri"/>
                      </a:endParaRPr>
                    </a:p>
                    <a:p>
                      <a:pPr marL="664210" marR="291465" indent="-250190" algn="just">
                        <a:lnSpc>
                          <a:spcPts val="1920"/>
                        </a:lnSpc>
                        <a:spcBef>
                          <a:spcPts val="20"/>
                        </a:spcBef>
                      </a:pPr>
                      <a:r>
                        <a:rPr sz="1200" spc="-10" dirty="0" err="1">
                          <a:solidFill>
                            <a:srgbClr val="57585B"/>
                          </a:solidFill>
                          <a:latin typeface="Calibri"/>
                          <a:cs typeface="Calibri"/>
                        </a:rPr>
                        <a:t>υψη</a:t>
                      </a:r>
                      <a:r>
                        <a:rPr lang="el-GR" sz="1200" spc="-10" dirty="0">
                          <a:solidFill>
                            <a:srgbClr val="57585B"/>
                          </a:solidFill>
                          <a:latin typeface="Calibri"/>
                          <a:cs typeface="Calibri"/>
                        </a:rPr>
                        <a:t>λ</a:t>
                      </a:r>
                      <a:r>
                        <a:rPr sz="1200" spc="-10" dirty="0">
                          <a:solidFill>
                            <a:srgbClr val="57585B"/>
                          </a:solidFill>
                          <a:latin typeface="Calibri"/>
                          <a:cs typeface="Calibri"/>
                        </a:rPr>
                        <a:t>ό</a:t>
                      </a:r>
                      <a:endParaRPr sz="1200" dirty="0">
                        <a:latin typeface="Calibri"/>
                        <a:cs typeface="Calibri"/>
                      </a:endParaRPr>
                    </a:p>
                  </a:txBody>
                  <a:tcPr marL="0" marR="0" marT="1905" marB="0">
                    <a:lnL w="12700">
                      <a:solidFill>
                        <a:srgbClr val="C1C2DE"/>
                      </a:solidFill>
                      <a:prstDash val="solid"/>
                    </a:lnL>
                    <a:lnB w="12700">
                      <a:solidFill>
                        <a:srgbClr val="000000"/>
                      </a:solidFill>
                      <a:prstDash val="solid"/>
                    </a:lnB>
                  </a:tcPr>
                </a:tc>
                <a:extLst>
                  <a:ext uri="{0D108BD9-81ED-4DB2-BD59-A6C34878D82A}">
                    <a16:rowId xmlns:a16="http://schemas.microsoft.com/office/drawing/2014/main" val="10001"/>
                  </a:ext>
                </a:extLst>
              </a:tr>
              <a:tr h="475785">
                <a:tc rowSpan="3">
                  <a:txBody>
                    <a:bodyPr/>
                    <a:lstStyle/>
                    <a:p>
                      <a:pPr marL="544195" marR="90805" indent="1905" algn="ctr">
                        <a:lnSpc>
                          <a:spcPct val="100000"/>
                        </a:lnSpc>
                      </a:pPr>
                      <a:endParaRPr lang="el-GR" sz="1100" spc="0" dirty="0">
                        <a:solidFill>
                          <a:schemeClr val="tx1"/>
                        </a:solidFill>
                        <a:latin typeface="Times New Roman"/>
                        <a:cs typeface="Times New Roman"/>
                      </a:endParaRPr>
                    </a:p>
                    <a:p>
                      <a:pPr marL="544195" marR="90805" indent="1905" algn="ctr">
                        <a:lnSpc>
                          <a:spcPct val="100000"/>
                        </a:lnSpc>
                      </a:pPr>
                      <a:r>
                        <a:rPr sz="1400" spc="-10" dirty="0" err="1">
                          <a:solidFill>
                            <a:srgbClr val="FFFFFF"/>
                          </a:solidFill>
                          <a:latin typeface="Calibri"/>
                          <a:cs typeface="Calibri"/>
                        </a:rPr>
                        <a:t>Π</a:t>
                      </a:r>
                      <a:r>
                        <a:rPr sz="1400" spc="-15" dirty="0" err="1">
                          <a:solidFill>
                            <a:srgbClr val="FFFFFF"/>
                          </a:solidFill>
                          <a:latin typeface="Calibri"/>
                          <a:cs typeface="Calibri"/>
                        </a:rPr>
                        <a:t>ι</a:t>
                      </a:r>
                      <a:r>
                        <a:rPr sz="1400" dirty="0" err="1">
                          <a:solidFill>
                            <a:srgbClr val="FFFFFF"/>
                          </a:solidFill>
                          <a:latin typeface="Calibri"/>
                          <a:cs typeface="Calibri"/>
                        </a:rPr>
                        <a:t>θ</a:t>
                      </a:r>
                      <a:r>
                        <a:rPr sz="1400" dirty="0">
                          <a:solidFill>
                            <a:srgbClr val="FFFFFF"/>
                          </a:solidFill>
                          <a:latin typeface="Calibri"/>
                          <a:cs typeface="Calibri"/>
                        </a:rPr>
                        <a:t>ανότ</a:t>
                      </a:r>
                      <a:r>
                        <a:rPr sz="1400" spc="-25" dirty="0">
                          <a:solidFill>
                            <a:srgbClr val="FFFFFF"/>
                          </a:solidFill>
                          <a:latin typeface="Calibri"/>
                          <a:cs typeface="Calibri"/>
                        </a:rPr>
                        <a:t>η</a:t>
                      </a:r>
                      <a:r>
                        <a:rPr sz="1400" spc="-15" dirty="0">
                          <a:solidFill>
                            <a:srgbClr val="FFFFFF"/>
                          </a:solidFill>
                          <a:latin typeface="Calibri"/>
                          <a:cs typeface="Calibri"/>
                        </a:rPr>
                        <a:t>τ</a:t>
                      </a:r>
                      <a:r>
                        <a:rPr sz="1400" dirty="0">
                          <a:solidFill>
                            <a:srgbClr val="FFFFFF"/>
                          </a:solidFill>
                          <a:latin typeface="Calibri"/>
                          <a:cs typeface="Calibri"/>
                        </a:rPr>
                        <a:t>α  </a:t>
                      </a:r>
                      <a:r>
                        <a:rPr sz="1400" spc="-55" dirty="0">
                          <a:solidFill>
                            <a:srgbClr val="FFFFFF"/>
                          </a:solidFill>
                          <a:latin typeface="Calibri"/>
                          <a:cs typeface="Calibri"/>
                        </a:rPr>
                        <a:t>υ</a:t>
                      </a:r>
                      <a:r>
                        <a:rPr sz="1400" spc="-20" dirty="0">
                          <a:solidFill>
                            <a:srgbClr val="FFFFFF"/>
                          </a:solidFill>
                          <a:latin typeface="Calibri"/>
                          <a:cs typeface="Calibri"/>
                        </a:rPr>
                        <a:t>λ</a:t>
                      </a:r>
                      <a:r>
                        <a:rPr sz="1400" spc="-5" dirty="0">
                          <a:solidFill>
                            <a:srgbClr val="FFFFFF"/>
                          </a:solidFill>
                          <a:latin typeface="Calibri"/>
                          <a:cs typeface="Calibri"/>
                        </a:rPr>
                        <a:t>οποίη</a:t>
                      </a:r>
                      <a:r>
                        <a:rPr sz="1400" dirty="0">
                          <a:solidFill>
                            <a:srgbClr val="FFFFFF"/>
                          </a:solidFill>
                          <a:latin typeface="Calibri"/>
                          <a:cs typeface="Calibri"/>
                        </a:rPr>
                        <a:t>σης  </a:t>
                      </a:r>
                      <a:r>
                        <a:rPr sz="1400" spc="-10" dirty="0">
                          <a:solidFill>
                            <a:srgbClr val="FFFFFF"/>
                          </a:solidFill>
                          <a:latin typeface="Calibri"/>
                          <a:cs typeface="Calibri"/>
                        </a:rPr>
                        <a:t>απειλών</a:t>
                      </a:r>
                      <a:endParaRPr sz="1400" dirty="0">
                        <a:latin typeface="Calibri"/>
                        <a:cs typeface="Calibri"/>
                      </a:endParaRPr>
                    </a:p>
                  </a:txBody>
                  <a:tcPr marL="0" marR="0" marT="4286" marB="0">
                    <a:lnR w="12700">
                      <a:solidFill>
                        <a:srgbClr val="C1C2DE"/>
                      </a:solidFill>
                      <a:prstDash val="solid"/>
                    </a:lnR>
                    <a:lnT w="12700">
                      <a:solidFill>
                        <a:srgbClr val="000000"/>
                      </a:solidFill>
                      <a:prstDash val="solid"/>
                    </a:lnT>
                    <a:solidFill>
                      <a:srgbClr val="183988"/>
                    </a:solidFill>
                  </a:tcPr>
                </a:tc>
                <a:tc>
                  <a:txBody>
                    <a:bodyPr/>
                    <a:lstStyle/>
                    <a:p>
                      <a:pPr marR="325755" algn="r">
                        <a:lnSpc>
                          <a:spcPct val="100000"/>
                        </a:lnSpc>
                        <a:spcBef>
                          <a:spcPts val="650"/>
                        </a:spcBef>
                      </a:pPr>
                      <a:r>
                        <a:rPr sz="1200" spc="-5" dirty="0">
                          <a:solidFill>
                            <a:srgbClr val="57585B"/>
                          </a:solidFill>
                          <a:latin typeface="Calibri"/>
                          <a:cs typeface="Calibri"/>
                        </a:rPr>
                        <a:t>Χα</a:t>
                      </a:r>
                      <a:r>
                        <a:rPr sz="1200" dirty="0">
                          <a:solidFill>
                            <a:srgbClr val="57585B"/>
                          </a:solidFill>
                          <a:latin typeface="Calibri"/>
                          <a:cs typeface="Calibri"/>
                        </a:rPr>
                        <a:t>μ</a:t>
                      </a:r>
                      <a:r>
                        <a:rPr sz="1200" spc="-10" dirty="0">
                          <a:solidFill>
                            <a:srgbClr val="57585B"/>
                          </a:solidFill>
                          <a:latin typeface="Calibri"/>
                          <a:cs typeface="Calibri"/>
                        </a:rPr>
                        <a:t>ηλ</a:t>
                      </a:r>
                      <a:r>
                        <a:rPr sz="1200" dirty="0">
                          <a:solidFill>
                            <a:srgbClr val="57585B"/>
                          </a:solidFill>
                          <a:latin typeface="Calibri"/>
                          <a:cs typeface="Calibri"/>
                        </a:rPr>
                        <a:t>ό</a:t>
                      </a:r>
                      <a:endParaRPr sz="1200">
                        <a:latin typeface="Calibri"/>
                        <a:cs typeface="Calibri"/>
                      </a:endParaRPr>
                    </a:p>
                  </a:txBody>
                  <a:tcPr marL="0" marR="0" marT="61913" marB="0">
                    <a:lnL w="12700">
                      <a:solidFill>
                        <a:srgbClr val="C1C2DE"/>
                      </a:solidFill>
                      <a:prstDash val="solid"/>
                    </a:lnL>
                    <a:lnR w="12700">
                      <a:solidFill>
                        <a:srgbClr val="000000"/>
                      </a:solidFill>
                      <a:prstDash val="solid"/>
                    </a:lnR>
                    <a:lnT w="12700">
                      <a:solidFill>
                        <a:srgbClr val="000000"/>
                      </a:solidFill>
                      <a:prstDash val="solid"/>
                    </a:lnT>
                    <a:solidFill>
                      <a:srgbClr val="EFEFEF"/>
                    </a:solidFill>
                  </a:tcPr>
                </a:tc>
                <a:tc>
                  <a:txBody>
                    <a:bodyPr/>
                    <a:lstStyle/>
                    <a:p>
                      <a:pPr>
                        <a:lnSpc>
                          <a:spcPct val="100000"/>
                        </a:lnSpc>
                      </a:pPr>
                      <a:endParaRPr sz="15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2D050"/>
                    </a:solidFill>
                  </a:tcPr>
                </a:tc>
                <a:tc>
                  <a:txBody>
                    <a:bodyPr/>
                    <a:lstStyle/>
                    <a:p>
                      <a:pPr>
                        <a:lnSpc>
                          <a:spcPct val="100000"/>
                        </a:lnSpc>
                      </a:pPr>
                      <a:endParaRPr sz="15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466"/>
                    </a:solidFill>
                  </a:tcPr>
                </a:tc>
                <a:tc>
                  <a:txBody>
                    <a:bodyPr/>
                    <a:lstStyle/>
                    <a:p>
                      <a:pPr>
                        <a:lnSpc>
                          <a:spcPct val="100000"/>
                        </a:lnSpc>
                      </a:pP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21145"/>
                    </a:solidFill>
                  </a:tcPr>
                </a:tc>
                <a:extLst>
                  <a:ext uri="{0D108BD9-81ED-4DB2-BD59-A6C34878D82A}">
                    <a16:rowId xmlns:a16="http://schemas.microsoft.com/office/drawing/2014/main" val="10002"/>
                  </a:ext>
                </a:extLst>
              </a:tr>
              <a:tr h="518370">
                <a:tc vMerge="1">
                  <a:txBody>
                    <a:bodyPr/>
                    <a:lstStyle/>
                    <a:p>
                      <a:endParaRPr/>
                    </a:p>
                  </a:txBody>
                  <a:tcPr marL="0" marR="0" marT="5715" marB="0">
                    <a:lnR w="12700">
                      <a:solidFill>
                        <a:srgbClr val="C1C2DE"/>
                      </a:solidFill>
                      <a:prstDash val="solid"/>
                    </a:lnR>
                    <a:lnT w="12700">
                      <a:solidFill>
                        <a:srgbClr val="000000"/>
                      </a:solidFill>
                      <a:prstDash val="solid"/>
                    </a:lnT>
                    <a:solidFill>
                      <a:srgbClr val="183988"/>
                    </a:solidFill>
                  </a:tcPr>
                </a:tc>
                <a:tc>
                  <a:txBody>
                    <a:bodyPr/>
                    <a:lstStyle/>
                    <a:p>
                      <a:pPr marR="320040" algn="r">
                        <a:lnSpc>
                          <a:spcPct val="100000"/>
                        </a:lnSpc>
                        <a:spcBef>
                          <a:spcPts val="645"/>
                        </a:spcBef>
                      </a:pPr>
                      <a:r>
                        <a:rPr sz="1200" dirty="0">
                          <a:solidFill>
                            <a:srgbClr val="57585B"/>
                          </a:solidFill>
                          <a:latin typeface="Calibri"/>
                          <a:cs typeface="Calibri"/>
                        </a:rPr>
                        <a:t>Μ</a:t>
                      </a:r>
                      <a:r>
                        <a:rPr sz="1200" spc="-20" dirty="0">
                          <a:solidFill>
                            <a:srgbClr val="57585B"/>
                          </a:solidFill>
                          <a:latin typeface="Calibri"/>
                          <a:cs typeface="Calibri"/>
                        </a:rPr>
                        <a:t>ε</a:t>
                      </a:r>
                      <a:r>
                        <a:rPr sz="1200" dirty="0">
                          <a:solidFill>
                            <a:srgbClr val="57585B"/>
                          </a:solidFill>
                          <a:latin typeface="Calibri"/>
                          <a:cs typeface="Calibri"/>
                        </a:rPr>
                        <a:t>σαίο</a:t>
                      </a:r>
                      <a:endParaRPr sz="1200">
                        <a:latin typeface="Calibri"/>
                        <a:cs typeface="Calibri"/>
                      </a:endParaRPr>
                    </a:p>
                  </a:txBody>
                  <a:tcPr marL="0" marR="0" marT="61436" marB="0">
                    <a:lnL w="12700">
                      <a:solidFill>
                        <a:srgbClr val="C1C2DE"/>
                      </a:solidFill>
                      <a:prstDash val="solid"/>
                    </a:lnL>
                    <a:lnR w="12700">
                      <a:solidFill>
                        <a:srgbClr val="000000"/>
                      </a:solidFill>
                      <a:prstDash val="solid"/>
                    </a:lnR>
                  </a:tcPr>
                </a:tc>
                <a:tc>
                  <a:txBody>
                    <a:bodyPr/>
                    <a:lstStyle/>
                    <a:p>
                      <a:pPr>
                        <a:lnSpc>
                          <a:spcPct val="100000"/>
                        </a:lnSpc>
                      </a:pPr>
                      <a:endParaRPr sz="15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2D050"/>
                    </a:solidFill>
                  </a:tcPr>
                </a:tc>
                <a:tc>
                  <a:txBody>
                    <a:bodyPr/>
                    <a:lstStyle/>
                    <a:p>
                      <a:pPr>
                        <a:lnSpc>
                          <a:spcPct val="100000"/>
                        </a:lnSpc>
                      </a:pP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466"/>
                    </a:solidFill>
                  </a:tcPr>
                </a:tc>
                <a:tc>
                  <a:txBody>
                    <a:bodyPr/>
                    <a:lstStyle/>
                    <a:p>
                      <a:pPr>
                        <a:lnSpc>
                          <a:spcPct val="100000"/>
                        </a:lnSpc>
                      </a:pP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21145"/>
                    </a:solidFill>
                  </a:tcPr>
                </a:tc>
                <a:extLst>
                  <a:ext uri="{0D108BD9-81ED-4DB2-BD59-A6C34878D82A}">
                    <a16:rowId xmlns:a16="http://schemas.microsoft.com/office/drawing/2014/main" val="10003"/>
                  </a:ext>
                </a:extLst>
              </a:tr>
              <a:tr h="446991">
                <a:tc vMerge="1">
                  <a:txBody>
                    <a:bodyPr/>
                    <a:lstStyle/>
                    <a:p>
                      <a:endParaRPr/>
                    </a:p>
                  </a:txBody>
                  <a:tcPr marL="0" marR="0" marT="5715" marB="0">
                    <a:lnR w="12700">
                      <a:solidFill>
                        <a:srgbClr val="C1C2DE"/>
                      </a:solidFill>
                      <a:prstDash val="solid"/>
                    </a:lnR>
                    <a:lnT w="12700">
                      <a:solidFill>
                        <a:srgbClr val="000000"/>
                      </a:solidFill>
                      <a:prstDash val="solid"/>
                    </a:lnT>
                    <a:solidFill>
                      <a:srgbClr val="183988"/>
                    </a:solidFill>
                  </a:tcPr>
                </a:tc>
                <a:tc>
                  <a:txBody>
                    <a:bodyPr/>
                    <a:lstStyle/>
                    <a:p>
                      <a:pPr marR="370840" algn="r">
                        <a:lnSpc>
                          <a:spcPct val="100000"/>
                        </a:lnSpc>
                        <a:spcBef>
                          <a:spcPts val="670"/>
                        </a:spcBef>
                      </a:pPr>
                      <a:r>
                        <a:rPr sz="1200" spc="-5" dirty="0">
                          <a:solidFill>
                            <a:srgbClr val="57585B"/>
                          </a:solidFill>
                          <a:latin typeface="Calibri"/>
                          <a:cs typeface="Calibri"/>
                        </a:rPr>
                        <a:t>Υψη</a:t>
                      </a:r>
                      <a:r>
                        <a:rPr sz="1200" spc="-15" dirty="0">
                          <a:solidFill>
                            <a:srgbClr val="57585B"/>
                          </a:solidFill>
                          <a:latin typeface="Calibri"/>
                          <a:cs typeface="Calibri"/>
                        </a:rPr>
                        <a:t>λ</a:t>
                      </a:r>
                      <a:r>
                        <a:rPr sz="1200" dirty="0">
                          <a:solidFill>
                            <a:srgbClr val="57585B"/>
                          </a:solidFill>
                          <a:latin typeface="Calibri"/>
                          <a:cs typeface="Calibri"/>
                        </a:rPr>
                        <a:t>ό</a:t>
                      </a:r>
                      <a:endParaRPr sz="1200">
                        <a:latin typeface="Calibri"/>
                        <a:cs typeface="Calibri"/>
                      </a:endParaRPr>
                    </a:p>
                  </a:txBody>
                  <a:tcPr marL="0" marR="0" marT="63818" marB="0">
                    <a:lnL w="12700">
                      <a:solidFill>
                        <a:srgbClr val="C1C2DE"/>
                      </a:solidFill>
                      <a:prstDash val="solid"/>
                    </a:lnL>
                    <a:lnR w="12700">
                      <a:solidFill>
                        <a:srgbClr val="000000"/>
                      </a:solidFill>
                      <a:prstDash val="solid"/>
                    </a:lnR>
                    <a:solidFill>
                      <a:srgbClr val="EFEFEF"/>
                    </a:solidFill>
                  </a:tcPr>
                </a:tc>
                <a:tc>
                  <a:txBody>
                    <a:bodyPr/>
                    <a:lstStyle/>
                    <a:p>
                      <a:pPr>
                        <a:lnSpc>
                          <a:spcPct val="100000"/>
                        </a:lnSpc>
                      </a:pP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466"/>
                    </a:solidFill>
                  </a:tcPr>
                </a:tc>
                <a:tc>
                  <a:txBody>
                    <a:bodyPr/>
                    <a:lstStyle/>
                    <a:p>
                      <a:pPr>
                        <a:lnSpc>
                          <a:spcPct val="100000"/>
                        </a:lnSpc>
                      </a:pP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21145"/>
                    </a:solidFill>
                  </a:tcPr>
                </a:tc>
                <a:tc>
                  <a:txBody>
                    <a:bodyPr/>
                    <a:lstStyle/>
                    <a:p>
                      <a:pPr>
                        <a:lnSpc>
                          <a:spcPct val="100000"/>
                        </a:lnSpc>
                      </a:pPr>
                      <a:endParaRPr sz="15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21145"/>
                    </a:solidFill>
                  </a:tcPr>
                </a:tc>
                <a:extLst>
                  <a:ext uri="{0D108BD9-81ED-4DB2-BD59-A6C34878D82A}">
                    <a16:rowId xmlns:a16="http://schemas.microsoft.com/office/drawing/2014/main" val="10004"/>
                  </a:ext>
                </a:extLst>
              </a:tr>
            </a:tbl>
          </a:graphicData>
        </a:graphic>
      </p:graphicFrame>
      <p:sp>
        <p:nvSpPr>
          <p:cNvPr id="16" name="object 16"/>
          <p:cNvSpPr txBox="1"/>
          <p:nvPr/>
        </p:nvSpPr>
        <p:spPr>
          <a:xfrm rot="10800000" flipV="1">
            <a:off x="2095930" y="6530672"/>
            <a:ext cx="6668927" cy="217367"/>
          </a:xfrm>
          <a:prstGeom prst="rect">
            <a:avLst/>
          </a:prstGeom>
        </p:spPr>
        <p:txBody>
          <a:bodyPr vert="horz" wrap="square" lIns="0" tIns="9525" rIns="0" bIns="0" rtlCol="0">
            <a:spAutoFit/>
          </a:bodyPr>
          <a:lstStyle/>
          <a:p>
            <a:pPr marL="9525" marR="0" lvl="0" indent="0" algn="l" defTabSz="914400" rtl="0" eaLnBrk="1" fontAlgn="auto" latinLnBrk="0" hangingPunct="1">
              <a:lnSpc>
                <a:spcPct val="100000"/>
              </a:lnSpc>
              <a:spcBef>
                <a:spcPts val="75"/>
              </a:spcBef>
              <a:spcAft>
                <a:spcPts val="0"/>
              </a:spcAft>
              <a:buClrTx/>
              <a:buSzTx/>
              <a:buFontTx/>
              <a:buNone/>
              <a:tabLst/>
              <a:defRPr/>
            </a:pPr>
            <a:r>
              <a:rPr kumimoji="0" sz="1350" b="1" i="0" u="none" strike="noStrike" kern="1200" cap="none" spc="-4" normalizeH="0" baseline="0" noProof="0" dirty="0">
                <a:ln>
                  <a:noFill/>
                </a:ln>
                <a:solidFill>
                  <a:prstClr val="black"/>
                </a:solidFill>
                <a:effectLst/>
                <a:uLnTx/>
                <a:uFillTx/>
                <a:latin typeface="Calibri"/>
                <a:ea typeface="+mn-ea"/>
                <a:cs typeface="Calibri"/>
              </a:rPr>
              <a:t>ENISA: Guidelines </a:t>
            </a:r>
            <a:r>
              <a:rPr kumimoji="0" sz="1350" b="1" i="0" u="none" strike="noStrike" kern="1200" cap="none" spc="-8" normalizeH="0" baseline="0" noProof="0" dirty="0">
                <a:ln>
                  <a:noFill/>
                </a:ln>
                <a:solidFill>
                  <a:prstClr val="black"/>
                </a:solidFill>
                <a:effectLst/>
                <a:uLnTx/>
                <a:uFillTx/>
                <a:latin typeface="Calibri"/>
                <a:ea typeface="+mn-ea"/>
                <a:cs typeface="Calibri"/>
              </a:rPr>
              <a:t>for </a:t>
            </a:r>
            <a:r>
              <a:rPr kumimoji="0" sz="1350" b="1" i="0" u="none" strike="noStrike" kern="1200" cap="none" spc="0" normalizeH="0" baseline="0" noProof="0" dirty="0">
                <a:ln>
                  <a:noFill/>
                </a:ln>
                <a:solidFill>
                  <a:prstClr val="black"/>
                </a:solidFill>
                <a:effectLst/>
                <a:uLnTx/>
                <a:uFillTx/>
                <a:latin typeface="Calibri"/>
                <a:ea typeface="+mn-ea"/>
                <a:cs typeface="Calibri"/>
              </a:rPr>
              <a:t>SMEs on the </a:t>
            </a:r>
            <a:r>
              <a:rPr kumimoji="0" sz="1350" b="1" i="0" u="none" strike="noStrike" kern="1200" cap="none" spc="-4" normalizeH="0" baseline="0" noProof="0" dirty="0">
                <a:ln>
                  <a:noFill/>
                </a:ln>
                <a:solidFill>
                  <a:prstClr val="black"/>
                </a:solidFill>
                <a:effectLst/>
                <a:uLnTx/>
                <a:uFillTx/>
                <a:latin typeface="Calibri"/>
                <a:ea typeface="+mn-ea"/>
                <a:cs typeface="Calibri"/>
              </a:rPr>
              <a:t>security </a:t>
            </a:r>
            <a:r>
              <a:rPr kumimoji="0" sz="1350" b="1" i="0" u="none" strike="noStrike" kern="1200" cap="none" spc="0" normalizeH="0" baseline="0" noProof="0" dirty="0">
                <a:ln>
                  <a:noFill/>
                </a:ln>
                <a:solidFill>
                  <a:prstClr val="black"/>
                </a:solidFill>
                <a:effectLst/>
                <a:uLnTx/>
                <a:uFillTx/>
                <a:latin typeface="Calibri"/>
                <a:ea typeface="+mn-ea"/>
                <a:cs typeface="Calibri"/>
              </a:rPr>
              <a:t>of </a:t>
            </a:r>
            <a:r>
              <a:rPr kumimoji="0" sz="1350" b="1" i="0" u="none" strike="noStrike" kern="1200" cap="none" spc="-4" normalizeH="0" baseline="0" noProof="0" dirty="0">
                <a:ln>
                  <a:noFill/>
                </a:ln>
                <a:solidFill>
                  <a:prstClr val="black"/>
                </a:solidFill>
                <a:effectLst/>
                <a:uLnTx/>
                <a:uFillTx/>
                <a:latin typeface="Calibri"/>
                <a:ea typeface="+mn-ea"/>
                <a:cs typeface="Calibri"/>
              </a:rPr>
              <a:t>personal </a:t>
            </a:r>
            <a:r>
              <a:rPr kumimoji="0" sz="1350" b="1" i="0" u="none" strike="noStrike" kern="1200" cap="none" spc="-8" normalizeH="0" baseline="0" noProof="0" dirty="0">
                <a:ln>
                  <a:noFill/>
                </a:ln>
                <a:solidFill>
                  <a:prstClr val="black"/>
                </a:solidFill>
                <a:effectLst/>
                <a:uLnTx/>
                <a:uFillTx/>
                <a:latin typeface="Calibri"/>
                <a:ea typeface="+mn-ea"/>
                <a:cs typeface="Calibri"/>
              </a:rPr>
              <a:t>data </a:t>
            </a:r>
            <a:r>
              <a:rPr kumimoji="0" sz="1350" b="1" i="0" u="none" strike="noStrike" kern="1200" cap="none" spc="-4" normalizeH="0" baseline="0" noProof="0" dirty="0">
                <a:ln>
                  <a:noFill/>
                </a:ln>
                <a:solidFill>
                  <a:prstClr val="black"/>
                </a:solidFill>
                <a:effectLst/>
                <a:uLnTx/>
                <a:uFillTx/>
                <a:latin typeface="Calibri"/>
                <a:ea typeface="+mn-ea"/>
                <a:cs typeface="Calibri"/>
              </a:rPr>
              <a:t>(</a:t>
            </a:r>
            <a:r>
              <a:rPr kumimoji="0" lang="el-GR" sz="1350" b="1" i="0" u="none" strike="noStrike" kern="1200" cap="none" spc="-4" normalizeH="0" baseline="0" noProof="0" dirty="0">
                <a:ln>
                  <a:noFill/>
                </a:ln>
                <a:solidFill>
                  <a:prstClr val="black"/>
                </a:solidFill>
                <a:effectLst/>
                <a:uLnTx/>
                <a:uFillTx/>
                <a:latin typeface="Calibri"/>
                <a:ea typeface="+mn-ea"/>
                <a:cs typeface="Calibri"/>
              </a:rPr>
              <a:t>Δεκέμβριος 2017</a:t>
            </a:r>
            <a:r>
              <a:rPr kumimoji="0" sz="1350" b="1" i="0" u="none" strike="noStrike" kern="1200" cap="none" spc="-4" normalizeH="0" baseline="0" noProof="0" dirty="0">
                <a:ln>
                  <a:noFill/>
                </a:ln>
                <a:solidFill>
                  <a:prstClr val="black"/>
                </a:solidFill>
                <a:effectLst/>
                <a:uLnTx/>
                <a:uFillTx/>
                <a:latin typeface="Calibri"/>
                <a:ea typeface="+mn-ea"/>
                <a:cs typeface="Calibri"/>
              </a:rPr>
              <a:t>).</a:t>
            </a:r>
            <a:endParaRPr kumimoji="0" sz="135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17"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760" y="210084"/>
            <a:ext cx="1181100" cy="714375"/>
          </a:xfrm>
          <a:prstGeom prst="rect">
            <a:avLst/>
          </a:prstGeom>
        </p:spPr>
      </p:pic>
    </p:spTree>
    <p:extLst>
      <p:ext uri="{BB962C8B-B14F-4D97-AF65-F5344CB8AC3E}">
        <p14:creationId xmlns:p14="http://schemas.microsoft.com/office/powerpoint/2010/main" val="311177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80583" y="644655"/>
            <a:ext cx="7566184" cy="990656"/>
          </a:xfrm>
          <a:prstGeom prst="rect">
            <a:avLst/>
          </a:prstGeom>
        </p:spPr>
        <p:txBody>
          <a:bodyPr vert="horz" wrap="square" lIns="0" tIns="66675" rIns="0" bIns="0" rtlCol="0" anchor="b">
            <a:spAutoFit/>
          </a:bodyPr>
          <a:lstStyle/>
          <a:p>
            <a:pPr marL="9525" marR="3810" algn="ctr">
              <a:lnSpc>
                <a:spcPts val="3563"/>
              </a:lnSpc>
              <a:spcBef>
                <a:spcPts val="525"/>
              </a:spcBef>
            </a:pPr>
            <a:r>
              <a:rPr sz="3200" spc="-26" dirty="0">
                <a:solidFill>
                  <a:schemeClr val="accent2"/>
                </a:solidFill>
              </a:rPr>
              <a:t>Οργανωτικά </a:t>
            </a:r>
            <a:r>
              <a:rPr sz="3200" spc="-19" dirty="0">
                <a:solidFill>
                  <a:schemeClr val="accent2"/>
                </a:solidFill>
              </a:rPr>
              <a:t>και τεχνικά μέτρα </a:t>
            </a:r>
            <a:r>
              <a:rPr sz="3200" spc="-26" dirty="0">
                <a:solidFill>
                  <a:schemeClr val="accent2"/>
                </a:solidFill>
              </a:rPr>
              <a:t>ανάλογα </a:t>
            </a:r>
            <a:r>
              <a:rPr sz="3200" spc="-15" dirty="0">
                <a:solidFill>
                  <a:schemeClr val="accent2"/>
                </a:solidFill>
              </a:rPr>
              <a:t>με</a:t>
            </a:r>
            <a:r>
              <a:rPr sz="3200" spc="-356" dirty="0">
                <a:solidFill>
                  <a:schemeClr val="accent2"/>
                </a:solidFill>
              </a:rPr>
              <a:t> </a:t>
            </a:r>
            <a:r>
              <a:rPr sz="3200" spc="-11" dirty="0">
                <a:solidFill>
                  <a:schemeClr val="accent2"/>
                </a:solidFill>
              </a:rPr>
              <a:t>τα  </a:t>
            </a:r>
            <a:r>
              <a:rPr sz="3200" spc="-23" dirty="0">
                <a:solidFill>
                  <a:schemeClr val="accent2"/>
                </a:solidFill>
              </a:rPr>
              <a:t>επίπεδα</a:t>
            </a:r>
            <a:r>
              <a:rPr sz="3200" spc="-90" dirty="0">
                <a:solidFill>
                  <a:schemeClr val="accent2"/>
                </a:solidFill>
              </a:rPr>
              <a:t> </a:t>
            </a:r>
            <a:r>
              <a:rPr sz="3200" spc="-23" dirty="0">
                <a:solidFill>
                  <a:schemeClr val="accent2"/>
                </a:solidFill>
              </a:rPr>
              <a:t>κινδύνου</a:t>
            </a:r>
          </a:p>
        </p:txBody>
      </p:sp>
      <p:sp>
        <p:nvSpPr>
          <p:cNvPr id="3" name="object 3"/>
          <p:cNvSpPr/>
          <p:nvPr/>
        </p:nvSpPr>
        <p:spPr>
          <a:xfrm>
            <a:off x="1759994" y="4446809"/>
            <a:ext cx="377190" cy="244793"/>
          </a:xfrm>
          <a:custGeom>
            <a:avLst/>
            <a:gdLst/>
            <a:ahLst/>
            <a:cxnLst/>
            <a:rect l="l" t="t" r="r" b="b"/>
            <a:pathLst>
              <a:path w="502919" h="326389">
                <a:moveTo>
                  <a:pt x="0" y="325776"/>
                </a:moveTo>
                <a:lnTo>
                  <a:pt x="502883" y="325776"/>
                </a:lnTo>
                <a:lnTo>
                  <a:pt x="502883" y="0"/>
                </a:lnTo>
                <a:lnTo>
                  <a:pt x="0" y="0"/>
                </a:lnTo>
                <a:lnTo>
                  <a:pt x="0" y="325776"/>
                </a:lnTo>
                <a:close/>
              </a:path>
            </a:pathLst>
          </a:custGeom>
          <a:solidFill>
            <a:srgbClr val="18398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p:nvPr/>
        </p:nvSpPr>
        <p:spPr>
          <a:xfrm>
            <a:off x="1801572" y="4452004"/>
            <a:ext cx="296228" cy="234315"/>
          </a:xfrm>
          <a:custGeom>
            <a:avLst/>
            <a:gdLst/>
            <a:ahLst/>
            <a:cxnLst/>
            <a:rect l="l" t="t" r="r" b="b"/>
            <a:pathLst>
              <a:path w="394970" h="312420">
                <a:moveTo>
                  <a:pt x="0" y="311925"/>
                </a:moveTo>
                <a:lnTo>
                  <a:pt x="394471" y="311925"/>
                </a:lnTo>
                <a:lnTo>
                  <a:pt x="394471" y="0"/>
                </a:lnTo>
                <a:lnTo>
                  <a:pt x="0" y="0"/>
                </a:lnTo>
                <a:lnTo>
                  <a:pt x="0" y="311925"/>
                </a:lnTo>
                <a:close/>
              </a:path>
            </a:pathLst>
          </a:custGeom>
          <a:solidFill>
            <a:srgbClr val="18398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5"/>
          <p:cNvSpPr/>
          <p:nvPr/>
        </p:nvSpPr>
        <p:spPr>
          <a:xfrm>
            <a:off x="5059504" y="4446809"/>
            <a:ext cx="40005" cy="244793"/>
          </a:xfrm>
          <a:custGeom>
            <a:avLst/>
            <a:gdLst/>
            <a:ahLst/>
            <a:cxnLst/>
            <a:rect l="l" t="t" r="r" b="b"/>
            <a:pathLst>
              <a:path w="53339" h="326389">
                <a:moveTo>
                  <a:pt x="0" y="325776"/>
                </a:moveTo>
                <a:lnTo>
                  <a:pt x="52973" y="325776"/>
                </a:lnTo>
                <a:lnTo>
                  <a:pt x="52973" y="0"/>
                </a:lnTo>
                <a:lnTo>
                  <a:pt x="0" y="0"/>
                </a:lnTo>
                <a:lnTo>
                  <a:pt x="0" y="325776"/>
                </a:lnTo>
                <a:close/>
              </a:path>
            </a:pathLst>
          </a:custGeom>
          <a:solidFill>
            <a:srgbClr val="18398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6"/>
          <p:cNvSpPr/>
          <p:nvPr/>
        </p:nvSpPr>
        <p:spPr>
          <a:xfrm>
            <a:off x="2140853" y="4446809"/>
            <a:ext cx="40005" cy="244793"/>
          </a:xfrm>
          <a:custGeom>
            <a:avLst/>
            <a:gdLst/>
            <a:ahLst/>
            <a:cxnLst/>
            <a:rect l="l" t="t" r="r" b="b"/>
            <a:pathLst>
              <a:path w="53340" h="326389">
                <a:moveTo>
                  <a:pt x="0" y="325776"/>
                </a:moveTo>
                <a:lnTo>
                  <a:pt x="52973" y="325776"/>
                </a:lnTo>
                <a:lnTo>
                  <a:pt x="52973" y="0"/>
                </a:lnTo>
                <a:lnTo>
                  <a:pt x="0" y="0"/>
                </a:lnTo>
                <a:lnTo>
                  <a:pt x="0" y="325776"/>
                </a:lnTo>
                <a:close/>
              </a:path>
            </a:pathLst>
          </a:custGeom>
          <a:solidFill>
            <a:srgbClr val="18398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p:nvPr/>
        </p:nvSpPr>
        <p:spPr>
          <a:xfrm>
            <a:off x="2180584" y="4446809"/>
            <a:ext cx="2878931" cy="244793"/>
          </a:xfrm>
          <a:custGeom>
            <a:avLst/>
            <a:gdLst/>
            <a:ahLst/>
            <a:cxnLst/>
            <a:rect l="l" t="t" r="r" b="b"/>
            <a:pathLst>
              <a:path w="3838575" h="326389">
                <a:moveTo>
                  <a:pt x="0" y="325776"/>
                </a:moveTo>
                <a:lnTo>
                  <a:pt x="3838561" y="325776"/>
                </a:lnTo>
                <a:lnTo>
                  <a:pt x="3838561" y="0"/>
                </a:lnTo>
                <a:lnTo>
                  <a:pt x="0" y="0"/>
                </a:lnTo>
                <a:lnTo>
                  <a:pt x="0" y="325776"/>
                </a:lnTo>
                <a:close/>
              </a:path>
            </a:pathLst>
          </a:custGeom>
          <a:solidFill>
            <a:srgbClr val="18398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8"/>
          <p:cNvSpPr/>
          <p:nvPr/>
        </p:nvSpPr>
        <p:spPr>
          <a:xfrm>
            <a:off x="5102899" y="4446809"/>
            <a:ext cx="338138" cy="244793"/>
          </a:xfrm>
          <a:custGeom>
            <a:avLst/>
            <a:gdLst/>
            <a:ahLst/>
            <a:cxnLst/>
            <a:rect l="l" t="t" r="r" b="b"/>
            <a:pathLst>
              <a:path w="450850" h="326389">
                <a:moveTo>
                  <a:pt x="0" y="325776"/>
                </a:moveTo>
                <a:lnTo>
                  <a:pt x="450689" y="325776"/>
                </a:lnTo>
                <a:lnTo>
                  <a:pt x="450689" y="0"/>
                </a:lnTo>
                <a:lnTo>
                  <a:pt x="0" y="0"/>
                </a:lnTo>
                <a:lnTo>
                  <a:pt x="0" y="325776"/>
                </a:lnTo>
                <a:close/>
              </a:path>
            </a:pathLst>
          </a:custGeom>
          <a:solidFill>
            <a:srgbClr val="18398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9"/>
          <p:cNvSpPr/>
          <p:nvPr/>
        </p:nvSpPr>
        <p:spPr>
          <a:xfrm>
            <a:off x="5142629" y="4452004"/>
            <a:ext cx="265748" cy="234315"/>
          </a:xfrm>
          <a:custGeom>
            <a:avLst/>
            <a:gdLst/>
            <a:ahLst/>
            <a:cxnLst/>
            <a:rect l="l" t="t" r="r" b="b"/>
            <a:pathLst>
              <a:path w="354329" h="312420">
                <a:moveTo>
                  <a:pt x="0" y="311925"/>
                </a:moveTo>
                <a:lnTo>
                  <a:pt x="353816" y="311925"/>
                </a:lnTo>
                <a:lnTo>
                  <a:pt x="353816" y="0"/>
                </a:lnTo>
                <a:lnTo>
                  <a:pt x="0" y="0"/>
                </a:lnTo>
                <a:lnTo>
                  <a:pt x="0" y="311925"/>
                </a:lnTo>
                <a:close/>
              </a:path>
            </a:pathLst>
          </a:custGeom>
          <a:solidFill>
            <a:srgbClr val="18398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10"/>
          <p:cNvSpPr/>
          <p:nvPr/>
        </p:nvSpPr>
        <p:spPr>
          <a:xfrm>
            <a:off x="1759994" y="4442654"/>
            <a:ext cx="377190" cy="0"/>
          </a:xfrm>
          <a:custGeom>
            <a:avLst/>
            <a:gdLst/>
            <a:ahLst/>
            <a:cxnLst/>
            <a:rect l="l" t="t" r="r" b="b"/>
            <a:pathLst>
              <a:path w="502919">
                <a:moveTo>
                  <a:pt x="0" y="0"/>
                </a:moveTo>
                <a:lnTo>
                  <a:pt x="502883" y="0"/>
                </a:lnTo>
              </a:path>
            </a:pathLst>
          </a:custGeom>
          <a:ln w="11080">
            <a:solidFill>
              <a:srgbClr val="18398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bject 11"/>
          <p:cNvSpPr/>
          <p:nvPr/>
        </p:nvSpPr>
        <p:spPr>
          <a:xfrm>
            <a:off x="2144549" y="4442654"/>
            <a:ext cx="2955131" cy="0"/>
          </a:xfrm>
          <a:custGeom>
            <a:avLst/>
            <a:gdLst/>
            <a:ahLst/>
            <a:cxnLst/>
            <a:rect l="l" t="t" r="r" b="b"/>
            <a:pathLst>
              <a:path w="3940175">
                <a:moveTo>
                  <a:pt x="0" y="0"/>
                </a:moveTo>
                <a:lnTo>
                  <a:pt x="3939581" y="0"/>
                </a:lnTo>
              </a:path>
            </a:pathLst>
          </a:custGeom>
          <a:ln w="11080">
            <a:solidFill>
              <a:srgbClr val="18398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object 12"/>
          <p:cNvSpPr/>
          <p:nvPr/>
        </p:nvSpPr>
        <p:spPr>
          <a:xfrm>
            <a:off x="5106594" y="4442654"/>
            <a:ext cx="334328" cy="0"/>
          </a:xfrm>
          <a:custGeom>
            <a:avLst/>
            <a:gdLst/>
            <a:ahLst/>
            <a:cxnLst/>
            <a:rect l="l" t="t" r="r" b="b"/>
            <a:pathLst>
              <a:path w="445770">
                <a:moveTo>
                  <a:pt x="0" y="0"/>
                </a:moveTo>
                <a:lnTo>
                  <a:pt x="445761" y="0"/>
                </a:lnTo>
              </a:path>
            </a:pathLst>
          </a:custGeom>
          <a:ln w="11080">
            <a:solidFill>
              <a:srgbClr val="18398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bject 13"/>
          <p:cNvSpPr/>
          <p:nvPr/>
        </p:nvSpPr>
        <p:spPr>
          <a:xfrm>
            <a:off x="1754451" y="4695296"/>
            <a:ext cx="382905" cy="0"/>
          </a:xfrm>
          <a:custGeom>
            <a:avLst/>
            <a:gdLst/>
            <a:ahLst/>
            <a:cxnLst/>
            <a:rect l="l" t="t" r="r" b="b"/>
            <a:pathLst>
              <a:path w="510540">
                <a:moveTo>
                  <a:pt x="0" y="0"/>
                </a:moveTo>
                <a:lnTo>
                  <a:pt x="510275" y="0"/>
                </a:lnTo>
              </a:path>
            </a:pathLst>
          </a:custGeom>
          <a:ln w="11080">
            <a:solidFill>
              <a:srgbClr val="18398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bject 14"/>
          <p:cNvSpPr/>
          <p:nvPr/>
        </p:nvSpPr>
        <p:spPr>
          <a:xfrm>
            <a:off x="2144549" y="4695296"/>
            <a:ext cx="2955131" cy="0"/>
          </a:xfrm>
          <a:custGeom>
            <a:avLst/>
            <a:gdLst/>
            <a:ahLst/>
            <a:cxnLst/>
            <a:rect l="l" t="t" r="r" b="b"/>
            <a:pathLst>
              <a:path w="3940175">
                <a:moveTo>
                  <a:pt x="0" y="0"/>
                </a:moveTo>
                <a:lnTo>
                  <a:pt x="3939581" y="0"/>
                </a:lnTo>
              </a:path>
            </a:pathLst>
          </a:custGeom>
          <a:ln w="11080">
            <a:solidFill>
              <a:srgbClr val="18398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5" name="object 15"/>
          <p:cNvGraphicFramePr>
            <a:graphicFrameLocks noGrp="1"/>
          </p:cNvGraphicFramePr>
          <p:nvPr/>
        </p:nvGraphicFramePr>
        <p:xfrm>
          <a:off x="1759995" y="2596858"/>
          <a:ext cx="3681411" cy="2091215"/>
        </p:xfrm>
        <a:graphic>
          <a:graphicData uri="http://schemas.openxmlformats.org/drawingml/2006/table">
            <a:tbl>
              <a:tblPr firstRow="1" bandRow="1">
                <a:tableStyleId>{2D5ABB26-0587-4C30-8999-92F81FD0307C}</a:tableStyleId>
              </a:tblPr>
              <a:tblGrid>
                <a:gridCol w="379094">
                  <a:extLst>
                    <a:ext uri="{9D8B030D-6E8A-4147-A177-3AD203B41FA5}">
                      <a16:colId xmlns:a16="http://schemas.microsoft.com/office/drawing/2014/main" val="20000"/>
                    </a:ext>
                  </a:extLst>
                </a:gridCol>
                <a:gridCol w="2962275">
                  <a:extLst>
                    <a:ext uri="{9D8B030D-6E8A-4147-A177-3AD203B41FA5}">
                      <a16:colId xmlns:a16="http://schemas.microsoft.com/office/drawing/2014/main" val="20001"/>
                    </a:ext>
                  </a:extLst>
                </a:gridCol>
                <a:gridCol w="340042">
                  <a:extLst>
                    <a:ext uri="{9D8B030D-6E8A-4147-A177-3AD203B41FA5}">
                      <a16:colId xmlns:a16="http://schemas.microsoft.com/office/drawing/2014/main" val="20002"/>
                    </a:ext>
                  </a:extLst>
                </a:gridCol>
              </a:tblGrid>
              <a:tr h="462439">
                <a:tc>
                  <a:txBody>
                    <a:bodyPr/>
                    <a:lstStyle/>
                    <a:p>
                      <a:pPr>
                        <a:lnSpc>
                          <a:spcPct val="100000"/>
                        </a:lnSpc>
                      </a:pPr>
                      <a:endParaRPr sz="600">
                        <a:latin typeface="Times New Roman"/>
                        <a:cs typeface="Times New Roman"/>
                      </a:endParaRPr>
                    </a:p>
                    <a:p>
                      <a:pPr>
                        <a:lnSpc>
                          <a:spcPct val="100000"/>
                        </a:lnSpc>
                        <a:spcBef>
                          <a:spcPts val="40"/>
                        </a:spcBef>
                      </a:pPr>
                      <a:endParaRPr sz="500">
                        <a:latin typeface="Times New Roman"/>
                        <a:cs typeface="Times New Roman"/>
                      </a:endParaRPr>
                    </a:p>
                    <a:p>
                      <a:pPr marR="111760" algn="r">
                        <a:lnSpc>
                          <a:spcPct val="100000"/>
                        </a:lnSpc>
                      </a:pPr>
                      <a:r>
                        <a:rPr sz="600" spc="-5" dirty="0">
                          <a:solidFill>
                            <a:srgbClr val="D21145"/>
                          </a:solidFill>
                          <a:latin typeface="Calibri"/>
                          <a:cs typeface="Calibri"/>
                        </a:rPr>
                        <a:t>SM.A</a:t>
                      </a:r>
                      <a:r>
                        <a:rPr sz="600" dirty="0">
                          <a:solidFill>
                            <a:srgbClr val="D21145"/>
                          </a:solidFill>
                          <a:latin typeface="Calibri"/>
                          <a:cs typeface="Calibri"/>
                        </a:rPr>
                        <a:t>.1</a:t>
                      </a:r>
                      <a:endParaRPr sz="600">
                        <a:latin typeface="Calibri"/>
                        <a:cs typeface="Calibri"/>
                      </a:endParaRPr>
                    </a:p>
                  </a:txBody>
                  <a:tcPr marL="0" marR="0" marT="0" marB="0">
                    <a:lnR w="6350">
                      <a:solidFill>
                        <a:srgbClr val="C1C2DE"/>
                      </a:solidFill>
                      <a:prstDash val="solid"/>
                    </a:lnR>
                    <a:lnT w="6350">
                      <a:solidFill>
                        <a:srgbClr val="003399"/>
                      </a:solidFill>
                      <a:prstDash val="solid"/>
                    </a:lnT>
                    <a:lnB w="12700">
                      <a:solidFill>
                        <a:srgbClr val="183988"/>
                      </a:solidFill>
                      <a:prstDash val="solid"/>
                    </a:lnB>
                  </a:tcPr>
                </a:tc>
                <a:tc>
                  <a:txBody>
                    <a:bodyPr/>
                    <a:lstStyle/>
                    <a:p>
                      <a:pPr marL="55244" marR="51435" algn="just">
                        <a:lnSpc>
                          <a:spcPct val="103600"/>
                        </a:lnSpc>
                        <a:spcBef>
                          <a:spcPts val="489"/>
                        </a:spcBef>
                      </a:pPr>
                      <a:r>
                        <a:rPr sz="700" spc="-50" dirty="0">
                          <a:solidFill>
                            <a:srgbClr val="57585B"/>
                          </a:solidFill>
                          <a:latin typeface="Calibri"/>
                          <a:cs typeface="Calibri"/>
                        </a:rPr>
                        <a:t>The </a:t>
                      </a:r>
                      <a:r>
                        <a:rPr sz="700" spc="-45" dirty="0">
                          <a:solidFill>
                            <a:srgbClr val="57585B"/>
                          </a:solidFill>
                          <a:latin typeface="Calibri"/>
                          <a:cs typeface="Calibri"/>
                        </a:rPr>
                        <a:t>organization should </a:t>
                      </a:r>
                      <a:r>
                        <a:rPr sz="700" spc="-50" dirty="0">
                          <a:solidFill>
                            <a:srgbClr val="57585B"/>
                          </a:solidFill>
                          <a:latin typeface="Calibri"/>
                          <a:cs typeface="Calibri"/>
                        </a:rPr>
                        <a:t>develop and document a </a:t>
                      </a:r>
                      <a:r>
                        <a:rPr sz="700" spc="-40" dirty="0">
                          <a:solidFill>
                            <a:srgbClr val="57585B"/>
                          </a:solidFill>
                          <a:latin typeface="Calibri"/>
                          <a:cs typeface="Calibri"/>
                        </a:rPr>
                        <a:t>security policy </a:t>
                      </a:r>
                      <a:r>
                        <a:rPr sz="700" spc="-45" dirty="0">
                          <a:solidFill>
                            <a:srgbClr val="57585B"/>
                          </a:solidFill>
                          <a:latin typeface="Calibri"/>
                          <a:cs typeface="Calibri"/>
                        </a:rPr>
                        <a:t>with regard to the  processing </a:t>
                      </a:r>
                      <a:r>
                        <a:rPr sz="700" spc="-40" dirty="0">
                          <a:solidFill>
                            <a:srgbClr val="57585B"/>
                          </a:solidFill>
                          <a:latin typeface="Calibri"/>
                          <a:cs typeface="Calibri"/>
                        </a:rPr>
                        <a:t>of </a:t>
                      </a:r>
                      <a:r>
                        <a:rPr sz="700" spc="-45" dirty="0">
                          <a:solidFill>
                            <a:srgbClr val="57585B"/>
                          </a:solidFill>
                          <a:latin typeface="Calibri"/>
                          <a:cs typeface="Calibri"/>
                        </a:rPr>
                        <a:t>personal </a:t>
                      </a:r>
                      <a:r>
                        <a:rPr sz="700" spc="-40" dirty="0">
                          <a:solidFill>
                            <a:srgbClr val="57585B"/>
                          </a:solidFill>
                          <a:latin typeface="Calibri"/>
                          <a:cs typeface="Calibri"/>
                        </a:rPr>
                        <a:t>data. </a:t>
                      </a:r>
                      <a:r>
                        <a:rPr sz="700" spc="-50" dirty="0">
                          <a:solidFill>
                            <a:srgbClr val="57585B"/>
                          </a:solidFill>
                          <a:latin typeface="Calibri"/>
                          <a:cs typeface="Calibri"/>
                        </a:rPr>
                        <a:t>The </a:t>
                      </a:r>
                      <a:r>
                        <a:rPr sz="700" spc="-40" dirty="0">
                          <a:solidFill>
                            <a:srgbClr val="57585B"/>
                          </a:solidFill>
                          <a:latin typeface="Calibri"/>
                          <a:cs typeface="Calibri"/>
                        </a:rPr>
                        <a:t>policy </a:t>
                      </a:r>
                      <a:r>
                        <a:rPr sz="700" spc="-45" dirty="0">
                          <a:solidFill>
                            <a:srgbClr val="57585B"/>
                          </a:solidFill>
                          <a:latin typeface="Calibri"/>
                          <a:cs typeface="Calibri"/>
                        </a:rPr>
                        <a:t>should </a:t>
                      </a:r>
                      <a:r>
                        <a:rPr sz="700" spc="-50" dirty="0">
                          <a:solidFill>
                            <a:srgbClr val="57585B"/>
                          </a:solidFill>
                          <a:latin typeface="Calibri"/>
                          <a:cs typeface="Calibri"/>
                        </a:rPr>
                        <a:t>be approved by </a:t>
                      </a:r>
                      <a:r>
                        <a:rPr sz="700" spc="-55" dirty="0">
                          <a:solidFill>
                            <a:srgbClr val="57585B"/>
                          </a:solidFill>
                          <a:latin typeface="Calibri"/>
                          <a:cs typeface="Calibri"/>
                        </a:rPr>
                        <a:t>management </a:t>
                      </a:r>
                      <a:r>
                        <a:rPr sz="700" spc="-50" dirty="0">
                          <a:solidFill>
                            <a:srgbClr val="57585B"/>
                          </a:solidFill>
                          <a:latin typeface="Calibri"/>
                          <a:cs typeface="Calibri"/>
                        </a:rPr>
                        <a:t>and  communicated </a:t>
                      </a:r>
                      <a:r>
                        <a:rPr sz="700" spc="-45" dirty="0">
                          <a:solidFill>
                            <a:srgbClr val="57585B"/>
                          </a:solidFill>
                          <a:latin typeface="Calibri"/>
                          <a:cs typeface="Calibri"/>
                        </a:rPr>
                        <a:t>to </a:t>
                      </a:r>
                      <a:r>
                        <a:rPr sz="700" spc="-30" dirty="0">
                          <a:solidFill>
                            <a:srgbClr val="57585B"/>
                          </a:solidFill>
                          <a:latin typeface="Calibri"/>
                          <a:cs typeface="Calibri"/>
                        </a:rPr>
                        <a:t>all </a:t>
                      </a:r>
                      <a:r>
                        <a:rPr sz="700" spc="-50" dirty="0">
                          <a:solidFill>
                            <a:srgbClr val="57585B"/>
                          </a:solidFill>
                          <a:latin typeface="Calibri"/>
                          <a:cs typeface="Calibri"/>
                        </a:rPr>
                        <a:t>employees and </a:t>
                      </a:r>
                      <a:r>
                        <a:rPr sz="700" spc="-45" dirty="0">
                          <a:solidFill>
                            <a:srgbClr val="57585B"/>
                          </a:solidFill>
                          <a:latin typeface="Calibri"/>
                          <a:cs typeface="Calibri"/>
                        </a:rPr>
                        <a:t>relevant external </a:t>
                      </a:r>
                      <a:r>
                        <a:rPr sz="700" spc="-40" dirty="0">
                          <a:solidFill>
                            <a:srgbClr val="57585B"/>
                          </a:solidFill>
                          <a:latin typeface="Calibri"/>
                          <a:cs typeface="Calibri"/>
                        </a:rPr>
                        <a:t>parties.</a:t>
                      </a:r>
                      <a:endParaRPr sz="700">
                        <a:latin typeface="Calibri"/>
                        <a:cs typeface="Calibri"/>
                      </a:endParaRPr>
                    </a:p>
                  </a:txBody>
                  <a:tcPr marL="0" marR="0" marT="46672" marB="0">
                    <a:lnL w="6350">
                      <a:solidFill>
                        <a:srgbClr val="C1C2DE"/>
                      </a:solidFill>
                      <a:prstDash val="solid"/>
                    </a:lnL>
                    <a:lnR w="6350">
                      <a:solidFill>
                        <a:srgbClr val="C1C2DE"/>
                      </a:solidFill>
                      <a:prstDash val="solid"/>
                    </a:lnR>
                    <a:lnT w="6350">
                      <a:solidFill>
                        <a:srgbClr val="003399"/>
                      </a:solidFill>
                      <a:prstDash val="solid"/>
                    </a:lnT>
                    <a:lnB w="12700">
                      <a:solidFill>
                        <a:srgbClr val="183988"/>
                      </a:solidFill>
                      <a:prstDash val="solid"/>
                    </a:lnB>
                  </a:tcPr>
                </a:tc>
                <a:tc rowSpan="2">
                  <a:txBody>
                    <a:bodyPr/>
                    <a:lstStyle/>
                    <a:p>
                      <a:pPr>
                        <a:lnSpc>
                          <a:spcPct val="100000"/>
                        </a:lnSpc>
                      </a:pPr>
                      <a:endParaRPr sz="800">
                        <a:latin typeface="Times New Roman"/>
                        <a:cs typeface="Times New Roman"/>
                      </a:endParaRPr>
                    </a:p>
                  </a:txBody>
                  <a:tcPr marL="0" marR="0" marT="0" marB="0">
                    <a:lnL w="6350">
                      <a:solidFill>
                        <a:srgbClr val="C1C2DE"/>
                      </a:solidFill>
                      <a:prstDash val="solid"/>
                    </a:lnL>
                    <a:lnT w="6350">
                      <a:solidFill>
                        <a:srgbClr val="003399"/>
                      </a:solidFill>
                      <a:prstDash val="solid"/>
                    </a:lnT>
                    <a:lnB w="12700">
                      <a:solidFill>
                        <a:srgbClr val="183988"/>
                      </a:solidFill>
                      <a:prstDash val="solid"/>
                    </a:lnB>
                    <a:solidFill>
                      <a:srgbClr val="92D050"/>
                    </a:solidFill>
                  </a:tcPr>
                </a:tc>
                <a:extLst>
                  <a:ext uri="{0D108BD9-81ED-4DB2-BD59-A6C34878D82A}">
                    <a16:rowId xmlns:a16="http://schemas.microsoft.com/office/drawing/2014/main" val="10000"/>
                  </a:ext>
                </a:extLst>
              </a:tr>
              <a:tr h="313849">
                <a:tc>
                  <a:txBody>
                    <a:bodyPr/>
                    <a:lstStyle/>
                    <a:p>
                      <a:pPr>
                        <a:lnSpc>
                          <a:spcPct val="100000"/>
                        </a:lnSpc>
                        <a:spcBef>
                          <a:spcPts val="10"/>
                        </a:spcBef>
                      </a:pPr>
                      <a:endParaRPr sz="600">
                        <a:latin typeface="Times New Roman"/>
                        <a:cs typeface="Times New Roman"/>
                      </a:endParaRPr>
                    </a:p>
                    <a:p>
                      <a:pPr marR="111760" algn="r">
                        <a:lnSpc>
                          <a:spcPct val="100000"/>
                        </a:lnSpc>
                        <a:spcBef>
                          <a:spcPts val="5"/>
                        </a:spcBef>
                      </a:pPr>
                      <a:r>
                        <a:rPr sz="600" spc="-5" dirty="0">
                          <a:solidFill>
                            <a:srgbClr val="D21145"/>
                          </a:solidFill>
                          <a:latin typeface="Calibri"/>
                          <a:cs typeface="Calibri"/>
                        </a:rPr>
                        <a:t>SM.A</a:t>
                      </a:r>
                      <a:r>
                        <a:rPr sz="600" dirty="0">
                          <a:solidFill>
                            <a:srgbClr val="D21145"/>
                          </a:solidFill>
                          <a:latin typeface="Calibri"/>
                          <a:cs typeface="Calibri"/>
                        </a:rPr>
                        <a:t>.2</a:t>
                      </a:r>
                      <a:endParaRPr sz="600">
                        <a:latin typeface="Calibri"/>
                        <a:cs typeface="Calibri"/>
                      </a:endParaRPr>
                    </a:p>
                  </a:txBody>
                  <a:tcPr marL="0" marR="0" marT="953" marB="0">
                    <a:lnR w="6350">
                      <a:solidFill>
                        <a:srgbClr val="C1C2DE"/>
                      </a:solidFill>
                      <a:prstDash val="solid"/>
                    </a:lnR>
                    <a:lnT w="12700">
                      <a:solidFill>
                        <a:srgbClr val="183988"/>
                      </a:solidFill>
                      <a:prstDash val="solid"/>
                    </a:lnT>
                    <a:lnB w="12700">
                      <a:solidFill>
                        <a:srgbClr val="183988"/>
                      </a:solidFill>
                      <a:prstDash val="solid"/>
                    </a:lnB>
                    <a:solidFill>
                      <a:srgbClr val="EFEFEF"/>
                    </a:solidFill>
                  </a:tcPr>
                </a:tc>
                <a:tc>
                  <a:txBody>
                    <a:bodyPr/>
                    <a:lstStyle/>
                    <a:p>
                      <a:pPr>
                        <a:lnSpc>
                          <a:spcPct val="100000"/>
                        </a:lnSpc>
                        <a:spcBef>
                          <a:spcPts val="15"/>
                        </a:spcBef>
                      </a:pPr>
                      <a:endParaRPr sz="600" dirty="0">
                        <a:latin typeface="Times New Roman"/>
                        <a:cs typeface="Times New Roman"/>
                      </a:endParaRPr>
                    </a:p>
                    <a:p>
                      <a:pPr marL="55244">
                        <a:lnSpc>
                          <a:spcPct val="100000"/>
                        </a:lnSpc>
                      </a:pPr>
                      <a:r>
                        <a:rPr sz="700" spc="-50" dirty="0">
                          <a:solidFill>
                            <a:srgbClr val="57585B"/>
                          </a:solidFill>
                          <a:latin typeface="Calibri"/>
                          <a:cs typeface="Calibri"/>
                        </a:rPr>
                        <a:t>The</a:t>
                      </a:r>
                      <a:r>
                        <a:rPr sz="700" spc="-25" dirty="0">
                          <a:solidFill>
                            <a:srgbClr val="57585B"/>
                          </a:solidFill>
                          <a:latin typeface="Calibri"/>
                          <a:cs typeface="Calibri"/>
                        </a:rPr>
                        <a:t> </a:t>
                      </a:r>
                      <a:r>
                        <a:rPr sz="700" spc="-40" dirty="0">
                          <a:solidFill>
                            <a:srgbClr val="57585B"/>
                          </a:solidFill>
                          <a:latin typeface="Calibri"/>
                          <a:cs typeface="Calibri"/>
                        </a:rPr>
                        <a:t>security</a:t>
                      </a:r>
                      <a:r>
                        <a:rPr sz="700" spc="-20" dirty="0">
                          <a:solidFill>
                            <a:srgbClr val="57585B"/>
                          </a:solidFill>
                          <a:latin typeface="Calibri"/>
                          <a:cs typeface="Calibri"/>
                        </a:rPr>
                        <a:t> </a:t>
                      </a:r>
                      <a:r>
                        <a:rPr sz="700" spc="-40" dirty="0">
                          <a:solidFill>
                            <a:srgbClr val="57585B"/>
                          </a:solidFill>
                          <a:latin typeface="Calibri"/>
                          <a:cs typeface="Calibri"/>
                        </a:rPr>
                        <a:t>policy</a:t>
                      </a:r>
                      <a:r>
                        <a:rPr sz="700" spc="-20" dirty="0">
                          <a:solidFill>
                            <a:srgbClr val="57585B"/>
                          </a:solidFill>
                          <a:latin typeface="Calibri"/>
                          <a:cs typeface="Calibri"/>
                        </a:rPr>
                        <a:t> </a:t>
                      </a:r>
                      <a:r>
                        <a:rPr sz="700" spc="-45" dirty="0">
                          <a:solidFill>
                            <a:srgbClr val="57585B"/>
                          </a:solidFill>
                          <a:latin typeface="Calibri"/>
                          <a:cs typeface="Calibri"/>
                        </a:rPr>
                        <a:t>should</a:t>
                      </a:r>
                      <a:r>
                        <a:rPr sz="700" spc="-20" dirty="0">
                          <a:solidFill>
                            <a:srgbClr val="57585B"/>
                          </a:solidFill>
                          <a:latin typeface="Calibri"/>
                          <a:cs typeface="Calibri"/>
                        </a:rPr>
                        <a:t> </a:t>
                      </a:r>
                      <a:r>
                        <a:rPr sz="700" spc="-50" dirty="0">
                          <a:solidFill>
                            <a:srgbClr val="57585B"/>
                          </a:solidFill>
                          <a:latin typeface="Calibri"/>
                          <a:cs typeface="Calibri"/>
                        </a:rPr>
                        <a:t>be</a:t>
                      </a:r>
                      <a:r>
                        <a:rPr sz="700" spc="-25" dirty="0">
                          <a:solidFill>
                            <a:srgbClr val="57585B"/>
                          </a:solidFill>
                          <a:latin typeface="Calibri"/>
                          <a:cs typeface="Calibri"/>
                        </a:rPr>
                        <a:t> </a:t>
                      </a:r>
                      <a:r>
                        <a:rPr sz="700" spc="-50" dirty="0">
                          <a:solidFill>
                            <a:srgbClr val="57585B"/>
                          </a:solidFill>
                          <a:latin typeface="Calibri"/>
                          <a:cs typeface="Calibri"/>
                        </a:rPr>
                        <a:t>reviewed</a:t>
                      </a:r>
                      <a:r>
                        <a:rPr sz="700" spc="-20" dirty="0">
                          <a:solidFill>
                            <a:srgbClr val="57585B"/>
                          </a:solidFill>
                          <a:latin typeface="Calibri"/>
                          <a:cs typeface="Calibri"/>
                        </a:rPr>
                        <a:t> </a:t>
                      </a:r>
                      <a:r>
                        <a:rPr sz="700" spc="-50" dirty="0">
                          <a:solidFill>
                            <a:srgbClr val="57585B"/>
                          </a:solidFill>
                          <a:latin typeface="Calibri"/>
                          <a:cs typeface="Calibri"/>
                        </a:rPr>
                        <a:t>and</a:t>
                      </a:r>
                      <a:r>
                        <a:rPr sz="700" spc="-20" dirty="0">
                          <a:solidFill>
                            <a:srgbClr val="57585B"/>
                          </a:solidFill>
                          <a:latin typeface="Calibri"/>
                          <a:cs typeface="Calibri"/>
                        </a:rPr>
                        <a:t> </a:t>
                      </a:r>
                      <a:r>
                        <a:rPr sz="700" spc="-45" dirty="0">
                          <a:solidFill>
                            <a:srgbClr val="57585B"/>
                          </a:solidFill>
                          <a:latin typeface="Calibri"/>
                          <a:cs typeface="Calibri"/>
                        </a:rPr>
                        <a:t>revised,</a:t>
                      </a:r>
                      <a:r>
                        <a:rPr sz="700" spc="-20" dirty="0">
                          <a:solidFill>
                            <a:srgbClr val="57585B"/>
                          </a:solidFill>
                          <a:latin typeface="Calibri"/>
                          <a:cs typeface="Calibri"/>
                        </a:rPr>
                        <a:t> </a:t>
                      </a:r>
                      <a:r>
                        <a:rPr sz="700" spc="-30" dirty="0">
                          <a:solidFill>
                            <a:srgbClr val="57585B"/>
                          </a:solidFill>
                          <a:latin typeface="Calibri"/>
                          <a:cs typeface="Calibri"/>
                        </a:rPr>
                        <a:t>if</a:t>
                      </a:r>
                      <a:r>
                        <a:rPr sz="700" spc="-25" dirty="0">
                          <a:solidFill>
                            <a:srgbClr val="57585B"/>
                          </a:solidFill>
                          <a:latin typeface="Calibri"/>
                          <a:cs typeface="Calibri"/>
                        </a:rPr>
                        <a:t> </a:t>
                      </a:r>
                      <a:r>
                        <a:rPr sz="700" spc="-45" dirty="0">
                          <a:solidFill>
                            <a:srgbClr val="57585B"/>
                          </a:solidFill>
                          <a:latin typeface="Calibri"/>
                          <a:cs typeface="Calibri"/>
                        </a:rPr>
                        <a:t>necessary,</a:t>
                      </a:r>
                      <a:r>
                        <a:rPr sz="700" spc="-20" dirty="0">
                          <a:solidFill>
                            <a:srgbClr val="57585B"/>
                          </a:solidFill>
                          <a:latin typeface="Calibri"/>
                          <a:cs typeface="Calibri"/>
                        </a:rPr>
                        <a:t> </a:t>
                      </a:r>
                      <a:r>
                        <a:rPr sz="700" spc="-50" dirty="0">
                          <a:solidFill>
                            <a:srgbClr val="57585B"/>
                          </a:solidFill>
                          <a:latin typeface="Calibri"/>
                          <a:cs typeface="Calibri"/>
                        </a:rPr>
                        <a:t>on</a:t>
                      </a:r>
                      <a:r>
                        <a:rPr sz="700" spc="-20" dirty="0">
                          <a:solidFill>
                            <a:srgbClr val="57585B"/>
                          </a:solidFill>
                          <a:latin typeface="Calibri"/>
                          <a:cs typeface="Calibri"/>
                        </a:rPr>
                        <a:t> </a:t>
                      </a:r>
                      <a:r>
                        <a:rPr sz="700" spc="-50" dirty="0">
                          <a:solidFill>
                            <a:srgbClr val="57585B"/>
                          </a:solidFill>
                          <a:latin typeface="Calibri"/>
                          <a:cs typeface="Calibri"/>
                        </a:rPr>
                        <a:t>an</a:t>
                      </a:r>
                      <a:r>
                        <a:rPr sz="700" spc="-20" dirty="0">
                          <a:solidFill>
                            <a:srgbClr val="57585B"/>
                          </a:solidFill>
                          <a:latin typeface="Calibri"/>
                          <a:cs typeface="Calibri"/>
                        </a:rPr>
                        <a:t> </a:t>
                      </a:r>
                      <a:r>
                        <a:rPr sz="700" spc="-50" dirty="0">
                          <a:solidFill>
                            <a:srgbClr val="57585B"/>
                          </a:solidFill>
                          <a:latin typeface="Calibri"/>
                          <a:cs typeface="Calibri"/>
                        </a:rPr>
                        <a:t>annual</a:t>
                      </a:r>
                      <a:r>
                        <a:rPr sz="700" spc="-20" dirty="0">
                          <a:solidFill>
                            <a:srgbClr val="57585B"/>
                          </a:solidFill>
                          <a:latin typeface="Calibri"/>
                          <a:cs typeface="Calibri"/>
                        </a:rPr>
                        <a:t> </a:t>
                      </a:r>
                      <a:r>
                        <a:rPr sz="700" spc="-40" dirty="0">
                          <a:solidFill>
                            <a:srgbClr val="57585B"/>
                          </a:solidFill>
                          <a:latin typeface="Calibri"/>
                          <a:cs typeface="Calibri"/>
                        </a:rPr>
                        <a:t>basis.</a:t>
                      </a:r>
                      <a:endParaRPr sz="700" dirty="0">
                        <a:latin typeface="Calibri"/>
                        <a:cs typeface="Calibri"/>
                      </a:endParaRPr>
                    </a:p>
                  </a:txBody>
                  <a:tcPr marL="0" marR="0" marT="1429" marB="0">
                    <a:lnL w="6350">
                      <a:solidFill>
                        <a:srgbClr val="C1C2DE"/>
                      </a:solidFill>
                      <a:prstDash val="solid"/>
                    </a:lnL>
                    <a:lnR w="6350">
                      <a:solidFill>
                        <a:srgbClr val="C1C2DE"/>
                      </a:solidFill>
                      <a:prstDash val="solid"/>
                    </a:lnR>
                    <a:lnT w="12700">
                      <a:solidFill>
                        <a:srgbClr val="183988"/>
                      </a:solidFill>
                      <a:prstDash val="solid"/>
                    </a:lnT>
                    <a:lnB w="12700">
                      <a:solidFill>
                        <a:srgbClr val="183988"/>
                      </a:solidFill>
                      <a:prstDash val="solid"/>
                    </a:lnB>
                    <a:solidFill>
                      <a:srgbClr val="EFEFEF"/>
                    </a:solidFill>
                  </a:tcPr>
                </a:tc>
                <a:tc vMerge="1">
                  <a:txBody>
                    <a:bodyPr/>
                    <a:lstStyle/>
                    <a:p>
                      <a:endParaRPr/>
                    </a:p>
                  </a:txBody>
                  <a:tcPr marL="0" marR="0" marT="0" marB="0">
                    <a:lnL w="6350">
                      <a:solidFill>
                        <a:srgbClr val="C1C2DE"/>
                      </a:solidFill>
                      <a:prstDash val="solid"/>
                    </a:lnL>
                    <a:lnT w="6350">
                      <a:solidFill>
                        <a:srgbClr val="003399"/>
                      </a:solidFill>
                      <a:prstDash val="solid"/>
                    </a:lnT>
                    <a:lnB w="12700">
                      <a:solidFill>
                        <a:srgbClr val="183988"/>
                      </a:solidFill>
                      <a:prstDash val="solid"/>
                    </a:lnB>
                    <a:solidFill>
                      <a:srgbClr val="92D050"/>
                    </a:solidFill>
                  </a:tcPr>
                </a:tc>
                <a:extLst>
                  <a:ext uri="{0D108BD9-81ED-4DB2-BD59-A6C34878D82A}">
                    <a16:rowId xmlns:a16="http://schemas.microsoft.com/office/drawing/2014/main" val="10001"/>
                  </a:ext>
                </a:extLst>
              </a:tr>
              <a:tr h="462439">
                <a:tc>
                  <a:txBody>
                    <a:bodyPr/>
                    <a:lstStyle/>
                    <a:p>
                      <a:pPr>
                        <a:lnSpc>
                          <a:spcPct val="100000"/>
                        </a:lnSpc>
                      </a:pPr>
                      <a:endParaRPr sz="600">
                        <a:latin typeface="Times New Roman"/>
                        <a:cs typeface="Times New Roman"/>
                      </a:endParaRPr>
                    </a:p>
                    <a:p>
                      <a:pPr>
                        <a:lnSpc>
                          <a:spcPct val="100000"/>
                        </a:lnSpc>
                        <a:spcBef>
                          <a:spcPts val="5"/>
                        </a:spcBef>
                      </a:pPr>
                      <a:endParaRPr sz="500">
                        <a:latin typeface="Times New Roman"/>
                        <a:cs typeface="Times New Roman"/>
                      </a:endParaRPr>
                    </a:p>
                    <a:p>
                      <a:pPr marR="111760" algn="r">
                        <a:lnSpc>
                          <a:spcPct val="100000"/>
                        </a:lnSpc>
                      </a:pPr>
                      <a:r>
                        <a:rPr sz="600" spc="-5" dirty="0">
                          <a:solidFill>
                            <a:srgbClr val="D21145"/>
                          </a:solidFill>
                          <a:latin typeface="Calibri"/>
                          <a:cs typeface="Calibri"/>
                        </a:rPr>
                        <a:t>SM.A</a:t>
                      </a:r>
                      <a:r>
                        <a:rPr sz="600" dirty="0">
                          <a:solidFill>
                            <a:srgbClr val="D21145"/>
                          </a:solidFill>
                          <a:latin typeface="Calibri"/>
                          <a:cs typeface="Calibri"/>
                        </a:rPr>
                        <a:t>.3</a:t>
                      </a:r>
                      <a:endParaRPr sz="600">
                        <a:latin typeface="Calibri"/>
                        <a:cs typeface="Calibri"/>
                      </a:endParaRPr>
                    </a:p>
                  </a:txBody>
                  <a:tcPr marL="0" marR="0" marT="0" marB="0">
                    <a:lnR w="6350">
                      <a:solidFill>
                        <a:srgbClr val="C1C2DE"/>
                      </a:solidFill>
                      <a:prstDash val="solid"/>
                    </a:lnR>
                    <a:lnT w="12700">
                      <a:solidFill>
                        <a:srgbClr val="183988"/>
                      </a:solidFill>
                      <a:prstDash val="solid"/>
                    </a:lnT>
                    <a:lnB w="6350">
                      <a:solidFill>
                        <a:srgbClr val="183988"/>
                      </a:solidFill>
                      <a:prstDash val="solid"/>
                    </a:lnB>
                  </a:tcPr>
                </a:tc>
                <a:tc>
                  <a:txBody>
                    <a:bodyPr/>
                    <a:lstStyle/>
                    <a:p>
                      <a:pPr marL="55244" marR="49530" algn="just">
                        <a:lnSpc>
                          <a:spcPct val="103000"/>
                        </a:lnSpc>
                        <a:spcBef>
                          <a:spcPts val="515"/>
                        </a:spcBef>
                      </a:pPr>
                      <a:r>
                        <a:rPr sz="700" spc="-50" dirty="0">
                          <a:solidFill>
                            <a:srgbClr val="57585B"/>
                          </a:solidFill>
                          <a:latin typeface="Calibri"/>
                          <a:cs typeface="Calibri"/>
                        </a:rPr>
                        <a:t>The </a:t>
                      </a:r>
                      <a:r>
                        <a:rPr sz="700" spc="-40" dirty="0">
                          <a:solidFill>
                            <a:srgbClr val="57585B"/>
                          </a:solidFill>
                          <a:latin typeface="Calibri"/>
                          <a:cs typeface="Calibri"/>
                        </a:rPr>
                        <a:t>security policy </a:t>
                      </a:r>
                      <a:r>
                        <a:rPr sz="700" spc="-45" dirty="0">
                          <a:solidFill>
                            <a:srgbClr val="57585B"/>
                          </a:solidFill>
                          <a:latin typeface="Calibri"/>
                          <a:cs typeface="Calibri"/>
                        </a:rPr>
                        <a:t>should </a:t>
                      </a:r>
                      <a:r>
                        <a:rPr sz="700" spc="-40" dirty="0">
                          <a:solidFill>
                            <a:srgbClr val="57585B"/>
                          </a:solidFill>
                          <a:latin typeface="Calibri"/>
                          <a:cs typeface="Calibri"/>
                        </a:rPr>
                        <a:t>at least refer </a:t>
                      </a:r>
                      <a:r>
                        <a:rPr sz="700" spc="-35" dirty="0">
                          <a:solidFill>
                            <a:srgbClr val="57585B"/>
                          </a:solidFill>
                          <a:latin typeface="Calibri"/>
                          <a:cs typeface="Calibri"/>
                        </a:rPr>
                        <a:t>to: </a:t>
                      </a:r>
                      <a:r>
                        <a:rPr sz="700" spc="-45" dirty="0">
                          <a:solidFill>
                            <a:srgbClr val="57585B"/>
                          </a:solidFill>
                          <a:latin typeface="Calibri"/>
                          <a:cs typeface="Calibri"/>
                        </a:rPr>
                        <a:t>the </a:t>
                      </a:r>
                      <a:r>
                        <a:rPr sz="700" spc="-40" dirty="0">
                          <a:solidFill>
                            <a:srgbClr val="57585B"/>
                          </a:solidFill>
                          <a:latin typeface="Calibri"/>
                          <a:cs typeface="Calibri"/>
                        </a:rPr>
                        <a:t>roles </a:t>
                      </a:r>
                      <a:r>
                        <a:rPr sz="700" spc="-50" dirty="0">
                          <a:solidFill>
                            <a:srgbClr val="57585B"/>
                          </a:solidFill>
                          <a:latin typeface="Calibri"/>
                          <a:cs typeface="Calibri"/>
                        </a:rPr>
                        <a:t>and </a:t>
                      </a:r>
                      <a:r>
                        <a:rPr sz="700" spc="-40" dirty="0">
                          <a:solidFill>
                            <a:srgbClr val="57585B"/>
                          </a:solidFill>
                          <a:latin typeface="Calibri"/>
                          <a:cs typeface="Calibri"/>
                        </a:rPr>
                        <a:t>responsibilities of </a:t>
                      </a:r>
                      <a:r>
                        <a:rPr sz="700" spc="-45" dirty="0">
                          <a:solidFill>
                            <a:srgbClr val="57585B"/>
                          </a:solidFill>
                          <a:latin typeface="Calibri"/>
                          <a:cs typeface="Calibri"/>
                        </a:rPr>
                        <a:t>personnel, the  baseline </a:t>
                      </a:r>
                      <a:r>
                        <a:rPr sz="700" spc="-40" dirty="0">
                          <a:solidFill>
                            <a:srgbClr val="57585B"/>
                          </a:solidFill>
                          <a:latin typeface="Calibri"/>
                          <a:cs typeface="Calibri"/>
                        </a:rPr>
                        <a:t>technical </a:t>
                      </a:r>
                      <a:r>
                        <a:rPr sz="700" spc="-50" dirty="0">
                          <a:solidFill>
                            <a:srgbClr val="57585B"/>
                          </a:solidFill>
                          <a:latin typeface="Calibri"/>
                          <a:cs typeface="Calibri"/>
                        </a:rPr>
                        <a:t>and </a:t>
                      </a:r>
                      <a:r>
                        <a:rPr sz="700" spc="-45" dirty="0">
                          <a:solidFill>
                            <a:srgbClr val="57585B"/>
                          </a:solidFill>
                          <a:latin typeface="Calibri"/>
                          <a:cs typeface="Calibri"/>
                        </a:rPr>
                        <a:t>organisation </a:t>
                      </a:r>
                      <a:r>
                        <a:rPr sz="700" spc="-50" dirty="0">
                          <a:solidFill>
                            <a:srgbClr val="57585B"/>
                          </a:solidFill>
                          <a:latin typeface="Calibri"/>
                          <a:cs typeface="Calibri"/>
                        </a:rPr>
                        <a:t>measures adopted </a:t>
                      </a:r>
                      <a:r>
                        <a:rPr sz="700" spc="-40" dirty="0">
                          <a:solidFill>
                            <a:srgbClr val="57585B"/>
                          </a:solidFill>
                          <a:latin typeface="Calibri"/>
                          <a:cs typeface="Calibri"/>
                        </a:rPr>
                        <a:t>for </a:t>
                      </a:r>
                      <a:r>
                        <a:rPr sz="700" spc="-45" dirty="0">
                          <a:solidFill>
                            <a:srgbClr val="57585B"/>
                          </a:solidFill>
                          <a:latin typeface="Calibri"/>
                          <a:cs typeface="Calibri"/>
                        </a:rPr>
                        <a:t>the </a:t>
                      </a:r>
                      <a:r>
                        <a:rPr sz="700" spc="-40" dirty="0">
                          <a:solidFill>
                            <a:srgbClr val="57585B"/>
                          </a:solidFill>
                          <a:latin typeface="Calibri"/>
                          <a:cs typeface="Calibri"/>
                        </a:rPr>
                        <a:t>security of </a:t>
                      </a:r>
                      <a:r>
                        <a:rPr sz="700" spc="-45" dirty="0">
                          <a:solidFill>
                            <a:srgbClr val="57585B"/>
                          </a:solidFill>
                          <a:latin typeface="Calibri"/>
                          <a:cs typeface="Calibri"/>
                        </a:rPr>
                        <a:t>personal </a:t>
                      </a:r>
                      <a:r>
                        <a:rPr sz="700" spc="-40" dirty="0">
                          <a:solidFill>
                            <a:srgbClr val="57585B"/>
                          </a:solidFill>
                          <a:latin typeface="Calibri"/>
                          <a:cs typeface="Calibri"/>
                        </a:rPr>
                        <a:t>data, </a:t>
                      </a:r>
                      <a:r>
                        <a:rPr sz="700" spc="-45" dirty="0">
                          <a:solidFill>
                            <a:srgbClr val="57585B"/>
                          </a:solidFill>
                          <a:latin typeface="Calibri"/>
                          <a:cs typeface="Calibri"/>
                        </a:rPr>
                        <a:t>the  data</a:t>
                      </a:r>
                      <a:r>
                        <a:rPr sz="700" spc="-20" dirty="0">
                          <a:solidFill>
                            <a:srgbClr val="57585B"/>
                          </a:solidFill>
                          <a:latin typeface="Calibri"/>
                          <a:cs typeface="Calibri"/>
                        </a:rPr>
                        <a:t> </a:t>
                      </a:r>
                      <a:r>
                        <a:rPr sz="700" spc="-45" dirty="0">
                          <a:solidFill>
                            <a:srgbClr val="57585B"/>
                          </a:solidFill>
                          <a:latin typeface="Calibri"/>
                          <a:cs typeface="Calibri"/>
                        </a:rPr>
                        <a:t>processors</a:t>
                      </a:r>
                      <a:r>
                        <a:rPr sz="700" spc="-30" dirty="0">
                          <a:solidFill>
                            <a:srgbClr val="57585B"/>
                          </a:solidFill>
                          <a:latin typeface="Calibri"/>
                          <a:cs typeface="Calibri"/>
                        </a:rPr>
                        <a:t> </a:t>
                      </a:r>
                      <a:r>
                        <a:rPr sz="700" spc="-45" dirty="0">
                          <a:solidFill>
                            <a:srgbClr val="57585B"/>
                          </a:solidFill>
                          <a:latin typeface="Calibri"/>
                          <a:cs typeface="Calibri"/>
                        </a:rPr>
                        <a:t>or</a:t>
                      </a:r>
                      <a:r>
                        <a:rPr sz="700" spc="-20" dirty="0">
                          <a:solidFill>
                            <a:srgbClr val="57585B"/>
                          </a:solidFill>
                          <a:latin typeface="Calibri"/>
                          <a:cs typeface="Calibri"/>
                        </a:rPr>
                        <a:t> </a:t>
                      </a:r>
                      <a:r>
                        <a:rPr sz="700" spc="-45" dirty="0">
                          <a:solidFill>
                            <a:srgbClr val="57585B"/>
                          </a:solidFill>
                          <a:latin typeface="Calibri"/>
                          <a:cs typeface="Calibri"/>
                        </a:rPr>
                        <a:t>other</a:t>
                      </a:r>
                      <a:r>
                        <a:rPr sz="700" spc="-20" dirty="0">
                          <a:solidFill>
                            <a:srgbClr val="57585B"/>
                          </a:solidFill>
                          <a:latin typeface="Calibri"/>
                          <a:cs typeface="Calibri"/>
                        </a:rPr>
                        <a:t> </a:t>
                      </a:r>
                      <a:r>
                        <a:rPr sz="700" spc="-40" dirty="0">
                          <a:solidFill>
                            <a:srgbClr val="57585B"/>
                          </a:solidFill>
                          <a:latin typeface="Calibri"/>
                          <a:cs typeface="Calibri"/>
                        </a:rPr>
                        <a:t>third</a:t>
                      </a:r>
                      <a:r>
                        <a:rPr sz="700" spc="-20" dirty="0">
                          <a:solidFill>
                            <a:srgbClr val="57585B"/>
                          </a:solidFill>
                          <a:latin typeface="Calibri"/>
                          <a:cs typeface="Calibri"/>
                        </a:rPr>
                        <a:t> </a:t>
                      </a:r>
                      <a:r>
                        <a:rPr sz="700" spc="-40" dirty="0">
                          <a:solidFill>
                            <a:srgbClr val="57585B"/>
                          </a:solidFill>
                          <a:latin typeface="Calibri"/>
                          <a:cs typeface="Calibri"/>
                        </a:rPr>
                        <a:t>parties</a:t>
                      </a:r>
                      <a:r>
                        <a:rPr sz="700" spc="-30" dirty="0">
                          <a:solidFill>
                            <a:srgbClr val="57585B"/>
                          </a:solidFill>
                          <a:latin typeface="Calibri"/>
                          <a:cs typeface="Calibri"/>
                        </a:rPr>
                        <a:t> </a:t>
                      </a:r>
                      <a:r>
                        <a:rPr sz="700" spc="-45" dirty="0">
                          <a:solidFill>
                            <a:srgbClr val="57585B"/>
                          </a:solidFill>
                          <a:latin typeface="Calibri"/>
                          <a:cs typeface="Calibri"/>
                        </a:rPr>
                        <a:t>involved</a:t>
                      </a:r>
                      <a:r>
                        <a:rPr sz="700" spc="-20" dirty="0">
                          <a:solidFill>
                            <a:srgbClr val="57585B"/>
                          </a:solidFill>
                          <a:latin typeface="Calibri"/>
                          <a:cs typeface="Calibri"/>
                        </a:rPr>
                        <a:t> </a:t>
                      </a:r>
                      <a:r>
                        <a:rPr sz="700" spc="-40" dirty="0">
                          <a:solidFill>
                            <a:srgbClr val="57585B"/>
                          </a:solidFill>
                          <a:latin typeface="Calibri"/>
                          <a:cs typeface="Calibri"/>
                        </a:rPr>
                        <a:t>in</a:t>
                      </a:r>
                      <a:r>
                        <a:rPr sz="700" spc="-20" dirty="0">
                          <a:solidFill>
                            <a:srgbClr val="57585B"/>
                          </a:solidFill>
                          <a:latin typeface="Calibri"/>
                          <a:cs typeface="Calibri"/>
                        </a:rPr>
                        <a:t> </a:t>
                      </a:r>
                      <a:r>
                        <a:rPr sz="700" spc="-45" dirty="0">
                          <a:solidFill>
                            <a:srgbClr val="57585B"/>
                          </a:solidFill>
                          <a:latin typeface="Calibri"/>
                          <a:cs typeface="Calibri"/>
                        </a:rPr>
                        <a:t>the</a:t>
                      </a:r>
                      <a:r>
                        <a:rPr sz="700" spc="-25" dirty="0">
                          <a:solidFill>
                            <a:srgbClr val="57585B"/>
                          </a:solidFill>
                          <a:latin typeface="Calibri"/>
                          <a:cs typeface="Calibri"/>
                        </a:rPr>
                        <a:t> </a:t>
                      </a:r>
                      <a:r>
                        <a:rPr sz="700" spc="-45" dirty="0">
                          <a:solidFill>
                            <a:srgbClr val="57585B"/>
                          </a:solidFill>
                          <a:latin typeface="Calibri"/>
                          <a:cs typeface="Calibri"/>
                        </a:rPr>
                        <a:t>processing</a:t>
                      </a:r>
                      <a:r>
                        <a:rPr sz="700" spc="-25" dirty="0">
                          <a:solidFill>
                            <a:srgbClr val="57585B"/>
                          </a:solidFill>
                          <a:latin typeface="Calibri"/>
                          <a:cs typeface="Calibri"/>
                        </a:rPr>
                        <a:t> </a:t>
                      </a:r>
                      <a:r>
                        <a:rPr sz="700" spc="-40" dirty="0">
                          <a:solidFill>
                            <a:srgbClr val="57585B"/>
                          </a:solidFill>
                          <a:latin typeface="Calibri"/>
                          <a:cs typeface="Calibri"/>
                        </a:rPr>
                        <a:t>of</a:t>
                      </a:r>
                      <a:r>
                        <a:rPr sz="700" spc="-25" dirty="0">
                          <a:solidFill>
                            <a:srgbClr val="57585B"/>
                          </a:solidFill>
                          <a:latin typeface="Calibri"/>
                          <a:cs typeface="Calibri"/>
                        </a:rPr>
                        <a:t> </a:t>
                      </a:r>
                      <a:r>
                        <a:rPr sz="700" spc="-45" dirty="0">
                          <a:solidFill>
                            <a:srgbClr val="57585B"/>
                          </a:solidFill>
                          <a:latin typeface="Calibri"/>
                          <a:cs typeface="Calibri"/>
                        </a:rPr>
                        <a:t>personal</a:t>
                      </a:r>
                      <a:r>
                        <a:rPr sz="700" spc="-20" dirty="0">
                          <a:solidFill>
                            <a:srgbClr val="57585B"/>
                          </a:solidFill>
                          <a:latin typeface="Calibri"/>
                          <a:cs typeface="Calibri"/>
                        </a:rPr>
                        <a:t> </a:t>
                      </a:r>
                      <a:r>
                        <a:rPr sz="700" spc="-40" dirty="0">
                          <a:solidFill>
                            <a:srgbClr val="57585B"/>
                          </a:solidFill>
                          <a:latin typeface="Calibri"/>
                          <a:cs typeface="Calibri"/>
                        </a:rPr>
                        <a:t>data.</a:t>
                      </a:r>
                      <a:endParaRPr sz="700">
                        <a:latin typeface="Calibri"/>
                        <a:cs typeface="Calibri"/>
                      </a:endParaRPr>
                    </a:p>
                  </a:txBody>
                  <a:tcPr marL="0" marR="0" marT="49054" marB="0">
                    <a:lnL w="6350">
                      <a:solidFill>
                        <a:srgbClr val="C1C2DE"/>
                      </a:solidFill>
                      <a:prstDash val="solid"/>
                    </a:lnL>
                    <a:lnR w="6350">
                      <a:solidFill>
                        <a:srgbClr val="C1C2DE"/>
                      </a:solidFill>
                      <a:prstDash val="solid"/>
                    </a:lnR>
                    <a:lnT w="12700">
                      <a:solidFill>
                        <a:srgbClr val="183988"/>
                      </a:solidFill>
                      <a:prstDash val="solid"/>
                    </a:lnT>
                    <a:lnB w="6350">
                      <a:solidFill>
                        <a:srgbClr val="183988"/>
                      </a:solidFill>
                      <a:prstDash val="solid"/>
                    </a:lnB>
                  </a:tcPr>
                </a:tc>
                <a:tc rowSpan="2">
                  <a:txBody>
                    <a:bodyPr/>
                    <a:lstStyle/>
                    <a:p>
                      <a:pPr>
                        <a:lnSpc>
                          <a:spcPct val="100000"/>
                        </a:lnSpc>
                      </a:pPr>
                      <a:endParaRPr sz="800">
                        <a:latin typeface="Times New Roman"/>
                        <a:cs typeface="Times New Roman"/>
                      </a:endParaRPr>
                    </a:p>
                  </a:txBody>
                  <a:tcPr marL="0" marR="0" marT="0" marB="0">
                    <a:lnL w="6350">
                      <a:solidFill>
                        <a:srgbClr val="C1C2DE"/>
                      </a:solidFill>
                      <a:prstDash val="solid"/>
                    </a:lnL>
                    <a:lnT w="12700">
                      <a:solidFill>
                        <a:srgbClr val="183988"/>
                      </a:solidFill>
                      <a:prstDash val="solid"/>
                    </a:lnT>
                    <a:lnB w="6350">
                      <a:solidFill>
                        <a:srgbClr val="183988"/>
                      </a:solidFill>
                      <a:prstDash val="solid"/>
                    </a:lnB>
                    <a:solidFill>
                      <a:srgbClr val="FFF899"/>
                    </a:solidFill>
                  </a:tcPr>
                </a:tc>
                <a:extLst>
                  <a:ext uri="{0D108BD9-81ED-4DB2-BD59-A6C34878D82A}">
                    <a16:rowId xmlns:a16="http://schemas.microsoft.com/office/drawing/2014/main" val="10002"/>
                  </a:ext>
                </a:extLst>
              </a:tr>
              <a:tr h="352901">
                <a:tc>
                  <a:txBody>
                    <a:bodyPr/>
                    <a:lstStyle/>
                    <a:p>
                      <a:pPr>
                        <a:lnSpc>
                          <a:spcPct val="100000"/>
                        </a:lnSpc>
                      </a:pPr>
                      <a:endParaRPr sz="800">
                        <a:latin typeface="Times New Roman"/>
                        <a:cs typeface="Times New Roman"/>
                      </a:endParaRPr>
                    </a:p>
                    <a:p>
                      <a:pPr marR="111760" algn="r">
                        <a:lnSpc>
                          <a:spcPct val="100000"/>
                        </a:lnSpc>
                      </a:pPr>
                      <a:r>
                        <a:rPr sz="600" spc="-5" dirty="0">
                          <a:solidFill>
                            <a:srgbClr val="D21145"/>
                          </a:solidFill>
                          <a:latin typeface="Calibri"/>
                          <a:cs typeface="Calibri"/>
                        </a:rPr>
                        <a:t>SM.A</a:t>
                      </a:r>
                      <a:r>
                        <a:rPr sz="600" dirty="0">
                          <a:solidFill>
                            <a:srgbClr val="D21145"/>
                          </a:solidFill>
                          <a:latin typeface="Calibri"/>
                          <a:cs typeface="Calibri"/>
                        </a:rPr>
                        <a:t>.4</a:t>
                      </a:r>
                      <a:endParaRPr sz="600">
                        <a:latin typeface="Calibri"/>
                        <a:cs typeface="Calibri"/>
                      </a:endParaRPr>
                    </a:p>
                  </a:txBody>
                  <a:tcPr marL="0" marR="0" marT="0" marB="0">
                    <a:lnR w="6350">
                      <a:solidFill>
                        <a:srgbClr val="C1C2DE"/>
                      </a:solidFill>
                      <a:prstDash val="solid"/>
                    </a:lnR>
                    <a:lnT w="6350">
                      <a:solidFill>
                        <a:srgbClr val="183988"/>
                      </a:solidFill>
                      <a:prstDash val="solid"/>
                    </a:lnT>
                    <a:lnB w="6350">
                      <a:solidFill>
                        <a:srgbClr val="183988"/>
                      </a:solidFill>
                      <a:prstDash val="solid"/>
                    </a:lnB>
                    <a:solidFill>
                      <a:srgbClr val="EFEFEF"/>
                    </a:solidFill>
                  </a:tcPr>
                </a:tc>
                <a:tc>
                  <a:txBody>
                    <a:bodyPr/>
                    <a:lstStyle/>
                    <a:p>
                      <a:pPr marL="55244" marR="52069">
                        <a:lnSpc>
                          <a:spcPct val="103000"/>
                        </a:lnSpc>
                        <a:spcBef>
                          <a:spcPts val="495"/>
                        </a:spcBef>
                      </a:pPr>
                      <a:r>
                        <a:rPr sz="700" spc="-55" dirty="0">
                          <a:solidFill>
                            <a:srgbClr val="57585B"/>
                          </a:solidFill>
                          <a:latin typeface="Calibri"/>
                          <a:cs typeface="Calibri"/>
                        </a:rPr>
                        <a:t>An </a:t>
                      </a:r>
                      <a:r>
                        <a:rPr sz="700" spc="-45" dirty="0">
                          <a:solidFill>
                            <a:srgbClr val="57585B"/>
                          </a:solidFill>
                          <a:latin typeface="Calibri"/>
                          <a:cs typeface="Calibri"/>
                        </a:rPr>
                        <a:t>inventory </a:t>
                      </a:r>
                      <a:r>
                        <a:rPr sz="700" spc="-40" dirty="0">
                          <a:solidFill>
                            <a:srgbClr val="57585B"/>
                          </a:solidFill>
                          <a:latin typeface="Calibri"/>
                          <a:cs typeface="Calibri"/>
                        </a:rPr>
                        <a:t>of specific </a:t>
                      </a:r>
                      <a:r>
                        <a:rPr sz="700" spc="-45" dirty="0">
                          <a:solidFill>
                            <a:srgbClr val="57585B"/>
                          </a:solidFill>
                          <a:latin typeface="Calibri"/>
                          <a:cs typeface="Calibri"/>
                        </a:rPr>
                        <a:t>policies/procedures related to the </a:t>
                      </a:r>
                      <a:r>
                        <a:rPr sz="700" spc="-40" dirty="0">
                          <a:solidFill>
                            <a:srgbClr val="57585B"/>
                          </a:solidFill>
                          <a:latin typeface="Calibri"/>
                          <a:cs typeface="Calibri"/>
                        </a:rPr>
                        <a:t>security of </a:t>
                      </a:r>
                      <a:r>
                        <a:rPr sz="700" spc="-45" dirty="0">
                          <a:solidFill>
                            <a:srgbClr val="57585B"/>
                          </a:solidFill>
                          <a:latin typeface="Calibri"/>
                          <a:cs typeface="Calibri"/>
                        </a:rPr>
                        <a:t>personal data should  </a:t>
                      </a:r>
                      <a:r>
                        <a:rPr sz="700" spc="-50" dirty="0">
                          <a:solidFill>
                            <a:srgbClr val="57585B"/>
                          </a:solidFill>
                          <a:latin typeface="Calibri"/>
                          <a:cs typeface="Calibri"/>
                        </a:rPr>
                        <a:t>be</a:t>
                      </a:r>
                      <a:r>
                        <a:rPr sz="700" spc="-25" dirty="0">
                          <a:solidFill>
                            <a:srgbClr val="57585B"/>
                          </a:solidFill>
                          <a:latin typeface="Calibri"/>
                          <a:cs typeface="Calibri"/>
                        </a:rPr>
                        <a:t> </a:t>
                      </a:r>
                      <a:r>
                        <a:rPr sz="700" spc="-45" dirty="0">
                          <a:solidFill>
                            <a:srgbClr val="57585B"/>
                          </a:solidFill>
                          <a:latin typeface="Calibri"/>
                          <a:cs typeface="Calibri"/>
                        </a:rPr>
                        <a:t>created</a:t>
                      </a:r>
                      <a:r>
                        <a:rPr sz="700" spc="-20" dirty="0">
                          <a:solidFill>
                            <a:srgbClr val="57585B"/>
                          </a:solidFill>
                          <a:latin typeface="Calibri"/>
                          <a:cs typeface="Calibri"/>
                        </a:rPr>
                        <a:t> </a:t>
                      </a:r>
                      <a:r>
                        <a:rPr sz="700" spc="-50" dirty="0">
                          <a:solidFill>
                            <a:srgbClr val="57585B"/>
                          </a:solidFill>
                          <a:latin typeface="Calibri"/>
                          <a:cs typeface="Calibri"/>
                        </a:rPr>
                        <a:t>and</a:t>
                      </a:r>
                      <a:r>
                        <a:rPr sz="700" spc="-20" dirty="0">
                          <a:solidFill>
                            <a:srgbClr val="57585B"/>
                          </a:solidFill>
                          <a:latin typeface="Calibri"/>
                          <a:cs typeface="Calibri"/>
                        </a:rPr>
                        <a:t> </a:t>
                      </a:r>
                      <a:r>
                        <a:rPr sz="700" spc="-45" dirty="0">
                          <a:solidFill>
                            <a:srgbClr val="57585B"/>
                          </a:solidFill>
                          <a:latin typeface="Calibri"/>
                          <a:cs typeface="Calibri"/>
                        </a:rPr>
                        <a:t>maintained,</a:t>
                      </a:r>
                      <a:r>
                        <a:rPr sz="700" spc="-20" dirty="0">
                          <a:solidFill>
                            <a:srgbClr val="57585B"/>
                          </a:solidFill>
                          <a:latin typeface="Calibri"/>
                          <a:cs typeface="Calibri"/>
                        </a:rPr>
                        <a:t> </a:t>
                      </a:r>
                      <a:r>
                        <a:rPr sz="700" spc="-50" dirty="0">
                          <a:solidFill>
                            <a:srgbClr val="57585B"/>
                          </a:solidFill>
                          <a:latin typeface="Calibri"/>
                          <a:cs typeface="Calibri"/>
                        </a:rPr>
                        <a:t>based</a:t>
                      </a:r>
                      <a:r>
                        <a:rPr sz="700" spc="-15" dirty="0">
                          <a:solidFill>
                            <a:srgbClr val="57585B"/>
                          </a:solidFill>
                          <a:latin typeface="Calibri"/>
                          <a:cs typeface="Calibri"/>
                        </a:rPr>
                        <a:t> </a:t>
                      </a:r>
                      <a:r>
                        <a:rPr sz="700" spc="-50" dirty="0">
                          <a:solidFill>
                            <a:srgbClr val="57585B"/>
                          </a:solidFill>
                          <a:latin typeface="Calibri"/>
                          <a:cs typeface="Calibri"/>
                        </a:rPr>
                        <a:t>on</a:t>
                      </a:r>
                      <a:r>
                        <a:rPr sz="700" spc="-20" dirty="0">
                          <a:solidFill>
                            <a:srgbClr val="57585B"/>
                          </a:solidFill>
                          <a:latin typeface="Calibri"/>
                          <a:cs typeface="Calibri"/>
                        </a:rPr>
                        <a:t> </a:t>
                      </a:r>
                      <a:r>
                        <a:rPr sz="700" spc="-45" dirty="0">
                          <a:solidFill>
                            <a:srgbClr val="57585B"/>
                          </a:solidFill>
                          <a:latin typeface="Calibri"/>
                          <a:cs typeface="Calibri"/>
                        </a:rPr>
                        <a:t>the</a:t>
                      </a:r>
                      <a:r>
                        <a:rPr sz="700" spc="-25" dirty="0">
                          <a:solidFill>
                            <a:srgbClr val="57585B"/>
                          </a:solidFill>
                          <a:latin typeface="Calibri"/>
                          <a:cs typeface="Calibri"/>
                        </a:rPr>
                        <a:t> </a:t>
                      </a:r>
                      <a:r>
                        <a:rPr sz="700" spc="-45" dirty="0">
                          <a:solidFill>
                            <a:srgbClr val="57585B"/>
                          </a:solidFill>
                          <a:latin typeface="Calibri"/>
                          <a:cs typeface="Calibri"/>
                        </a:rPr>
                        <a:t>general</a:t>
                      </a:r>
                      <a:r>
                        <a:rPr sz="700" spc="-10" dirty="0">
                          <a:solidFill>
                            <a:srgbClr val="57585B"/>
                          </a:solidFill>
                          <a:latin typeface="Calibri"/>
                          <a:cs typeface="Calibri"/>
                        </a:rPr>
                        <a:t> </a:t>
                      </a:r>
                      <a:r>
                        <a:rPr sz="700" spc="-40" dirty="0">
                          <a:solidFill>
                            <a:srgbClr val="57585B"/>
                          </a:solidFill>
                          <a:latin typeface="Calibri"/>
                          <a:cs typeface="Calibri"/>
                        </a:rPr>
                        <a:t>security</a:t>
                      </a:r>
                      <a:r>
                        <a:rPr sz="700" spc="-20" dirty="0">
                          <a:solidFill>
                            <a:srgbClr val="57585B"/>
                          </a:solidFill>
                          <a:latin typeface="Calibri"/>
                          <a:cs typeface="Calibri"/>
                        </a:rPr>
                        <a:t> </a:t>
                      </a:r>
                      <a:r>
                        <a:rPr sz="700" spc="-40" dirty="0">
                          <a:solidFill>
                            <a:srgbClr val="57585B"/>
                          </a:solidFill>
                          <a:latin typeface="Calibri"/>
                          <a:cs typeface="Calibri"/>
                        </a:rPr>
                        <a:t>policy.</a:t>
                      </a:r>
                      <a:endParaRPr sz="700">
                        <a:latin typeface="Calibri"/>
                        <a:cs typeface="Calibri"/>
                      </a:endParaRPr>
                    </a:p>
                  </a:txBody>
                  <a:tcPr marL="0" marR="0" marT="47149" marB="0">
                    <a:lnL w="6350">
                      <a:solidFill>
                        <a:srgbClr val="C1C2DE"/>
                      </a:solidFill>
                      <a:prstDash val="solid"/>
                    </a:lnL>
                    <a:lnR w="6350">
                      <a:solidFill>
                        <a:srgbClr val="C1C2DE"/>
                      </a:solidFill>
                      <a:prstDash val="solid"/>
                    </a:lnR>
                    <a:lnT w="6350">
                      <a:solidFill>
                        <a:srgbClr val="183988"/>
                      </a:solidFill>
                      <a:prstDash val="solid"/>
                    </a:lnT>
                    <a:lnB w="6350">
                      <a:solidFill>
                        <a:srgbClr val="183988"/>
                      </a:solidFill>
                      <a:prstDash val="solid"/>
                    </a:lnB>
                    <a:solidFill>
                      <a:srgbClr val="EFEFEF"/>
                    </a:solidFill>
                  </a:tcPr>
                </a:tc>
                <a:tc vMerge="1">
                  <a:txBody>
                    <a:bodyPr/>
                    <a:lstStyle/>
                    <a:p>
                      <a:endParaRPr/>
                    </a:p>
                  </a:txBody>
                  <a:tcPr marL="0" marR="0" marT="0" marB="0">
                    <a:lnL w="6350">
                      <a:solidFill>
                        <a:srgbClr val="C1C2DE"/>
                      </a:solidFill>
                      <a:prstDash val="solid"/>
                    </a:lnL>
                    <a:lnT w="12700">
                      <a:solidFill>
                        <a:srgbClr val="183988"/>
                      </a:solidFill>
                      <a:prstDash val="solid"/>
                    </a:lnT>
                    <a:lnB w="6350">
                      <a:solidFill>
                        <a:srgbClr val="183988"/>
                      </a:solidFill>
                      <a:prstDash val="solid"/>
                    </a:lnB>
                    <a:solidFill>
                      <a:srgbClr val="FFF899"/>
                    </a:solidFill>
                  </a:tcPr>
                </a:tc>
                <a:extLst>
                  <a:ext uri="{0D108BD9-81ED-4DB2-BD59-A6C34878D82A}">
                    <a16:rowId xmlns:a16="http://schemas.microsoft.com/office/drawing/2014/main" val="10003"/>
                  </a:ext>
                </a:extLst>
              </a:tr>
              <a:tr h="247174">
                <a:tc rowSpan="2">
                  <a:txBody>
                    <a:bodyPr/>
                    <a:lstStyle/>
                    <a:p>
                      <a:pPr marL="118110">
                        <a:lnSpc>
                          <a:spcPct val="100000"/>
                        </a:lnSpc>
                        <a:spcBef>
                          <a:spcPts val="610"/>
                        </a:spcBef>
                      </a:pPr>
                      <a:r>
                        <a:rPr sz="600" spc="-40" dirty="0">
                          <a:solidFill>
                            <a:srgbClr val="D21145"/>
                          </a:solidFill>
                          <a:latin typeface="Calibri"/>
                          <a:cs typeface="Calibri"/>
                        </a:rPr>
                        <a:t>SM.A.5</a:t>
                      </a:r>
                      <a:endParaRPr sz="600">
                        <a:latin typeface="Calibri"/>
                        <a:cs typeface="Calibri"/>
                      </a:endParaRPr>
                    </a:p>
                  </a:txBody>
                  <a:tcPr marL="0" marR="0" marT="58103" marB="0">
                    <a:lnR w="6350">
                      <a:solidFill>
                        <a:srgbClr val="C1C2DE"/>
                      </a:solidFill>
                      <a:prstDash val="solid"/>
                    </a:lnR>
                    <a:lnT w="6350">
                      <a:solidFill>
                        <a:srgbClr val="183988"/>
                      </a:solidFill>
                      <a:prstDash val="solid"/>
                    </a:lnT>
                  </a:tcPr>
                </a:tc>
                <a:tc rowSpan="2">
                  <a:txBody>
                    <a:bodyPr/>
                    <a:lstStyle/>
                    <a:p>
                      <a:pPr marL="55244">
                        <a:lnSpc>
                          <a:spcPct val="100000"/>
                        </a:lnSpc>
                        <a:spcBef>
                          <a:spcPts val="550"/>
                        </a:spcBef>
                      </a:pPr>
                      <a:r>
                        <a:rPr sz="700" spc="-50" dirty="0">
                          <a:solidFill>
                            <a:srgbClr val="57585B"/>
                          </a:solidFill>
                          <a:latin typeface="Calibri"/>
                          <a:cs typeface="Calibri"/>
                        </a:rPr>
                        <a:t>The</a:t>
                      </a:r>
                      <a:r>
                        <a:rPr sz="700" spc="-25" dirty="0">
                          <a:solidFill>
                            <a:srgbClr val="57585B"/>
                          </a:solidFill>
                          <a:latin typeface="Calibri"/>
                          <a:cs typeface="Calibri"/>
                        </a:rPr>
                        <a:t> </a:t>
                      </a:r>
                      <a:r>
                        <a:rPr sz="700" spc="-40" dirty="0">
                          <a:solidFill>
                            <a:srgbClr val="57585B"/>
                          </a:solidFill>
                          <a:latin typeface="Calibri"/>
                          <a:cs typeface="Calibri"/>
                        </a:rPr>
                        <a:t>security</a:t>
                      </a:r>
                      <a:r>
                        <a:rPr sz="700" spc="-15" dirty="0">
                          <a:solidFill>
                            <a:srgbClr val="57585B"/>
                          </a:solidFill>
                          <a:latin typeface="Calibri"/>
                          <a:cs typeface="Calibri"/>
                        </a:rPr>
                        <a:t> </a:t>
                      </a:r>
                      <a:r>
                        <a:rPr sz="700" spc="-40" dirty="0">
                          <a:solidFill>
                            <a:srgbClr val="57585B"/>
                          </a:solidFill>
                          <a:latin typeface="Calibri"/>
                          <a:cs typeface="Calibri"/>
                        </a:rPr>
                        <a:t>policy</a:t>
                      </a:r>
                      <a:r>
                        <a:rPr sz="700" spc="-15" dirty="0">
                          <a:solidFill>
                            <a:srgbClr val="57585B"/>
                          </a:solidFill>
                          <a:latin typeface="Calibri"/>
                          <a:cs typeface="Calibri"/>
                        </a:rPr>
                        <a:t> </a:t>
                      </a:r>
                      <a:r>
                        <a:rPr sz="700" spc="-45" dirty="0">
                          <a:solidFill>
                            <a:srgbClr val="57585B"/>
                          </a:solidFill>
                          <a:latin typeface="Calibri"/>
                          <a:cs typeface="Calibri"/>
                        </a:rPr>
                        <a:t>should</a:t>
                      </a:r>
                      <a:r>
                        <a:rPr sz="700" spc="-20" dirty="0">
                          <a:solidFill>
                            <a:srgbClr val="57585B"/>
                          </a:solidFill>
                          <a:latin typeface="Calibri"/>
                          <a:cs typeface="Calibri"/>
                        </a:rPr>
                        <a:t> </a:t>
                      </a:r>
                      <a:r>
                        <a:rPr sz="700" spc="-50" dirty="0">
                          <a:solidFill>
                            <a:srgbClr val="57585B"/>
                          </a:solidFill>
                          <a:latin typeface="Calibri"/>
                          <a:cs typeface="Calibri"/>
                        </a:rPr>
                        <a:t>be</a:t>
                      </a:r>
                      <a:r>
                        <a:rPr sz="700" spc="-25" dirty="0">
                          <a:solidFill>
                            <a:srgbClr val="57585B"/>
                          </a:solidFill>
                          <a:latin typeface="Calibri"/>
                          <a:cs typeface="Calibri"/>
                        </a:rPr>
                        <a:t> </a:t>
                      </a:r>
                      <a:r>
                        <a:rPr sz="700" spc="-50" dirty="0">
                          <a:solidFill>
                            <a:srgbClr val="57585B"/>
                          </a:solidFill>
                          <a:latin typeface="Calibri"/>
                          <a:cs typeface="Calibri"/>
                        </a:rPr>
                        <a:t>reviewed</a:t>
                      </a:r>
                      <a:r>
                        <a:rPr sz="700" spc="-20" dirty="0">
                          <a:solidFill>
                            <a:srgbClr val="57585B"/>
                          </a:solidFill>
                          <a:latin typeface="Calibri"/>
                          <a:cs typeface="Calibri"/>
                        </a:rPr>
                        <a:t> </a:t>
                      </a:r>
                      <a:r>
                        <a:rPr sz="700" spc="-50" dirty="0">
                          <a:solidFill>
                            <a:srgbClr val="57585B"/>
                          </a:solidFill>
                          <a:latin typeface="Calibri"/>
                          <a:cs typeface="Calibri"/>
                        </a:rPr>
                        <a:t>and</a:t>
                      </a:r>
                      <a:r>
                        <a:rPr sz="700" spc="-20" dirty="0">
                          <a:solidFill>
                            <a:srgbClr val="57585B"/>
                          </a:solidFill>
                          <a:latin typeface="Calibri"/>
                          <a:cs typeface="Calibri"/>
                        </a:rPr>
                        <a:t> </a:t>
                      </a:r>
                      <a:r>
                        <a:rPr sz="700" spc="-45" dirty="0">
                          <a:solidFill>
                            <a:srgbClr val="57585B"/>
                          </a:solidFill>
                          <a:latin typeface="Calibri"/>
                          <a:cs typeface="Calibri"/>
                        </a:rPr>
                        <a:t>revised,</a:t>
                      </a:r>
                      <a:r>
                        <a:rPr sz="700" spc="-20" dirty="0">
                          <a:solidFill>
                            <a:srgbClr val="57585B"/>
                          </a:solidFill>
                          <a:latin typeface="Calibri"/>
                          <a:cs typeface="Calibri"/>
                        </a:rPr>
                        <a:t> </a:t>
                      </a:r>
                      <a:r>
                        <a:rPr sz="700" spc="-30" dirty="0">
                          <a:solidFill>
                            <a:srgbClr val="57585B"/>
                          </a:solidFill>
                          <a:latin typeface="Calibri"/>
                          <a:cs typeface="Calibri"/>
                        </a:rPr>
                        <a:t>if</a:t>
                      </a:r>
                      <a:r>
                        <a:rPr sz="700" spc="-25" dirty="0">
                          <a:solidFill>
                            <a:srgbClr val="57585B"/>
                          </a:solidFill>
                          <a:latin typeface="Calibri"/>
                          <a:cs typeface="Calibri"/>
                        </a:rPr>
                        <a:t> </a:t>
                      </a:r>
                      <a:r>
                        <a:rPr sz="700" spc="-45" dirty="0">
                          <a:solidFill>
                            <a:srgbClr val="57585B"/>
                          </a:solidFill>
                          <a:latin typeface="Calibri"/>
                          <a:cs typeface="Calibri"/>
                        </a:rPr>
                        <a:t>necessary,</a:t>
                      </a:r>
                      <a:r>
                        <a:rPr sz="700" spc="-20" dirty="0">
                          <a:solidFill>
                            <a:srgbClr val="57585B"/>
                          </a:solidFill>
                          <a:latin typeface="Calibri"/>
                          <a:cs typeface="Calibri"/>
                        </a:rPr>
                        <a:t> </a:t>
                      </a:r>
                      <a:r>
                        <a:rPr sz="700" spc="-50" dirty="0">
                          <a:solidFill>
                            <a:srgbClr val="57585B"/>
                          </a:solidFill>
                          <a:latin typeface="Calibri"/>
                          <a:cs typeface="Calibri"/>
                        </a:rPr>
                        <a:t>on</a:t>
                      </a:r>
                      <a:r>
                        <a:rPr sz="700" spc="-20" dirty="0">
                          <a:solidFill>
                            <a:srgbClr val="57585B"/>
                          </a:solidFill>
                          <a:latin typeface="Calibri"/>
                          <a:cs typeface="Calibri"/>
                        </a:rPr>
                        <a:t> </a:t>
                      </a:r>
                      <a:r>
                        <a:rPr sz="700" spc="-50" dirty="0">
                          <a:solidFill>
                            <a:srgbClr val="57585B"/>
                          </a:solidFill>
                          <a:latin typeface="Calibri"/>
                          <a:cs typeface="Calibri"/>
                        </a:rPr>
                        <a:t>a</a:t>
                      </a:r>
                      <a:r>
                        <a:rPr sz="700" spc="-20" dirty="0">
                          <a:solidFill>
                            <a:srgbClr val="57585B"/>
                          </a:solidFill>
                          <a:latin typeface="Calibri"/>
                          <a:cs typeface="Calibri"/>
                        </a:rPr>
                        <a:t> </a:t>
                      </a:r>
                      <a:r>
                        <a:rPr sz="700" spc="-50" dirty="0">
                          <a:solidFill>
                            <a:srgbClr val="57585B"/>
                          </a:solidFill>
                          <a:latin typeface="Calibri"/>
                          <a:cs typeface="Calibri"/>
                        </a:rPr>
                        <a:t>semester</a:t>
                      </a:r>
                      <a:r>
                        <a:rPr sz="700" spc="-25" dirty="0">
                          <a:solidFill>
                            <a:srgbClr val="57585B"/>
                          </a:solidFill>
                          <a:latin typeface="Calibri"/>
                          <a:cs typeface="Calibri"/>
                        </a:rPr>
                        <a:t> </a:t>
                      </a:r>
                      <a:r>
                        <a:rPr sz="700" spc="-35" dirty="0">
                          <a:solidFill>
                            <a:srgbClr val="57585B"/>
                          </a:solidFill>
                          <a:latin typeface="Calibri"/>
                          <a:cs typeface="Calibri"/>
                        </a:rPr>
                        <a:t>basis.</a:t>
                      </a:r>
                      <a:endParaRPr sz="700">
                        <a:latin typeface="Calibri"/>
                        <a:cs typeface="Calibri"/>
                      </a:endParaRPr>
                    </a:p>
                    <a:p>
                      <a:pPr>
                        <a:lnSpc>
                          <a:spcPct val="100000"/>
                        </a:lnSpc>
                      </a:pPr>
                      <a:endParaRPr sz="700">
                        <a:latin typeface="Times New Roman"/>
                        <a:cs typeface="Times New Roman"/>
                      </a:endParaRPr>
                    </a:p>
                    <a:p>
                      <a:pPr marL="55244">
                        <a:lnSpc>
                          <a:spcPct val="100000"/>
                        </a:lnSpc>
                        <a:spcBef>
                          <a:spcPts val="535"/>
                        </a:spcBef>
                      </a:pPr>
                      <a:r>
                        <a:rPr sz="700" spc="-45" dirty="0">
                          <a:solidFill>
                            <a:srgbClr val="FFFFFF"/>
                          </a:solidFill>
                          <a:latin typeface="Calibri"/>
                          <a:cs typeface="Calibri"/>
                        </a:rPr>
                        <a:t>Related to </a:t>
                      </a:r>
                      <a:r>
                        <a:rPr sz="700" spc="-50" dirty="0">
                          <a:solidFill>
                            <a:srgbClr val="FFFFFF"/>
                          </a:solidFill>
                          <a:latin typeface="Calibri"/>
                          <a:cs typeface="Calibri"/>
                        </a:rPr>
                        <a:t>ISO 27001:2013 </a:t>
                      </a:r>
                      <a:r>
                        <a:rPr sz="700" spc="-30" dirty="0">
                          <a:solidFill>
                            <a:srgbClr val="FFFFFF"/>
                          </a:solidFill>
                          <a:latin typeface="Calibri"/>
                          <a:cs typeface="Calibri"/>
                        </a:rPr>
                        <a:t>- </a:t>
                      </a:r>
                      <a:r>
                        <a:rPr sz="700" spc="-45" dirty="0">
                          <a:solidFill>
                            <a:srgbClr val="FFFFFF"/>
                          </a:solidFill>
                          <a:latin typeface="Calibri"/>
                          <a:cs typeface="Calibri"/>
                        </a:rPr>
                        <a:t>A.5 Security </a:t>
                      </a:r>
                      <a:r>
                        <a:rPr sz="700" spc="-40" dirty="0">
                          <a:solidFill>
                            <a:srgbClr val="FFFFFF"/>
                          </a:solidFill>
                          <a:latin typeface="Calibri"/>
                          <a:cs typeface="Calibri"/>
                        </a:rPr>
                        <a:t>policy</a:t>
                      </a:r>
                      <a:r>
                        <a:rPr sz="700" spc="25" dirty="0">
                          <a:solidFill>
                            <a:srgbClr val="FFFFFF"/>
                          </a:solidFill>
                          <a:latin typeface="Calibri"/>
                          <a:cs typeface="Calibri"/>
                        </a:rPr>
                        <a:t> </a:t>
                      </a:r>
                      <a:r>
                        <a:rPr sz="700" spc="-40" dirty="0">
                          <a:solidFill>
                            <a:srgbClr val="FFFFFF"/>
                          </a:solidFill>
                          <a:latin typeface="Calibri"/>
                          <a:cs typeface="Calibri"/>
                        </a:rPr>
                        <a:t>control</a:t>
                      </a:r>
                      <a:endParaRPr sz="700">
                        <a:latin typeface="Calibri"/>
                        <a:cs typeface="Calibri"/>
                      </a:endParaRPr>
                    </a:p>
                  </a:txBody>
                  <a:tcPr marL="0" marR="0" marT="52388" marB="0">
                    <a:lnL w="6350">
                      <a:solidFill>
                        <a:srgbClr val="C1C2DE"/>
                      </a:solidFill>
                      <a:prstDash val="solid"/>
                    </a:lnL>
                    <a:lnR w="6350">
                      <a:solidFill>
                        <a:srgbClr val="C1C2DE"/>
                      </a:solidFill>
                      <a:prstDash val="solid"/>
                    </a:lnR>
                    <a:lnT w="6350">
                      <a:solidFill>
                        <a:srgbClr val="183988"/>
                      </a:solidFill>
                      <a:prstDash val="solid"/>
                    </a:lnT>
                  </a:tcPr>
                </a:tc>
                <a:tc>
                  <a:txBody>
                    <a:bodyPr/>
                    <a:lstStyle/>
                    <a:p>
                      <a:pPr>
                        <a:lnSpc>
                          <a:spcPct val="100000"/>
                        </a:lnSpc>
                      </a:pPr>
                      <a:endParaRPr sz="800">
                        <a:latin typeface="Times New Roman"/>
                        <a:cs typeface="Times New Roman"/>
                      </a:endParaRPr>
                    </a:p>
                  </a:txBody>
                  <a:tcPr marL="0" marR="0" marT="0" marB="0">
                    <a:lnL w="6350">
                      <a:solidFill>
                        <a:srgbClr val="C1C2DE"/>
                      </a:solidFill>
                      <a:prstDash val="solid"/>
                    </a:lnL>
                    <a:lnT w="6350">
                      <a:solidFill>
                        <a:srgbClr val="183988"/>
                      </a:solidFill>
                      <a:prstDash val="solid"/>
                    </a:lnT>
                    <a:solidFill>
                      <a:srgbClr val="D21145"/>
                    </a:solidFill>
                  </a:tcPr>
                </a:tc>
                <a:extLst>
                  <a:ext uri="{0D108BD9-81ED-4DB2-BD59-A6C34878D82A}">
                    <a16:rowId xmlns:a16="http://schemas.microsoft.com/office/drawing/2014/main" val="10004"/>
                  </a:ext>
                </a:extLst>
              </a:tr>
              <a:tr h="252413">
                <a:tc vMerge="1">
                  <a:txBody>
                    <a:bodyPr/>
                    <a:lstStyle/>
                    <a:p>
                      <a:endParaRPr/>
                    </a:p>
                  </a:txBody>
                  <a:tcPr marL="0" marR="0" marT="77470" marB="0">
                    <a:lnR w="6350">
                      <a:solidFill>
                        <a:srgbClr val="C1C2DE"/>
                      </a:solidFill>
                      <a:prstDash val="solid"/>
                    </a:lnR>
                    <a:lnT w="6350">
                      <a:solidFill>
                        <a:srgbClr val="183988"/>
                      </a:solidFill>
                      <a:prstDash val="solid"/>
                    </a:lnT>
                  </a:tcPr>
                </a:tc>
                <a:tc vMerge="1">
                  <a:txBody>
                    <a:bodyPr/>
                    <a:lstStyle/>
                    <a:p>
                      <a:endParaRPr/>
                    </a:p>
                  </a:txBody>
                  <a:tcPr marL="0" marR="0" marT="69850" marB="0">
                    <a:lnL w="6350">
                      <a:solidFill>
                        <a:srgbClr val="C1C2DE"/>
                      </a:solidFill>
                      <a:prstDash val="solid"/>
                    </a:lnL>
                    <a:lnR w="6350">
                      <a:solidFill>
                        <a:srgbClr val="C1C2DE"/>
                      </a:solidFill>
                      <a:prstDash val="solid"/>
                    </a:lnR>
                    <a:lnT w="6350">
                      <a:solidFill>
                        <a:srgbClr val="183988"/>
                      </a:solidFill>
                      <a:prstDash val="solid"/>
                    </a:lnT>
                  </a:tcPr>
                </a:tc>
                <a:tc>
                  <a:txBody>
                    <a:bodyPr/>
                    <a:lstStyle/>
                    <a:p>
                      <a:pPr>
                        <a:lnSpc>
                          <a:spcPct val="100000"/>
                        </a:lnSpc>
                      </a:pPr>
                      <a:endParaRPr sz="800" dirty="0">
                        <a:latin typeface="Times New Roman"/>
                        <a:cs typeface="Times New Roman"/>
                      </a:endParaRPr>
                    </a:p>
                  </a:txBody>
                  <a:tcPr marL="0" marR="0" marT="0" marB="0">
                    <a:lnL w="6350">
                      <a:solidFill>
                        <a:srgbClr val="C1C2DE"/>
                      </a:solidFill>
                      <a:prstDash val="solid"/>
                    </a:lnL>
                    <a:solidFill>
                      <a:srgbClr val="183988"/>
                    </a:solidFill>
                  </a:tcPr>
                </a:tc>
                <a:extLst>
                  <a:ext uri="{0D108BD9-81ED-4DB2-BD59-A6C34878D82A}">
                    <a16:rowId xmlns:a16="http://schemas.microsoft.com/office/drawing/2014/main" val="10005"/>
                  </a:ext>
                </a:extLst>
              </a:tr>
            </a:tbl>
          </a:graphicData>
        </a:graphic>
      </p:graphicFrame>
      <p:sp>
        <p:nvSpPr>
          <p:cNvPr id="16" name="object 16"/>
          <p:cNvSpPr/>
          <p:nvPr/>
        </p:nvSpPr>
        <p:spPr>
          <a:xfrm>
            <a:off x="5106594" y="4695296"/>
            <a:ext cx="334328" cy="0"/>
          </a:xfrm>
          <a:custGeom>
            <a:avLst/>
            <a:gdLst/>
            <a:ahLst/>
            <a:cxnLst/>
            <a:rect l="l" t="t" r="r" b="b"/>
            <a:pathLst>
              <a:path w="445770">
                <a:moveTo>
                  <a:pt x="0" y="0"/>
                </a:moveTo>
                <a:lnTo>
                  <a:pt x="445761" y="0"/>
                </a:lnTo>
              </a:path>
            </a:pathLst>
          </a:custGeom>
          <a:ln w="11080">
            <a:solidFill>
              <a:srgbClr val="18398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object 17"/>
          <p:cNvSpPr txBox="1"/>
          <p:nvPr/>
        </p:nvSpPr>
        <p:spPr>
          <a:xfrm>
            <a:off x="1948130" y="2326292"/>
            <a:ext cx="2584133" cy="217367"/>
          </a:xfrm>
          <a:prstGeom prst="rect">
            <a:avLst/>
          </a:prstGeom>
        </p:spPr>
        <p:txBody>
          <a:bodyPr vert="horz" wrap="square" lIns="0" tIns="9525" rIns="0" bIns="0" rtlCol="0">
            <a:spAutoFit/>
          </a:bodyPr>
          <a:lstStyle/>
          <a:p>
            <a:pPr marL="9525" marR="0" lvl="0" indent="0" algn="l" defTabSz="914400" rtl="0" eaLnBrk="1" fontAlgn="auto" latinLnBrk="0" hangingPunct="1">
              <a:lnSpc>
                <a:spcPct val="100000"/>
              </a:lnSpc>
              <a:spcBef>
                <a:spcPts val="75"/>
              </a:spcBef>
              <a:spcAft>
                <a:spcPts val="0"/>
              </a:spcAft>
              <a:buClrTx/>
              <a:buSzTx/>
              <a:buFontTx/>
              <a:buNone/>
              <a:tabLst/>
              <a:defRPr/>
            </a:pPr>
            <a:r>
              <a:rPr kumimoji="0" sz="1350" b="0" i="0" u="none" strike="noStrike" kern="1200" cap="none" spc="-11" normalizeH="0" baseline="0" noProof="0" dirty="0">
                <a:ln>
                  <a:noFill/>
                </a:ln>
                <a:solidFill>
                  <a:srgbClr val="C00000"/>
                </a:solidFill>
                <a:effectLst/>
                <a:uLnTx/>
                <a:uFillTx/>
                <a:latin typeface="Calibri"/>
                <a:ea typeface="+mn-ea"/>
                <a:cs typeface="Calibri"/>
              </a:rPr>
              <a:t>Πολιτική </a:t>
            </a:r>
            <a:r>
              <a:rPr kumimoji="0" sz="1350" b="0" i="0" u="none" strike="noStrike" kern="1200" cap="none" spc="-4" normalizeH="0" baseline="0" noProof="0" dirty="0">
                <a:ln>
                  <a:noFill/>
                </a:ln>
                <a:solidFill>
                  <a:srgbClr val="C00000"/>
                </a:solidFill>
                <a:effectLst/>
                <a:uLnTx/>
                <a:uFillTx/>
                <a:latin typeface="Calibri"/>
                <a:ea typeface="+mn-ea"/>
                <a:cs typeface="Calibri"/>
              </a:rPr>
              <a:t>ασφάλειας (Security</a:t>
            </a:r>
            <a:r>
              <a:rPr kumimoji="0" sz="1350" b="0" i="0" u="none" strike="noStrike" kern="1200" cap="none" spc="38" normalizeH="0" baseline="0" noProof="0" dirty="0">
                <a:ln>
                  <a:noFill/>
                </a:ln>
                <a:solidFill>
                  <a:srgbClr val="C00000"/>
                </a:solidFill>
                <a:effectLst/>
                <a:uLnTx/>
                <a:uFillTx/>
                <a:latin typeface="Calibri"/>
                <a:ea typeface="+mn-ea"/>
                <a:cs typeface="Calibri"/>
              </a:rPr>
              <a:t> </a:t>
            </a:r>
            <a:r>
              <a:rPr kumimoji="0" sz="1350" b="0" i="0" u="none" strike="noStrike" kern="1200" cap="none" spc="-4" normalizeH="0" baseline="0" noProof="0" dirty="0">
                <a:ln>
                  <a:noFill/>
                </a:ln>
                <a:solidFill>
                  <a:srgbClr val="C00000"/>
                </a:solidFill>
                <a:effectLst/>
                <a:uLnTx/>
                <a:uFillTx/>
                <a:latin typeface="Calibri"/>
                <a:ea typeface="+mn-ea"/>
                <a:cs typeface="Calibri"/>
              </a:rPr>
              <a:t>policy)</a:t>
            </a:r>
            <a:endParaRPr kumimoji="0" sz="1350" b="0" i="0" u="none" strike="noStrike" kern="1200" cap="none" spc="0" normalizeH="0" baseline="0" noProof="0">
              <a:ln>
                <a:noFill/>
              </a:ln>
              <a:solidFill>
                <a:prstClr val="black"/>
              </a:solidFill>
              <a:effectLst/>
              <a:uLnTx/>
              <a:uFillTx/>
              <a:latin typeface="Calibri"/>
              <a:ea typeface="+mn-ea"/>
              <a:cs typeface="Calibri"/>
            </a:endParaRPr>
          </a:p>
        </p:txBody>
      </p:sp>
      <p:graphicFrame>
        <p:nvGraphicFramePr>
          <p:cNvPr id="18" name="object 18"/>
          <p:cNvGraphicFramePr>
            <a:graphicFrameLocks noGrp="1"/>
          </p:cNvGraphicFramePr>
          <p:nvPr/>
        </p:nvGraphicFramePr>
        <p:xfrm>
          <a:off x="5770447" y="2344276"/>
          <a:ext cx="4448176" cy="2933702"/>
        </p:xfrm>
        <a:graphic>
          <a:graphicData uri="http://schemas.openxmlformats.org/drawingml/2006/table">
            <a:tbl>
              <a:tblPr firstRow="1" bandRow="1">
                <a:tableStyleId>{2D5ABB26-0587-4C30-8999-92F81FD0307C}</a:tableStyleId>
              </a:tblPr>
              <a:tblGrid>
                <a:gridCol w="458153">
                  <a:extLst>
                    <a:ext uri="{9D8B030D-6E8A-4147-A177-3AD203B41FA5}">
                      <a16:colId xmlns:a16="http://schemas.microsoft.com/office/drawing/2014/main" val="20000"/>
                    </a:ext>
                  </a:extLst>
                </a:gridCol>
                <a:gridCol w="3579495">
                  <a:extLst>
                    <a:ext uri="{9D8B030D-6E8A-4147-A177-3AD203B41FA5}">
                      <a16:colId xmlns:a16="http://schemas.microsoft.com/office/drawing/2014/main" val="20001"/>
                    </a:ext>
                  </a:extLst>
                </a:gridCol>
                <a:gridCol w="410528">
                  <a:extLst>
                    <a:ext uri="{9D8B030D-6E8A-4147-A177-3AD203B41FA5}">
                      <a16:colId xmlns:a16="http://schemas.microsoft.com/office/drawing/2014/main" val="20002"/>
                    </a:ext>
                  </a:extLst>
                </a:gridCol>
              </a:tblGrid>
              <a:tr h="431483">
                <a:tc>
                  <a:txBody>
                    <a:bodyPr/>
                    <a:lstStyle/>
                    <a:p>
                      <a:pPr>
                        <a:lnSpc>
                          <a:spcPct val="100000"/>
                        </a:lnSpc>
                        <a:spcBef>
                          <a:spcPts val="40"/>
                        </a:spcBef>
                      </a:pPr>
                      <a:endParaRPr sz="900">
                        <a:latin typeface="Times New Roman"/>
                        <a:cs typeface="Times New Roman"/>
                      </a:endParaRPr>
                    </a:p>
                    <a:p>
                      <a:pPr marL="66675">
                        <a:lnSpc>
                          <a:spcPct val="100000"/>
                        </a:lnSpc>
                      </a:pPr>
                      <a:r>
                        <a:rPr sz="800" spc="-70" dirty="0">
                          <a:solidFill>
                            <a:srgbClr val="D21145"/>
                          </a:solidFill>
                          <a:latin typeface="Calibri"/>
                          <a:cs typeface="Calibri"/>
                        </a:rPr>
                        <a:t>SM.M.1</a:t>
                      </a:r>
                      <a:endParaRPr sz="800">
                        <a:latin typeface="Calibri"/>
                        <a:cs typeface="Calibri"/>
                      </a:endParaRPr>
                    </a:p>
                  </a:txBody>
                  <a:tcPr marL="0" marR="0" marT="3810" marB="0">
                    <a:lnR w="6350">
                      <a:solidFill>
                        <a:srgbClr val="C1C2DE"/>
                      </a:solidFill>
                      <a:prstDash val="solid"/>
                    </a:lnR>
                    <a:lnT w="9525">
                      <a:solidFill>
                        <a:srgbClr val="003399"/>
                      </a:solidFill>
                      <a:prstDash val="solid"/>
                    </a:lnT>
                    <a:lnB w="19050">
                      <a:solidFill>
                        <a:srgbClr val="183988"/>
                      </a:solidFill>
                      <a:prstDash val="solid"/>
                    </a:lnB>
                  </a:tcPr>
                </a:tc>
                <a:tc>
                  <a:txBody>
                    <a:bodyPr/>
                    <a:lstStyle/>
                    <a:p>
                      <a:pPr marL="66675" marR="62230">
                        <a:lnSpc>
                          <a:spcPct val="103000"/>
                        </a:lnSpc>
                        <a:spcBef>
                          <a:spcPts val="590"/>
                        </a:spcBef>
                      </a:pPr>
                      <a:r>
                        <a:rPr sz="800" spc="-65" dirty="0">
                          <a:solidFill>
                            <a:srgbClr val="57585B"/>
                          </a:solidFill>
                          <a:latin typeface="Calibri"/>
                          <a:cs typeface="Calibri"/>
                        </a:rPr>
                        <a:t>Database and </a:t>
                      </a:r>
                      <a:r>
                        <a:rPr sz="800" spc="-55" dirty="0">
                          <a:solidFill>
                            <a:srgbClr val="57585B"/>
                          </a:solidFill>
                          <a:latin typeface="Calibri"/>
                          <a:cs typeface="Calibri"/>
                        </a:rPr>
                        <a:t>applications </a:t>
                      </a:r>
                      <a:r>
                        <a:rPr sz="800" spc="-60" dirty="0">
                          <a:solidFill>
                            <a:srgbClr val="57585B"/>
                          </a:solidFill>
                          <a:latin typeface="Calibri"/>
                          <a:cs typeface="Calibri"/>
                        </a:rPr>
                        <a:t>servers should </a:t>
                      </a:r>
                      <a:r>
                        <a:rPr sz="800" spc="-65" dirty="0">
                          <a:solidFill>
                            <a:srgbClr val="57585B"/>
                          </a:solidFill>
                          <a:latin typeface="Calibri"/>
                          <a:cs typeface="Calibri"/>
                        </a:rPr>
                        <a:t>be </a:t>
                      </a:r>
                      <a:r>
                        <a:rPr sz="800" spc="-60" dirty="0">
                          <a:solidFill>
                            <a:srgbClr val="57585B"/>
                          </a:solidFill>
                          <a:latin typeface="Calibri"/>
                          <a:cs typeface="Calibri"/>
                        </a:rPr>
                        <a:t>configured </a:t>
                      </a:r>
                      <a:r>
                        <a:rPr sz="800" spc="-50" dirty="0">
                          <a:solidFill>
                            <a:srgbClr val="57585B"/>
                          </a:solidFill>
                          <a:latin typeface="Calibri"/>
                          <a:cs typeface="Calibri"/>
                        </a:rPr>
                        <a:t>to </a:t>
                      </a:r>
                      <a:r>
                        <a:rPr sz="800" spc="-60" dirty="0">
                          <a:solidFill>
                            <a:srgbClr val="57585B"/>
                          </a:solidFill>
                          <a:latin typeface="Calibri"/>
                          <a:cs typeface="Calibri"/>
                        </a:rPr>
                        <a:t>run using </a:t>
                      </a:r>
                      <a:r>
                        <a:rPr sz="800" spc="-65" dirty="0">
                          <a:solidFill>
                            <a:srgbClr val="57585B"/>
                          </a:solidFill>
                          <a:latin typeface="Calibri"/>
                          <a:cs typeface="Calibri"/>
                        </a:rPr>
                        <a:t>a </a:t>
                      </a:r>
                      <a:r>
                        <a:rPr sz="800" spc="-60" dirty="0">
                          <a:solidFill>
                            <a:srgbClr val="57585B"/>
                          </a:solidFill>
                          <a:latin typeface="Calibri"/>
                          <a:cs typeface="Calibri"/>
                        </a:rPr>
                        <a:t>separate account, with  </a:t>
                      </a:r>
                      <a:r>
                        <a:rPr sz="800" spc="-75" dirty="0">
                          <a:solidFill>
                            <a:srgbClr val="57585B"/>
                          </a:solidFill>
                          <a:latin typeface="Calibri"/>
                          <a:cs typeface="Calibri"/>
                        </a:rPr>
                        <a:t>minimum OS </a:t>
                      </a:r>
                      <a:r>
                        <a:rPr sz="800" spc="-55" dirty="0">
                          <a:solidFill>
                            <a:srgbClr val="57585B"/>
                          </a:solidFill>
                          <a:latin typeface="Calibri"/>
                          <a:cs typeface="Calibri"/>
                        </a:rPr>
                        <a:t>privileges to function</a:t>
                      </a:r>
                      <a:r>
                        <a:rPr sz="800" spc="100" dirty="0">
                          <a:solidFill>
                            <a:srgbClr val="57585B"/>
                          </a:solidFill>
                          <a:latin typeface="Calibri"/>
                          <a:cs typeface="Calibri"/>
                        </a:rPr>
                        <a:t> </a:t>
                      </a:r>
                      <a:r>
                        <a:rPr sz="800" spc="-50" dirty="0">
                          <a:solidFill>
                            <a:srgbClr val="57585B"/>
                          </a:solidFill>
                          <a:latin typeface="Calibri"/>
                          <a:cs typeface="Calibri"/>
                        </a:rPr>
                        <a:t>correctly.</a:t>
                      </a:r>
                      <a:endParaRPr sz="800">
                        <a:latin typeface="Calibri"/>
                        <a:cs typeface="Calibri"/>
                      </a:endParaRPr>
                    </a:p>
                  </a:txBody>
                  <a:tcPr marL="0" marR="0" marT="56198" marB="0">
                    <a:lnL w="6350">
                      <a:solidFill>
                        <a:srgbClr val="C1C2DE"/>
                      </a:solidFill>
                      <a:prstDash val="solid"/>
                    </a:lnL>
                    <a:lnR w="6350">
                      <a:solidFill>
                        <a:srgbClr val="C1C2DE"/>
                      </a:solidFill>
                      <a:prstDash val="solid"/>
                    </a:lnR>
                    <a:lnT w="9525">
                      <a:solidFill>
                        <a:srgbClr val="003399"/>
                      </a:solidFill>
                      <a:prstDash val="solid"/>
                    </a:lnT>
                    <a:lnB w="19050">
                      <a:solidFill>
                        <a:srgbClr val="183988"/>
                      </a:solidFill>
                      <a:prstDash val="solid"/>
                    </a:lnB>
                  </a:tcPr>
                </a:tc>
                <a:tc rowSpan="2">
                  <a:txBody>
                    <a:bodyPr/>
                    <a:lstStyle/>
                    <a:p>
                      <a:pPr>
                        <a:lnSpc>
                          <a:spcPct val="100000"/>
                        </a:lnSpc>
                      </a:pPr>
                      <a:endParaRPr sz="800">
                        <a:latin typeface="Times New Roman"/>
                        <a:cs typeface="Times New Roman"/>
                      </a:endParaRPr>
                    </a:p>
                  </a:txBody>
                  <a:tcPr marL="0" marR="0" marT="0" marB="0">
                    <a:lnL w="6350">
                      <a:solidFill>
                        <a:srgbClr val="C1C2DE"/>
                      </a:solidFill>
                      <a:prstDash val="solid"/>
                    </a:lnL>
                    <a:lnT w="9525">
                      <a:solidFill>
                        <a:srgbClr val="003399"/>
                      </a:solidFill>
                      <a:prstDash val="solid"/>
                    </a:lnT>
                    <a:lnB w="19050">
                      <a:solidFill>
                        <a:srgbClr val="183988"/>
                      </a:solidFill>
                      <a:prstDash val="solid"/>
                    </a:lnB>
                    <a:solidFill>
                      <a:srgbClr val="92D050"/>
                    </a:solidFill>
                  </a:tcPr>
                </a:tc>
                <a:extLst>
                  <a:ext uri="{0D108BD9-81ED-4DB2-BD59-A6C34878D82A}">
                    <a16:rowId xmlns:a16="http://schemas.microsoft.com/office/drawing/2014/main" val="10000"/>
                  </a:ext>
                </a:extLst>
              </a:tr>
              <a:tr h="433864">
                <a:tc>
                  <a:txBody>
                    <a:bodyPr/>
                    <a:lstStyle/>
                    <a:p>
                      <a:pPr>
                        <a:lnSpc>
                          <a:spcPct val="100000"/>
                        </a:lnSpc>
                        <a:spcBef>
                          <a:spcPts val="10"/>
                        </a:spcBef>
                      </a:pPr>
                      <a:endParaRPr sz="900">
                        <a:latin typeface="Times New Roman"/>
                        <a:cs typeface="Times New Roman"/>
                      </a:endParaRPr>
                    </a:p>
                    <a:p>
                      <a:pPr marL="66675">
                        <a:lnSpc>
                          <a:spcPct val="100000"/>
                        </a:lnSpc>
                      </a:pPr>
                      <a:r>
                        <a:rPr sz="800" spc="-70" dirty="0">
                          <a:solidFill>
                            <a:srgbClr val="D21145"/>
                          </a:solidFill>
                          <a:latin typeface="Calibri"/>
                          <a:cs typeface="Calibri"/>
                        </a:rPr>
                        <a:t>SM.M.2</a:t>
                      </a:r>
                      <a:endParaRPr sz="800">
                        <a:latin typeface="Calibri"/>
                        <a:cs typeface="Calibri"/>
                      </a:endParaRPr>
                    </a:p>
                  </a:txBody>
                  <a:tcPr marL="0" marR="0" marT="953" marB="0">
                    <a:lnR w="6350">
                      <a:solidFill>
                        <a:srgbClr val="C1C2DE"/>
                      </a:solidFill>
                      <a:prstDash val="solid"/>
                    </a:lnR>
                    <a:lnT w="19050">
                      <a:solidFill>
                        <a:srgbClr val="183988"/>
                      </a:solidFill>
                      <a:prstDash val="solid"/>
                    </a:lnT>
                    <a:lnB w="19050">
                      <a:solidFill>
                        <a:srgbClr val="183988"/>
                      </a:solidFill>
                      <a:prstDash val="solid"/>
                    </a:lnB>
                    <a:solidFill>
                      <a:srgbClr val="EFEFEF"/>
                    </a:solidFill>
                  </a:tcPr>
                </a:tc>
                <a:tc>
                  <a:txBody>
                    <a:bodyPr/>
                    <a:lstStyle/>
                    <a:p>
                      <a:pPr marL="66675" marR="59690">
                        <a:lnSpc>
                          <a:spcPct val="103000"/>
                        </a:lnSpc>
                        <a:spcBef>
                          <a:spcPts val="615"/>
                        </a:spcBef>
                      </a:pPr>
                      <a:r>
                        <a:rPr sz="800" spc="-65" dirty="0">
                          <a:solidFill>
                            <a:srgbClr val="57585B"/>
                          </a:solidFill>
                          <a:latin typeface="Calibri"/>
                          <a:cs typeface="Calibri"/>
                        </a:rPr>
                        <a:t>Database and </a:t>
                      </a:r>
                      <a:r>
                        <a:rPr sz="800" spc="-55" dirty="0">
                          <a:solidFill>
                            <a:srgbClr val="57585B"/>
                          </a:solidFill>
                          <a:latin typeface="Calibri"/>
                          <a:cs typeface="Calibri"/>
                        </a:rPr>
                        <a:t>applications </a:t>
                      </a:r>
                      <a:r>
                        <a:rPr sz="800" spc="-60" dirty="0">
                          <a:solidFill>
                            <a:srgbClr val="57585B"/>
                          </a:solidFill>
                          <a:latin typeface="Calibri"/>
                          <a:cs typeface="Calibri"/>
                        </a:rPr>
                        <a:t>servers should only process the personal data </a:t>
                      </a:r>
                      <a:r>
                        <a:rPr sz="800" spc="-55" dirty="0">
                          <a:solidFill>
                            <a:srgbClr val="57585B"/>
                          </a:solidFill>
                          <a:latin typeface="Calibri"/>
                          <a:cs typeface="Calibri"/>
                        </a:rPr>
                        <a:t>that </a:t>
                      </a:r>
                      <a:r>
                        <a:rPr sz="800" spc="-60" dirty="0">
                          <a:solidFill>
                            <a:srgbClr val="57585B"/>
                          </a:solidFill>
                          <a:latin typeface="Calibri"/>
                          <a:cs typeface="Calibri"/>
                        </a:rPr>
                        <a:t>are </a:t>
                      </a:r>
                      <a:r>
                        <a:rPr sz="800" spc="-55" dirty="0">
                          <a:solidFill>
                            <a:srgbClr val="57585B"/>
                          </a:solidFill>
                          <a:latin typeface="Calibri"/>
                          <a:cs typeface="Calibri"/>
                        </a:rPr>
                        <a:t>actually  </a:t>
                      </a:r>
                      <a:r>
                        <a:rPr sz="800" spc="-65" dirty="0">
                          <a:solidFill>
                            <a:srgbClr val="57585B"/>
                          </a:solidFill>
                          <a:latin typeface="Calibri"/>
                          <a:cs typeface="Calibri"/>
                        </a:rPr>
                        <a:t>neededs </a:t>
                      </a:r>
                      <a:r>
                        <a:rPr sz="800" spc="-55" dirty="0">
                          <a:solidFill>
                            <a:srgbClr val="57585B"/>
                          </a:solidFill>
                          <a:latin typeface="Calibri"/>
                          <a:cs typeface="Calibri"/>
                        </a:rPr>
                        <a:t>to </a:t>
                      </a:r>
                      <a:r>
                        <a:rPr sz="800" spc="-60" dirty="0">
                          <a:solidFill>
                            <a:srgbClr val="57585B"/>
                          </a:solidFill>
                          <a:latin typeface="Calibri"/>
                          <a:cs typeface="Calibri"/>
                        </a:rPr>
                        <a:t>process </a:t>
                      </a:r>
                      <a:r>
                        <a:rPr sz="800" spc="-50" dirty="0">
                          <a:solidFill>
                            <a:srgbClr val="57585B"/>
                          </a:solidFill>
                          <a:latin typeface="Calibri"/>
                          <a:cs typeface="Calibri"/>
                        </a:rPr>
                        <a:t>in </a:t>
                      </a:r>
                      <a:r>
                        <a:rPr sz="800" spc="-60" dirty="0">
                          <a:solidFill>
                            <a:srgbClr val="57585B"/>
                          </a:solidFill>
                          <a:latin typeface="Calibri"/>
                          <a:cs typeface="Calibri"/>
                        </a:rPr>
                        <a:t>order </a:t>
                      </a:r>
                      <a:r>
                        <a:rPr sz="800" spc="-55" dirty="0">
                          <a:solidFill>
                            <a:srgbClr val="57585B"/>
                          </a:solidFill>
                          <a:latin typeface="Calibri"/>
                          <a:cs typeface="Calibri"/>
                        </a:rPr>
                        <a:t>to </a:t>
                      </a:r>
                      <a:r>
                        <a:rPr sz="800" spc="-60" dirty="0">
                          <a:solidFill>
                            <a:srgbClr val="57585B"/>
                          </a:solidFill>
                          <a:latin typeface="Calibri"/>
                          <a:cs typeface="Calibri"/>
                        </a:rPr>
                        <a:t>achieve </a:t>
                      </a:r>
                      <a:r>
                        <a:rPr sz="800" spc="-40" dirty="0">
                          <a:solidFill>
                            <a:srgbClr val="57585B"/>
                          </a:solidFill>
                          <a:latin typeface="Calibri"/>
                          <a:cs typeface="Calibri"/>
                        </a:rPr>
                        <a:t>its </a:t>
                      </a:r>
                      <a:r>
                        <a:rPr sz="800" spc="-60" dirty="0">
                          <a:solidFill>
                            <a:srgbClr val="57585B"/>
                          </a:solidFill>
                          <a:latin typeface="Calibri"/>
                          <a:cs typeface="Calibri"/>
                        </a:rPr>
                        <a:t>processing</a:t>
                      </a:r>
                      <a:r>
                        <a:rPr sz="800" spc="-10" dirty="0">
                          <a:solidFill>
                            <a:srgbClr val="57585B"/>
                          </a:solidFill>
                          <a:latin typeface="Calibri"/>
                          <a:cs typeface="Calibri"/>
                        </a:rPr>
                        <a:t> </a:t>
                      </a:r>
                      <a:r>
                        <a:rPr sz="800" spc="-60" dirty="0">
                          <a:solidFill>
                            <a:srgbClr val="57585B"/>
                          </a:solidFill>
                          <a:latin typeface="Calibri"/>
                          <a:cs typeface="Calibri"/>
                        </a:rPr>
                        <a:t>purposes.</a:t>
                      </a:r>
                      <a:endParaRPr sz="800">
                        <a:latin typeface="Calibri"/>
                        <a:cs typeface="Calibri"/>
                      </a:endParaRPr>
                    </a:p>
                  </a:txBody>
                  <a:tcPr marL="0" marR="0" marT="58579" marB="0">
                    <a:lnL w="6350">
                      <a:solidFill>
                        <a:srgbClr val="C1C2DE"/>
                      </a:solidFill>
                      <a:prstDash val="solid"/>
                    </a:lnL>
                    <a:lnR w="6350">
                      <a:solidFill>
                        <a:srgbClr val="C1C2DE"/>
                      </a:solidFill>
                      <a:prstDash val="solid"/>
                    </a:lnR>
                    <a:lnT w="19050">
                      <a:solidFill>
                        <a:srgbClr val="183988"/>
                      </a:solidFill>
                      <a:prstDash val="solid"/>
                    </a:lnT>
                    <a:lnB w="19050">
                      <a:solidFill>
                        <a:srgbClr val="183988"/>
                      </a:solidFill>
                      <a:prstDash val="solid"/>
                    </a:lnB>
                    <a:solidFill>
                      <a:srgbClr val="EFEFEF"/>
                    </a:solidFill>
                  </a:tcPr>
                </a:tc>
                <a:tc vMerge="1">
                  <a:txBody>
                    <a:bodyPr/>
                    <a:lstStyle/>
                    <a:p>
                      <a:endParaRPr/>
                    </a:p>
                  </a:txBody>
                  <a:tcPr marL="0" marR="0" marT="0" marB="0">
                    <a:lnL w="6350">
                      <a:solidFill>
                        <a:srgbClr val="C1C2DE"/>
                      </a:solidFill>
                      <a:prstDash val="solid"/>
                    </a:lnL>
                    <a:lnT w="9525">
                      <a:solidFill>
                        <a:srgbClr val="003399"/>
                      </a:solidFill>
                      <a:prstDash val="solid"/>
                    </a:lnT>
                    <a:lnB w="19050">
                      <a:solidFill>
                        <a:srgbClr val="183988"/>
                      </a:solidFill>
                      <a:prstDash val="solid"/>
                    </a:lnB>
                    <a:solidFill>
                      <a:srgbClr val="92D050"/>
                    </a:solidFill>
                  </a:tcPr>
                </a:tc>
                <a:extLst>
                  <a:ext uri="{0D108BD9-81ED-4DB2-BD59-A6C34878D82A}">
                    <a16:rowId xmlns:a16="http://schemas.microsoft.com/office/drawing/2014/main" val="10001"/>
                  </a:ext>
                </a:extLst>
              </a:tr>
              <a:tr h="526733">
                <a:tc>
                  <a:txBody>
                    <a:bodyPr/>
                    <a:lstStyle/>
                    <a:p>
                      <a:pPr>
                        <a:lnSpc>
                          <a:spcPct val="100000"/>
                        </a:lnSpc>
                      </a:pPr>
                      <a:endParaRPr sz="800">
                        <a:latin typeface="Times New Roman"/>
                        <a:cs typeface="Times New Roman"/>
                      </a:endParaRPr>
                    </a:p>
                    <a:p>
                      <a:pPr marL="66675">
                        <a:lnSpc>
                          <a:spcPct val="100000"/>
                        </a:lnSpc>
                        <a:spcBef>
                          <a:spcPts val="745"/>
                        </a:spcBef>
                      </a:pPr>
                      <a:r>
                        <a:rPr sz="800" spc="-70" dirty="0">
                          <a:solidFill>
                            <a:srgbClr val="D21145"/>
                          </a:solidFill>
                          <a:latin typeface="Calibri"/>
                          <a:cs typeface="Calibri"/>
                        </a:rPr>
                        <a:t>SM.M.3</a:t>
                      </a:r>
                      <a:endParaRPr sz="800">
                        <a:latin typeface="Calibri"/>
                        <a:cs typeface="Calibri"/>
                      </a:endParaRPr>
                    </a:p>
                  </a:txBody>
                  <a:tcPr marL="0" marR="0" marT="0" marB="0">
                    <a:lnR w="6350">
                      <a:solidFill>
                        <a:srgbClr val="C1C2DE"/>
                      </a:solidFill>
                      <a:prstDash val="solid"/>
                    </a:lnR>
                    <a:lnT w="19050">
                      <a:solidFill>
                        <a:srgbClr val="183988"/>
                      </a:solidFill>
                      <a:prstDash val="solid"/>
                    </a:lnT>
                    <a:lnB w="9525">
                      <a:solidFill>
                        <a:srgbClr val="183988"/>
                      </a:solidFill>
                      <a:prstDash val="solid"/>
                    </a:lnB>
                  </a:tcPr>
                </a:tc>
                <a:tc>
                  <a:txBody>
                    <a:bodyPr/>
                    <a:lstStyle/>
                    <a:p>
                      <a:pPr>
                        <a:lnSpc>
                          <a:spcPct val="100000"/>
                        </a:lnSpc>
                        <a:spcBef>
                          <a:spcPts val="25"/>
                        </a:spcBef>
                      </a:pPr>
                      <a:endParaRPr sz="700" dirty="0">
                        <a:latin typeface="Times New Roman"/>
                        <a:cs typeface="Times New Roman"/>
                      </a:endParaRPr>
                    </a:p>
                    <a:p>
                      <a:pPr marL="66675" marR="65405">
                        <a:lnSpc>
                          <a:spcPct val="103000"/>
                        </a:lnSpc>
                      </a:pPr>
                      <a:r>
                        <a:rPr sz="800" spc="-60" dirty="0">
                          <a:solidFill>
                            <a:srgbClr val="57585B"/>
                          </a:solidFill>
                          <a:latin typeface="Calibri"/>
                          <a:cs typeface="Calibri"/>
                        </a:rPr>
                        <a:t>Encryption </a:t>
                      </a:r>
                      <a:r>
                        <a:rPr sz="800" spc="-55" dirty="0">
                          <a:solidFill>
                            <a:srgbClr val="57585B"/>
                          </a:solidFill>
                          <a:latin typeface="Calibri"/>
                          <a:cs typeface="Calibri"/>
                        </a:rPr>
                        <a:t>solutions </a:t>
                      </a:r>
                      <a:r>
                        <a:rPr sz="800" spc="-60" dirty="0">
                          <a:solidFill>
                            <a:srgbClr val="57585B"/>
                          </a:solidFill>
                          <a:latin typeface="Calibri"/>
                          <a:cs typeface="Calibri"/>
                        </a:rPr>
                        <a:t>should </a:t>
                      </a:r>
                      <a:r>
                        <a:rPr sz="800" spc="-70" dirty="0">
                          <a:solidFill>
                            <a:srgbClr val="57585B"/>
                          </a:solidFill>
                          <a:latin typeface="Calibri"/>
                          <a:cs typeface="Calibri"/>
                        </a:rPr>
                        <a:t>be </a:t>
                      </a:r>
                      <a:r>
                        <a:rPr sz="800" spc="-60" dirty="0">
                          <a:solidFill>
                            <a:srgbClr val="57585B"/>
                          </a:solidFill>
                          <a:latin typeface="Calibri"/>
                          <a:cs typeface="Calibri"/>
                        </a:rPr>
                        <a:t>considered </a:t>
                      </a:r>
                      <a:r>
                        <a:rPr sz="800" spc="-70" dirty="0">
                          <a:solidFill>
                            <a:srgbClr val="57585B"/>
                          </a:solidFill>
                          <a:latin typeface="Calibri"/>
                          <a:cs typeface="Calibri"/>
                        </a:rPr>
                        <a:t>on </a:t>
                      </a:r>
                      <a:r>
                        <a:rPr sz="800" spc="-55" dirty="0">
                          <a:solidFill>
                            <a:srgbClr val="57585B"/>
                          </a:solidFill>
                          <a:latin typeface="Calibri"/>
                          <a:cs typeface="Calibri"/>
                        </a:rPr>
                        <a:t>specific </a:t>
                      </a:r>
                      <a:r>
                        <a:rPr sz="800" spc="-45" dirty="0">
                          <a:solidFill>
                            <a:srgbClr val="57585B"/>
                          </a:solidFill>
                          <a:latin typeface="Calibri"/>
                          <a:cs typeface="Calibri"/>
                        </a:rPr>
                        <a:t>files </a:t>
                      </a:r>
                      <a:r>
                        <a:rPr sz="800" spc="-60" dirty="0">
                          <a:solidFill>
                            <a:srgbClr val="57585B"/>
                          </a:solidFill>
                          <a:latin typeface="Calibri"/>
                          <a:cs typeface="Calibri"/>
                        </a:rPr>
                        <a:t>or records through software or  </a:t>
                      </a:r>
                      <a:r>
                        <a:rPr sz="800" spc="-65" dirty="0">
                          <a:solidFill>
                            <a:srgbClr val="57585B"/>
                          </a:solidFill>
                          <a:latin typeface="Calibri"/>
                          <a:cs typeface="Calibri"/>
                        </a:rPr>
                        <a:t>hardware</a:t>
                      </a:r>
                      <a:r>
                        <a:rPr sz="800" spc="-40" dirty="0">
                          <a:solidFill>
                            <a:srgbClr val="57585B"/>
                          </a:solidFill>
                          <a:latin typeface="Calibri"/>
                          <a:cs typeface="Calibri"/>
                        </a:rPr>
                        <a:t> </a:t>
                      </a:r>
                      <a:r>
                        <a:rPr sz="800" spc="-60" dirty="0">
                          <a:solidFill>
                            <a:srgbClr val="57585B"/>
                          </a:solidFill>
                          <a:latin typeface="Calibri"/>
                          <a:cs typeface="Calibri"/>
                        </a:rPr>
                        <a:t>implementation.</a:t>
                      </a:r>
                      <a:endParaRPr sz="800" dirty="0">
                        <a:latin typeface="Calibri"/>
                        <a:cs typeface="Calibri"/>
                      </a:endParaRPr>
                    </a:p>
                  </a:txBody>
                  <a:tcPr marL="0" marR="0" marT="2381" marB="0">
                    <a:lnL w="6350">
                      <a:solidFill>
                        <a:srgbClr val="C1C2DE"/>
                      </a:solidFill>
                      <a:prstDash val="solid"/>
                    </a:lnL>
                    <a:lnR w="6350">
                      <a:solidFill>
                        <a:srgbClr val="C1C2DE"/>
                      </a:solidFill>
                      <a:prstDash val="solid"/>
                    </a:lnR>
                    <a:lnT w="19050">
                      <a:solidFill>
                        <a:srgbClr val="183988"/>
                      </a:solidFill>
                      <a:prstDash val="solid"/>
                    </a:lnT>
                    <a:lnB w="9525">
                      <a:solidFill>
                        <a:srgbClr val="183988"/>
                      </a:solidFill>
                      <a:prstDash val="solid"/>
                    </a:lnB>
                  </a:tcPr>
                </a:tc>
                <a:tc rowSpan="3">
                  <a:txBody>
                    <a:bodyPr/>
                    <a:lstStyle/>
                    <a:p>
                      <a:pPr>
                        <a:lnSpc>
                          <a:spcPct val="100000"/>
                        </a:lnSpc>
                      </a:pPr>
                      <a:endParaRPr sz="800">
                        <a:latin typeface="Times New Roman"/>
                        <a:cs typeface="Times New Roman"/>
                      </a:endParaRPr>
                    </a:p>
                  </a:txBody>
                  <a:tcPr marL="0" marR="0" marT="0" marB="0">
                    <a:lnL w="6350">
                      <a:solidFill>
                        <a:srgbClr val="C1C2DE"/>
                      </a:solidFill>
                      <a:prstDash val="solid"/>
                    </a:lnL>
                    <a:lnT w="19050">
                      <a:solidFill>
                        <a:srgbClr val="183988"/>
                      </a:solidFill>
                      <a:prstDash val="solid"/>
                    </a:lnT>
                    <a:lnB w="9525">
                      <a:solidFill>
                        <a:srgbClr val="183988"/>
                      </a:solidFill>
                      <a:prstDash val="solid"/>
                    </a:lnB>
                    <a:solidFill>
                      <a:srgbClr val="FFF899"/>
                    </a:solidFill>
                  </a:tcPr>
                </a:tc>
                <a:extLst>
                  <a:ext uri="{0D108BD9-81ED-4DB2-BD59-A6C34878D82A}">
                    <a16:rowId xmlns:a16="http://schemas.microsoft.com/office/drawing/2014/main" val="10002"/>
                  </a:ext>
                </a:extLst>
              </a:tr>
              <a:tr h="350996">
                <a:tc>
                  <a:txBody>
                    <a:bodyPr/>
                    <a:lstStyle/>
                    <a:p>
                      <a:pPr>
                        <a:lnSpc>
                          <a:spcPct val="100000"/>
                        </a:lnSpc>
                      </a:pPr>
                      <a:endParaRPr sz="600">
                        <a:latin typeface="Times New Roman"/>
                        <a:cs typeface="Times New Roman"/>
                      </a:endParaRPr>
                    </a:p>
                    <a:p>
                      <a:pPr marL="66675">
                        <a:lnSpc>
                          <a:spcPct val="100000"/>
                        </a:lnSpc>
                      </a:pPr>
                      <a:r>
                        <a:rPr sz="800" spc="-70" dirty="0">
                          <a:solidFill>
                            <a:srgbClr val="D21145"/>
                          </a:solidFill>
                          <a:latin typeface="Calibri"/>
                          <a:cs typeface="Calibri"/>
                        </a:rPr>
                        <a:t>SM.M.4</a:t>
                      </a:r>
                      <a:endParaRPr sz="800">
                        <a:latin typeface="Calibri"/>
                        <a:cs typeface="Calibri"/>
                      </a:endParaRPr>
                    </a:p>
                  </a:txBody>
                  <a:tcPr marL="0" marR="0" marT="0" marB="0">
                    <a:lnR w="6350">
                      <a:solidFill>
                        <a:srgbClr val="C1C2DE"/>
                      </a:solidFill>
                      <a:prstDash val="solid"/>
                    </a:lnR>
                    <a:lnT w="9525">
                      <a:solidFill>
                        <a:srgbClr val="183988"/>
                      </a:solidFill>
                      <a:prstDash val="solid"/>
                    </a:lnT>
                    <a:lnB w="9525">
                      <a:solidFill>
                        <a:srgbClr val="183988"/>
                      </a:solidFill>
                      <a:prstDash val="solid"/>
                    </a:lnB>
                    <a:solidFill>
                      <a:srgbClr val="EFEFEF"/>
                    </a:solidFill>
                  </a:tcPr>
                </a:tc>
                <a:tc>
                  <a:txBody>
                    <a:bodyPr/>
                    <a:lstStyle/>
                    <a:p>
                      <a:pPr marL="66675">
                        <a:lnSpc>
                          <a:spcPct val="100000"/>
                        </a:lnSpc>
                        <a:spcBef>
                          <a:spcPts val="930"/>
                        </a:spcBef>
                      </a:pPr>
                      <a:r>
                        <a:rPr sz="800" spc="-55" dirty="0">
                          <a:solidFill>
                            <a:srgbClr val="57585B"/>
                          </a:solidFill>
                          <a:latin typeface="Calibri"/>
                          <a:cs typeface="Calibri"/>
                        </a:rPr>
                        <a:t>Encrypting </a:t>
                      </a:r>
                      <a:r>
                        <a:rPr sz="800" spc="-60" dirty="0">
                          <a:solidFill>
                            <a:srgbClr val="57585B"/>
                          </a:solidFill>
                          <a:latin typeface="Calibri"/>
                          <a:cs typeface="Calibri"/>
                        </a:rPr>
                        <a:t>storage </a:t>
                      </a:r>
                      <a:r>
                        <a:rPr sz="800" spc="-55" dirty="0">
                          <a:solidFill>
                            <a:srgbClr val="57585B"/>
                          </a:solidFill>
                          <a:latin typeface="Calibri"/>
                          <a:cs typeface="Calibri"/>
                        </a:rPr>
                        <a:t>drives </a:t>
                      </a:r>
                      <a:r>
                        <a:rPr sz="800" spc="-60" dirty="0">
                          <a:solidFill>
                            <a:srgbClr val="57585B"/>
                          </a:solidFill>
                          <a:latin typeface="Calibri"/>
                          <a:cs typeface="Calibri"/>
                        </a:rPr>
                        <a:t>should </a:t>
                      </a:r>
                      <a:r>
                        <a:rPr sz="800" spc="-65" dirty="0">
                          <a:solidFill>
                            <a:srgbClr val="57585B"/>
                          </a:solidFill>
                          <a:latin typeface="Calibri"/>
                          <a:cs typeface="Calibri"/>
                        </a:rPr>
                        <a:t>be</a:t>
                      </a:r>
                      <a:r>
                        <a:rPr sz="800" spc="55" dirty="0">
                          <a:solidFill>
                            <a:srgbClr val="57585B"/>
                          </a:solidFill>
                          <a:latin typeface="Calibri"/>
                          <a:cs typeface="Calibri"/>
                        </a:rPr>
                        <a:t> </a:t>
                      </a:r>
                      <a:r>
                        <a:rPr sz="800" spc="-60" dirty="0">
                          <a:solidFill>
                            <a:srgbClr val="57585B"/>
                          </a:solidFill>
                          <a:latin typeface="Calibri"/>
                          <a:cs typeface="Calibri"/>
                        </a:rPr>
                        <a:t>considered</a:t>
                      </a:r>
                      <a:endParaRPr sz="800">
                        <a:latin typeface="Calibri"/>
                        <a:cs typeface="Calibri"/>
                      </a:endParaRPr>
                    </a:p>
                  </a:txBody>
                  <a:tcPr marL="0" marR="0" marT="88583" marB="0">
                    <a:lnL w="6350">
                      <a:solidFill>
                        <a:srgbClr val="C1C2DE"/>
                      </a:solidFill>
                      <a:prstDash val="solid"/>
                    </a:lnL>
                    <a:lnR w="6350">
                      <a:solidFill>
                        <a:srgbClr val="C1C2DE"/>
                      </a:solidFill>
                      <a:prstDash val="solid"/>
                    </a:lnR>
                    <a:lnT w="9525">
                      <a:solidFill>
                        <a:srgbClr val="183988"/>
                      </a:solidFill>
                      <a:prstDash val="solid"/>
                    </a:lnT>
                    <a:lnB w="9525">
                      <a:solidFill>
                        <a:srgbClr val="183988"/>
                      </a:solidFill>
                      <a:prstDash val="solid"/>
                    </a:lnB>
                    <a:solidFill>
                      <a:srgbClr val="EFEFEF"/>
                    </a:solidFill>
                  </a:tcPr>
                </a:tc>
                <a:tc vMerge="1">
                  <a:txBody>
                    <a:bodyPr/>
                    <a:lstStyle/>
                    <a:p>
                      <a:endParaRPr/>
                    </a:p>
                  </a:txBody>
                  <a:tcPr marL="0" marR="0" marT="0" marB="0">
                    <a:lnL w="6350">
                      <a:solidFill>
                        <a:srgbClr val="C1C2DE"/>
                      </a:solidFill>
                      <a:prstDash val="solid"/>
                    </a:lnL>
                    <a:lnT w="19050">
                      <a:solidFill>
                        <a:srgbClr val="183988"/>
                      </a:solidFill>
                      <a:prstDash val="solid"/>
                    </a:lnT>
                    <a:lnB w="9525">
                      <a:solidFill>
                        <a:srgbClr val="183988"/>
                      </a:solidFill>
                      <a:prstDash val="solid"/>
                    </a:lnB>
                    <a:solidFill>
                      <a:srgbClr val="FFF899"/>
                    </a:solidFill>
                  </a:tcPr>
                </a:tc>
                <a:extLst>
                  <a:ext uri="{0D108BD9-81ED-4DB2-BD59-A6C34878D82A}">
                    <a16:rowId xmlns:a16="http://schemas.microsoft.com/office/drawing/2014/main" val="10003"/>
                  </a:ext>
                </a:extLst>
              </a:tr>
              <a:tr h="452438">
                <a:tc>
                  <a:txBody>
                    <a:bodyPr/>
                    <a:lstStyle/>
                    <a:p>
                      <a:pPr>
                        <a:lnSpc>
                          <a:spcPct val="100000"/>
                        </a:lnSpc>
                        <a:spcBef>
                          <a:spcPts val="25"/>
                        </a:spcBef>
                      </a:pPr>
                      <a:endParaRPr sz="1000">
                        <a:latin typeface="Times New Roman"/>
                        <a:cs typeface="Times New Roman"/>
                      </a:endParaRPr>
                    </a:p>
                    <a:p>
                      <a:pPr marL="66675">
                        <a:lnSpc>
                          <a:spcPct val="100000"/>
                        </a:lnSpc>
                      </a:pPr>
                      <a:r>
                        <a:rPr sz="800" spc="-70" dirty="0">
                          <a:solidFill>
                            <a:srgbClr val="D21145"/>
                          </a:solidFill>
                          <a:latin typeface="Calibri"/>
                          <a:cs typeface="Calibri"/>
                        </a:rPr>
                        <a:t>SM.M.5</a:t>
                      </a:r>
                      <a:endParaRPr sz="800">
                        <a:latin typeface="Calibri"/>
                        <a:cs typeface="Calibri"/>
                      </a:endParaRPr>
                    </a:p>
                  </a:txBody>
                  <a:tcPr marL="0" marR="0" marT="2381" marB="0">
                    <a:lnR w="6350">
                      <a:solidFill>
                        <a:srgbClr val="C1C2DE"/>
                      </a:solidFill>
                      <a:prstDash val="solid"/>
                    </a:lnR>
                    <a:lnT w="9525">
                      <a:solidFill>
                        <a:srgbClr val="183988"/>
                      </a:solidFill>
                      <a:prstDash val="solid"/>
                    </a:lnT>
                    <a:lnB w="9525">
                      <a:solidFill>
                        <a:srgbClr val="183988"/>
                      </a:solidFill>
                      <a:prstDash val="solid"/>
                    </a:lnB>
                  </a:tcPr>
                </a:tc>
                <a:tc>
                  <a:txBody>
                    <a:bodyPr/>
                    <a:lstStyle/>
                    <a:p>
                      <a:pPr marL="66675" marR="60960">
                        <a:lnSpc>
                          <a:spcPct val="103000"/>
                        </a:lnSpc>
                        <a:spcBef>
                          <a:spcPts val="745"/>
                        </a:spcBef>
                      </a:pPr>
                      <a:r>
                        <a:rPr sz="800" spc="-65" dirty="0">
                          <a:solidFill>
                            <a:srgbClr val="57585B"/>
                          </a:solidFill>
                          <a:latin typeface="Calibri"/>
                          <a:cs typeface="Calibri"/>
                        </a:rPr>
                        <a:t>Pseudonymization </a:t>
                      </a:r>
                      <a:r>
                        <a:rPr sz="800" spc="-60" dirty="0">
                          <a:solidFill>
                            <a:srgbClr val="57585B"/>
                          </a:solidFill>
                          <a:latin typeface="Calibri"/>
                          <a:cs typeface="Calibri"/>
                        </a:rPr>
                        <a:t>techniques should </a:t>
                      </a:r>
                      <a:r>
                        <a:rPr sz="800" spc="-65" dirty="0">
                          <a:solidFill>
                            <a:srgbClr val="57585B"/>
                          </a:solidFill>
                          <a:latin typeface="Calibri"/>
                          <a:cs typeface="Calibri"/>
                        </a:rPr>
                        <a:t>be </a:t>
                      </a:r>
                      <a:r>
                        <a:rPr sz="800" spc="-60" dirty="0">
                          <a:solidFill>
                            <a:srgbClr val="57585B"/>
                          </a:solidFill>
                          <a:latin typeface="Calibri"/>
                          <a:cs typeface="Calibri"/>
                        </a:rPr>
                        <a:t>applied through separation </a:t>
                      </a:r>
                      <a:r>
                        <a:rPr sz="800" spc="-55" dirty="0">
                          <a:solidFill>
                            <a:srgbClr val="57585B"/>
                          </a:solidFill>
                          <a:latin typeface="Calibri"/>
                          <a:cs typeface="Calibri"/>
                        </a:rPr>
                        <a:t>of </a:t>
                      </a:r>
                      <a:r>
                        <a:rPr sz="800" spc="-60" dirty="0">
                          <a:solidFill>
                            <a:srgbClr val="57585B"/>
                          </a:solidFill>
                          <a:latin typeface="Calibri"/>
                          <a:cs typeface="Calibri"/>
                        </a:rPr>
                        <a:t>data</a:t>
                      </a:r>
                      <a:r>
                        <a:rPr sz="800" spc="125" dirty="0">
                          <a:solidFill>
                            <a:srgbClr val="57585B"/>
                          </a:solidFill>
                          <a:latin typeface="Calibri"/>
                          <a:cs typeface="Calibri"/>
                        </a:rPr>
                        <a:t> </a:t>
                      </a:r>
                      <a:r>
                        <a:rPr sz="800" spc="-65" dirty="0">
                          <a:solidFill>
                            <a:srgbClr val="57585B"/>
                          </a:solidFill>
                          <a:latin typeface="Calibri"/>
                          <a:cs typeface="Calibri"/>
                        </a:rPr>
                        <a:t>from </a:t>
                      </a:r>
                      <a:r>
                        <a:rPr sz="800" spc="-50" dirty="0">
                          <a:solidFill>
                            <a:srgbClr val="57585B"/>
                          </a:solidFill>
                          <a:latin typeface="Calibri"/>
                          <a:cs typeface="Calibri"/>
                        </a:rPr>
                        <a:t>direct  identifiers</a:t>
                      </a:r>
                      <a:r>
                        <a:rPr sz="800" spc="-35" dirty="0">
                          <a:solidFill>
                            <a:srgbClr val="57585B"/>
                          </a:solidFill>
                          <a:latin typeface="Calibri"/>
                          <a:cs typeface="Calibri"/>
                        </a:rPr>
                        <a:t> </a:t>
                      </a:r>
                      <a:r>
                        <a:rPr sz="800" spc="-55" dirty="0">
                          <a:solidFill>
                            <a:srgbClr val="57585B"/>
                          </a:solidFill>
                          <a:latin typeface="Calibri"/>
                          <a:cs typeface="Calibri"/>
                        </a:rPr>
                        <a:t>to</a:t>
                      </a:r>
                      <a:r>
                        <a:rPr sz="800" spc="-30" dirty="0">
                          <a:solidFill>
                            <a:srgbClr val="57585B"/>
                          </a:solidFill>
                          <a:latin typeface="Calibri"/>
                          <a:cs typeface="Calibri"/>
                        </a:rPr>
                        <a:t> </a:t>
                      </a:r>
                      <a:r>
                        <a:rPr sz="800" spc="-60" dirty="0">
                          <a:solidFill>
                            <a:srgbClr val="57585B"/>
                          </a:solidFill>
                          <a:latin typeface="Calibri"/>
                          <a:cs typeface="Calibri"/>
                        </a:rPr>
                        <a:t>avoid</a:t>
                      </a:r>
                      <a:r>
                        <a:rPr sz="800" spc="-30" dirty="0">
                          <a:solidFill>
                            <a:srgbClr val="57585B"/>
                          </a:solidFill>
                          <a:latin typeface="Calibri"/>
                          <a:cs typeface="Calibri"/>
                        </a:rPr>
                        <a:t> </a:t>
                      </a:r>
                      <a:r>
                        <a:rPr sz="800" spc="-50" dirty="0">
                          <a:solidFill>
                            <a:srgbClr val="57585B"/>
                          </a:solidFill>
                          <a:latin typeface="Calibri"/>
                          <a:cs typeface="Calibri"/>
                        </a:rPr>
                        <a:t>linking</a:t>
                      </a:r>
                      <a:r>
                        <a:rPr sz="800" spc="-30" dirty="0">
                          <a:solidFill>
                            <a:srgbClr val="57585B"/>
                          </a:solidFill>
                          <a:latin typeface="Calibri"/>
                          <a:cs typeface="Calibri"/>
                        </a:rPr>
                        <a:t> </a:t>
                      </a:r>
                      <a:r>
                        <a:rPr sz="800" spc="-55" dirty="0">
                          <a:solidFill>
                            <a:srgbClr val="57585B"/>
                          </a:solidFill>
                          <a:latin typeface="Calibri"/>
                          <a:cs typeface="Calibri"/>
                        </a:rPr>
                        <a:t>to</a:t>
                      </a:r>
                      <a:r>
                        <a:rPr sz="800" spc="-30" dirty="0">
                          <a:solidFill>
                            <a:srgbClr val="57585B"/>
                          </a:solidFill>
                          <a:latin typeface="Calibri"/>
                          <a:cs typeface="Calibri"/>
                        </a:rPr>
                        <a:t> </a:t>
                      </a:r>
                      <a:r>
                        <a:rPr sz="800" spc="-60" dirty="0">
                          <a:solidFill>
                            <a:srgbClr val="57585B"/>
                          </a:solidFill>
                          <a:latin typeface="Calibri"/>
                          <a:cs typeface="Calibri"/>
                        </a:rPr>
                        <a:t>data</a:t>
                      </a:r>
                      <a:r>
                        <a:rPr sz="800" spc="-25" dirty="0">
                          <a:solidFill>
                            <a:srgbClr val="57585B"/>
                          </a:solidFill>
                          <a:latin typeface="Calibri"/>
                          <a:cs typeface="Calibri"/>
                        </a:rPr>
                        <a:t> </a:t>
                      </a:r>
                      <a:r>
                        <a:rPr sz="800" spc="-60" dirty="0">
                          <a:solidFill>
                            <a:srgbClr val="57585B"/>
                          </a:solidFill>
                          <a:latin typeface="Calibri"/>
                          <a:cs typeface="Calibri"/>
                        </a:rPr>
                        <a:t>subject</a:t>
                      </a:r>
                      <a:r>
                        <a:rPr sz="800" spc="-25" dirty="0">
                          <a:solidFill>
                            <a:srgbClr val="57585B"/>
                          </a:solidFill>
                          <a:latin typeface="Calibri"/>
                          <a:cs typeface="Calibri"/>
                        </a:rPr>
                        <a:t> </a:t>
                      </a:r>
                      <a:r>
                        <a:rPr sz="800" spc="-60" dirty="0">
                          <a:solidFill>
                            <a:srgbClr val="57585B"/>
                          </a:solidFill>
                          <a:latin typeface="Calibri"/>
                          <a:cs typeface="Calibri"/>
                        </a:rPr>
                        <a:t>without</a:t>
                      </a:r>
                      <a:r>
                        <a:rPr sz="800" spc="-25" dirty="0">
                          <a:solidFill>
                            <a:srgbClr val="57585B"/>
                          </a:solidFill>
                          <a:latin typeface="Calibri"/>
                          <a:cs typeface="Calibri"/>
                        </a:rPr>
                        <a:t> </a:t>
                      </a:r>
                      <a:r>
                        <a:rPr sz="800" spc="-55" dirty="0">
                          <a:solidFill>
                            <a:srgbClr val="57585B"/>
                          </a:solidFill>
                          <a:latin typeface="Calibri"/>
                          <a:cs typeface="Calibri"/>
                        </a:rPr>
                        <a:t>additional</a:t>
                      </a:r>
                      <a:r>
                        <a:rPr sz="800" spc="-25" dirty="0">
                          <a:solidFill>
                            <a:srgbClr val="57585B"/>
                          </a:solidFill>
                          <a:latin typeface="Calibri"/>
                          <a:cs typeface="Calibri"/>
                        </a:rPr>
                        <a:t> </a:t>
                      </a:r>
                      <a:r>
                        <a:rPr sz="800" spc="-60" dirty="0">
                          <a:solidFill>
                            <a:srgbClr val="57585B"/>
                          </a:solidFill>
                          <a:latin typeface="Calibri"/>
                          <a:cs typeface="Calibri"/>
                        </a:rPr>
                        <a:t>information</a:t>
                      </a:r>
                      <a:endParaRPr sz="800">
                        <a:latin typeface="Calibri"/>
                        <a:cs typeface="Calibri"/>
                      </a:endParaRPr>
                    </a:p>
                  </a:txBody>
                  <a:tcPr marL="0" marR="0" marT="70961" marB="0">
                    <a:lnL w="6350">
                      <a:solidFill>
                        <a:srgbClr val="C1C2DE"/>
                      </a:solidFill>
                      <a:prstDash val="solid"/>
                    </a:lnL>
                    <a:lnR w="6350">
                      <a:solidFill>
                        <a:srgbClr val="C1C2DE"/>
                      </a:solidFill>
                      <a:prstDash val="solid"/>
                    </a:lnR>
                    <a:lnT w="9525">
                      <a:solidFill>
                        <a:srgbClr val="183988"/>
                      </a:solidFill>
                      <a:prstDash val="solid"/>
                    </a:lnT>
                    <a:lnB w="9525">
                      <a:solidFill>
                        <a:srgbClr val="183988"/>
                      </a:solidFill>
                      <a:prstDash val="solid"/>
                    </a:lnB>
                  </a:tcPr>
                </a:tc>
                <a:tc vMerge="1">
                  <a:txBody>
                    <a:bodyPr/>
                    <a:lstStyle/>
                    <a:p>
                      <a:endParaRPr/>
                    </a:p>
                  </a:txBody>
                  <a:tcPr marL="0" marR="0" marT="0" marB="0">
                    <a:lnL w="6350">
                      <a:solidFill>
                        <a:srgbClr val="C1C2DE"/>
                      </a:solidFill>
                      <a:prstDash val="solid"/>
                    </a:lnL>
                    <a:lnT w="19050">
                      <a:solidFill>
                        <a:srgbClr val="183988"/>
                      </a:solidFill>
                      <a:prstDash val="solid"/>
                    </a:lnT>
                    <a:lnB w="9525">
                      <a:solidFill>
                        <a:srgbClr val="183988"/>
                      </a:solidFill>
                      <a:prstDash val="solid"/>
                    </a:lnB>
                    <a:solidFill>
                      <a:srgbClr val="FFF899"/>
                    </a:solidFill>
                  </a:tcPr>
                </a:tc>
                <a:extLst>
                  <a:ext uri="{0D108BD9-81ED-4DB2-BD59-A6C34878D82A}">
                    <a16:rowId xmlns:a16="http://schemas.microsoft.com/office/drawing/2014/main" val="10004"/>
                  </a:ext>
                </a:extLst>
              </a:tr>
              <a:tr h="431483">
                <a:tc>
                  <a:txBody>
                    <a:bodyPr/>
                    <a:lstStyle/>
                    <a:p>
                      <a:pPr>
                        <a:lnSpc>
                          <a:spcPct val="100000"/>
                        </a:lnSpc>
                        <a:spcBef>
                          <a:spcPts val="55"/>
                        </a:spcBef>
                      </a:pPr>
                      <a:endParaRPr sz="900">
                        <a:latin typeface="Times New Roman"/>
                        <a:cs typeface="Times New Roman"/>
                      </a:endParaRPr>
                    </a:p>
                    <a:p>
                      <a:pPr marL="66675">
                        <a:lnSpc>
                          <a:spcPct val="100000"/>
                        </a:lnSpc>
                      </a:pPr>
                      <a:r>
                        <a:rPr sz="800" spc="-70" dirty="0">
                          <a:solidFill>
                            <a:srgbClr val="D21145"/>
                          </a:solidFill>
                          <a:latin typeface="Calibri"/>
                          <a:cs typeface="Calibri"/>
                        </a:rPr>
                        <a:t>SM.M.6</a:t>
                      </a:r>
                      <a:endParaRPr sz="800">
                        <a:latin typeface="Calibri"/>
                        <a:cs typeface="Calibri"/>
                      </a:endParaRPr>
                    </a:p>
                  </a:txBody>
                  <a:tcPr marL="0" marR="0" marT="5239" marB="0">
                    <a:lnR w="6350">
                      <a:solidFill>
                        <a:srgbClr val="C1C2DE"/>
                      </a:solidFill>
                      <a:prstDash val="solid"/>
                    </a:lnR>
                    <a:lnT w="9525">
                      <a:solidFill>
                        <a:srgbClr val="183988"/>
                      </a:solidFill>
                      <a:prstDash val="solid"/>
                    </a:lnT>
                    <a:lnB w="19050">
                      <a:solidFill>
                        <a:srgbClr val="183988"/>
                      </a:solidFill>
                      <a:prstDash val="solid"/>
                    </a:lnB>
                    <a:solidFill>
                      <a:srgbClr val="EFEFEF"/>
                    </a:solidFill>
                  </a:tcPr>
                </a:tc>
                <a:tc>
                  <a:txBody>
                    <a:bodyPr/>
                    <a:lstStyle/>
                    <a:p>
                      <a:pPr marL="66675" marR="60325">
                        <a:lnSpc>
                          <a:spcPct val="102000"/>
                        </a:lnSpc>
                        <a:spcBef>
                          <a:spcPts val="620"/>
                        </a:spcBef>
                      </a:pPr>
                      <a:r>
                        <a:rPr sz="800" spc="-65" dirty="0">
                          <a:solidFill>
                            <a:srgbClr val="57585B"/>
                          </a:solidFill>
                          <a:latin typeface="Calibri"/>
                          <a:cs typeface="Calibri"/>
                        </a:rPr>
                        <a:t>Techniques </a:t>
                      </a:r>
                      <a:r>
                        <a:rPr sz="800" spc="-60" dirty="0">
                          <a:solidFill>
                            <a:srgbClr val="57585B"/>
                          </a:solidFill>
                          <a:latin typeface="Calibri"/>
                          <a:cs typeface="Calibri"/>
                        </a:rPr>
                        <a:t>supporting </a:t>
                      </a:r>
                      <a:r>
                        <a:rPr sz="800" spc="-55" dirty="0">
                          <a:solidFill>
                            <a:srgbClr val="57585B"/>
                          </a:solidFill>
                          <a:latin typeface="Calibri"/>
                          <a:cs typeface="Calibri"/>
                        </a:rPr>
                        <a:t>privacy at </a:t>
                      </a:r>
                      <a:r>
                        <a:rPr sz="800" spc="-60" dirty="0">
                          <a:solidFill>
                            <a:srgbClr val="57585B"/>
                          </a:solidFill>
                          <a:latin typeface="Calibri"/>
                          <a:cs typeface="Calibri"/>
                        </a:rPr>
                        <a:t>the database </a:t>
                      </a:r>
                      <a:r>
                        <a:rPr sz="800" spc="-50" dirty="0">
                          <a:solidFill>
                            <a:srgbClr val="57585B"/>
                          </a:solidFill>
                          <a:latin typeface="Calibri"/>
                          <a:cs typeface="Calibri"/>
                        </a:rPr>
                        <a:t>level, </a:t>
                      </a:r>
                      <a:r>
                        <a:rPr sz="800" spc="-65" dirty="0">
                          <a:solidFill>
                            <a:srgbClr val="57585B"/>
                          </a:solidFill>
                          <a:latin typeface="Calibri"/>
                          <a:cs typeface="Calibri"/>
                        </a:rPr>
                        <a:t>such </a:t>
                      </a:r>
                      <a:r>
                        <a:rPr sz="800" spc="-60" dirty="0">
                          <a:solidFill>
                            <a:srgbClr val="57585B"/>
                          </a:solidFill>
                          <a:latin typeface="Calibri"/>
                          <a:cs typeface="Calibri"/>
                        </a:rPr>
                        <a:t>as authorized </a:t>
                      </a:r>
                      <a:r>
                        <a:rPr sz="800" spc="-55" dirty="0">
                          <a:solidFill>
                            <a:srgbClr val="57585B"/>
                          </a:solidFill>
                          <a:latin typeface="Calibri"/>
                          <a:cs typeface="Calibri"/>
                        </a:rPr>
                        <a:t>queries, privacy  </a:t>
                      </a:r>
                      <a:r>
                        <a:rPr sz="800" spc="-60" dirty="0">
                          <a:solidFill>
                            <a:srgbClr val="57585B"/>
                          </a:solidFill>
                          <a:latin typeface="Calibri"/>
                          <a:cs typeface="Calibri"/>
                        </a:rPr>
                        <a:t>preserving data </a:t>
                      </a:r>
                      <a:r>
                        <a:rPr sz="800" spc="-65" dirty="0">
                          <a:solidFill>
                            <a:srgbClr val="57585B"/>
                          </a:solidFill>
                          <a:latin typeface="Calibri"/>
                          <a:cs typeface="Calibri"/>
                        </a:rPr>
                        <a:t>base </a:t>
                      </a:r>
                      <a:r>
                        <a:rPr sz="800" spc="-55" dirty="0">
                          <a:solidFill>
                            <a:srgbClr val="57585B"/>
                          </a:solidFill>
                          <a:latin typeface="Calibri"/>
                          <a:cs typeface="Calibri"/>
                        </a:rPr>
                        <a:t>querying, </a:t>
                      </a:r>
                      <a:r>
                        <a:rPr sz="800" spc="-60" dirty="0">
                          <a:solidFill>
                            <a:srgbClr val="57585B"/>
                          </a:solidFill>
                          <a:latin typeface="Calibri"/>
                          <a:cs typeface="Calibri"/>
                        </a:rPr>
                        <a:t>searchable </a:t>
                      </a:r>
                      <a:r>
                        <a:rPr sz="800" spc="-55" dirty="0">
                          <a:solidFill>
                            <a:srgbClr val="57585B"/>
                          </a:solidFill>
                          <a:latin typeface="Calibri"/>
                          <a:cs typeface="Calibri"/>
                        </a:rPr>
                        <a:t>encryption, </a:t>
                      </a:r>
                      <a:r>
                        <a:rPr sz="800" spc="-50" dirty="0">
                          <a:solidFill>
                            <a:srgbClr val="57585B"/>
                          </a:solidFill>
                          <a:latin typeface="Calibri"/>
                          <a:cs typeface="Calibri"/>
                        </a:rPr>
                        <a:t>etc., </a:t>
                      </a:r>
                      <a:r>
                        <a:rPr sz="800" spc="-60" dirty="0">
                          <a:solidFill>
                            <a:srgbClr val="57585B"/>
                          </a:solidFill>
                          <a:latin typeface="Calibri"/>
                          <a:cs typeface="Calibri"/>
                        </a:rPr>
                        <a:t>should </a:t>
                      </a:r>
                      <a:r>
                        <a:rPr sz="800" spc="-65" dirty="0">
                          <a:solidFill>
                            <a:srgbClr val="57585B"/>
                          </a:solidFill>
                          <a:latin typeface="Calibri"/>
                          <a:cs typeface="Calibri"/>
                        </a:rPr>
                        <a:t>be</a:t>
                      </a:r>
                      <a:r>
                        <a:rPr sz="800" spc="60" dirty="0">
                          <a:solidFill>
                            <a:srgbClr val="57585B"/>
                          </a:solidFill>
                          <a:latin typeface="Calibri"/>
                          <a:cs typeface="Calibri"/>
                        </a:rPr>
                        <a:t> </a:t>
                      </a:r>
                      <a:r>
                        <a:rPr sz="800" spc="-60" dirty="0">
                          <a:solidFill>
                            <a:srgbClr val="57585B"/>
                          </a:solidFill>
                          <a:latin typeface="Calibri"/>
                          <a:cs typeface="Calibri"/>
                        </a:rPr>
                        <a:t>considered.</a:t>
                      </a:r>
                      <a:endParaRPr sz="800">
                        <a:latin typeface="Calibri"/>
                        <a:cs typeface="Calibri"/>
                      </a:endParaRPr>
                    </a:p>
                  </a:txBody>
                  <a:tcPr marL="0" marR="0" marT="59055" marB="0">
                    <a:lnL w="6350">
                      <a:solidFill>
                        <a:srgbClr val="C1C2DE"/>
                      </a:solidFill>
                      <a:prstDash val="solid"/>
                    </a:lnL>
                    <a:lnR w="6350">
                      <a:solidFill>
                        <a:srgbClr val="C1C2DE"/>
                      </a:solidFill>
                      <a:prstDash val="solid"/>
                    </a:lnR>
                    <a:lnT w="9525">
                      <a:solidFill>
                        <a:srgbClr val="183988"/>
                      </a:solidFill>
                      <a:prstDash val="solid"/>
                    </a:lnT>
                    <a:lnB w="19050">
                      <a:solidFill>
                        <a:srgbClr val="183988"/>
                      </a:solidFill>
                      <a:prstDash val="solid"/>
                    </a:lnB>
                    <a:solidFill>
                      <a:srgbClr val="EFEFEF"/>
                    </a:solidFill>
                  </a:tcPr>
                </a:tc>
                <a:tc>
                  <a:txBody>
                    <a:bodyPr/>
                    <a:lstStyle/>
                    <a:p>
                      <a:pPr>
                        <a:lnSpc>
                          <a:spcPct val="100000"/>
                        </a:lnSpc>
                      </a:pPr>
                      <a:endParaRPr sz="800">
                        <a:latin typeface="Times New Roman"/>
                        <a:cs typeface="Times New Roman"/>
                      </a:endParaRPr>
                    </a:p>
                  </a:txBody>
                  <a:tcPr marL="0" marR="0" marT="0" marB="0">
                    <a:lnL w="6350">
                      <a:solidFill>
                        <a:srgbClr val="C1C2DE"/>
                      </a:solidFill>
                      <a:prstDash val="solid"/>
                    </a:lnL>
                    <a:lnT w="9525">
                      <a:solidFill>
                        <a:srgbClr val="183988"/>
                      </a:solidFill>
                      <a:prstDash val="solid"/>
                    </a:lnT>
                    <a:lnB w="19050">
                      <a:solidFill>
                        <a:srgbClr val="183988"/>
                      </a:solidFill>
                      <a:prstDash val="solid"/>
                    </a:lnB>
                    <a:solidFill>
                      <a:srgbClr val="D21145"/>
                    </a:solidFill>
                  </a:tcPr>
                </a:tc>
                <a:extLst>
                  <a:ext uri="{0D108BD9-81ED-4DB2-BD59-A6C34878D82A}">
                    <a16:rowId xmlns:a16="http://schemas.microsoft.com/office/drawing/2014/main" val="10005"/>
                  </a:ext>
                </a:extLst>
              </a:tr>
              <a:tr h="306705">
                <a:tc>
                  <a:txBody>
                    <a:bodyPr/>
                    <a:lstStyle/>
                    <a:p>
                      <a:pPr>
                        <a:lnSpc>
                          <a:spcPct val="100000"/>
                        </a:lnSpc>
                      </a:pPr>
                      <a:endParaRPr sz="800">
                        <a:latin typeface="Times New Roman"/>
                        <a:cs typeface="Times New Roman"/>
                      </a:endParaRPr>
                    </a:p>
                  </a:txBody>
                  <a:tcPr marL="0" marR="0" marT="0" marB="0">
                    <a:lnR w="6350">
                      <a:solidFill>
                        <a:srgbClr val="C1C2DE"/>
                      </a:solidFill>
                      <a:prstDash val="solid"/>
                    </a:lnR>
                    <a:lnT w="19050" cap="flat" cmpd="sng" algn="ctr">
                      <a:solidFill>
                        <a:srgbClr val="183988"/>
                      </a:solidFill>
                      <a:prstDash val="solid"/>
                      <a:round/>
                      <a:headEnd type="none" w="med" len="med"/>
                      <a:tailEnd type="none" w="med" len="med"/>
                    </a:lnT>
                    <a:solidFill>
                      <a:srgbClr val="183988"/>
                    </a:solidFill>
                  </a:tcPr>
                </a:tc>
                <a:tc>
                  <a:txBody>
                    <a:bodyPr/>
                    <a:lstStyle/>
                    <a:p>
                      <a:pPr marL="66675">
                        <a:lnSpc>
                          <a:spcPct val="100000"/>
                        </a:lnSpc>
                        <a:spcBef>
                          <a:spcPts val="680"/>
                        </a:spcBef>
                      </a:pPr>
                      <a:r>
                        <a:rPr sz="800" spc="-60" dirty="0">
                          <a:solidFill>
                            <a:srgbClr val="FFFFFF"/>
                          </a:solidFill>
                          <a:latin typeface="Calibri"/>
                          <a:cs typeface="Calibri"/>
                        </a:rPr>
                        <a:t>Related </a:t>
                      </a:r>
                      <a:r>
                        <a:rPr sz="800" spc="-55" dirty="0">
                          <a:solidFill>
                            <a:srgbClr val="FFFFFF"/>
                          </a:solidFill>
                          <a:latin typeface="Calibri"/>
                          <a:cs typeface="Calibri"/>
                        </a:rPr>
                        <a:t>to </a:t>
                      </a:r>
                      <a:r>
                        <a:rPr sz="800" spc="-60" dirty="0">
                          <a:solidFill>
                            <a:srgbClr val="FFFFFF"/>
                          </a:solidFill>
                          <a:latin typeface="Calibri"/>
                          <a:cs typeface="Calibri"/>
                        </a:rPr>
                        <a:t>ISO </a:t>
                      </a:r>
                      <a:r>
                        <a:rPr sz="800" spc="-65" dirty="0">
                          <a:solidFill>
                            <a:srgbClr val="FFFFFF"/>
                          </a:solidFill>
                          <a:latin typeface="Calibri"/>
                          <a:cs typeface="Calibri"/>
                        </a:rPr>
                        <a:t>27001:2013 </a:t>
                      </a:r>
                      <a:r>
                        <a:rPr sz="800" spc="-40" dirty="0">
                          <a:solidFill>
                            <a:srgbClr val="FFFFFF"/>
                          </a:solidFill>
                          <a:latin typeface="Calibri"/>
                          <a:cs typeface="Calibri"/>
                        </a:rPr>
                        <a:t>- </a:t>
                      </a:r>
                      <a:r>
                        <a:rPr sz="800" spc="-55" dirty="0">
                          <a:solidFill>
                            <a:srgbClr val="FFFFFF"/>
                          </a:solidFill>
                          <a:latin typeface="Calibri"/>
                          <a:cs typeface="Calibri"/>
                        </a:rPr>
                        <a:t>A. </a:t>
                      </a:r>
                      <a:r>
                        <a:rPr sz="800" spc="-65" dirty="0">
                          <a:solidFill>
                            <a:srgbClr val="FFFFFF"/>
                          </a:solidFill>
                          <a:latin typeface="Calibri"/>
                          <a:cs typeface="Calibri"/>
                        </a:rPr>
                        <a:t>12 </a:t>
                      </a:r>
                      <a:r>
                        <a:rPr sz="800" spc="-60" dirty="0">
                          <a:solidFill>
                            <a:srgbClr val="FFFFFF"/>
                          </a:solidFill>
                          <a:latin typeface="Calibri"/>
                          <a:cs typeface="Calibri"/>
                        </a:rPr>
                        <a:t>Operations</a:t>
                      </a:r>
                      <a:r>
                        <a:rPr sz="800" spc="35" dirty="0">
                          <a:solidFill>
                            <a:srgbClr val="FFFFFF"/>
                          </a:solidFill>
                          <a:latin typeface="Calibri"/>
                          <a:cs typeface="Calibri"/>
                        </a:rPr>
                        <a:t> </a:t>
                      </a:r>
                      <a:r>
                        <a:rPr sz="800" spc="-55" dirty="0">
                          <a:solidFill>
                            <a:srgbClr val="FFFFFF"/>
                          </a:solidFill>
                          <a:latin typeface="Calibri"/>
                          <a:cs typeface="Calibri"/>
                        </a:rPr>
                        <a:t>security</a:t>
                      </a:r>
                      <a:endParaRPr sz="800">
                        <a:latin typeface="Calibri"/>
                        <a:cs typeface="Calibri"/>
                      </a:endParaRPr>
                    </a:p>
                  </a:txBody>
                  <a:tcPr marL="0" marR="0" marT="64770" marB="0">
                    <a:lnL w="6350">
                      <a:solidFill>
                        <a:srgbClr val="C1C2DE"/>
                      </a:solidFill>
                      <a:prstDash val="solid"/>
                    </a:lnL>
                    <a:lnR w="6350">
                      <a:solidFill>
                        <a:srgbClr val="C1C2DE"/>
                      </a:solidFill>
                      <a:prstDash val="solid"/>
                    </a:lnR>
                    <a:lnT w="19050" cap="flat" cmpd="sng" algn="ctr">
                      <a:solidFill>
                        <a:srgbClr val="183988"/>
                      </a:solidFill>
                      <a:prstDash val="solid"/>
                      <a:round/>
                      <a:headEnd type="none" w="med" len="med"/>
                      <a:tailEnd type="none" w="med" len="med"/>
                    </a:lnT>
                    <a:solidFill>
                      <a:srgbClr val="183988"/>
                    </a:solidFill>
                  </a:tcPr>
                </a:tc>
                <a:tc>
                  <a:txBody>
                    <a:bodyPr/>
                    <a:lstStyle/>
                    <a:p>
                      <a:pPr>
                        <a:lnSpc>
                          <a:spcPct val="100000"/>
                        </a:lnSpc>
                      </a:pPr>
                      <a:endParaRPr sz="800" dirty="0">
                        <a:latin typeface="Times New Roman"/>
                        <a:cs typeface="Times New Roman"/>
                      </a:endParaRPr>
                    </a:p>
                  </a:txBody>
                  <a:tcPr marL="0" marR="0" marT="0" marB="0">
                    <a:lnL w="6350">
                      <a:solidFill>
                        <a:srgbClr val="C1C2DE"/>
                      </a:solidFill>
                      <a:prstDash val="solid"/>
                    </a:lnL>
                    <a:lnT w="19050" cap="flat" cmpd="sng" algn="ctr">
                      <a:solidFill>
                        <a:srgbClr val="183988"/>
                      </a:solidFill>
                      <a:prstDash val="solid"/>
                      <a:round/>
                      <a:headEnd type="none" w="med" len="med"/>
                      <a:tailEnd type="none" w="med" len="med"/>
                    </a:lnT>
                    <a:solidFill>
                      <a:srgbClr val="183988"/>
                    </a:solidFill>
                  </a:tcPr>
                </a:tc>
                <a:extLst>
                  <a:ext uri="{0D108BD9-81ED-4DB2-BD59-A6C34878D82A}">
                    <a16:rowId xmlns:a16="http://schemas.microsoft.com/office/drawing/2014/main" val="10006"/>
                  </a:ext>
                </a:extLst>
              </a:tr>
            </a:tbl>
          </a:graphicData>
        </a:graphic>
      </p:graphicFrame>
      <p:sp>
        <p:nvSpPr>
          <p:cNvPr id="19" name="object 19"/>
          <p:cNvSpPr txBox="1"/>
          <p:nvPr/>
        </p:nvSpPr>
        <p:spPr>
          <a:xfrm>
            <a:off x="6346889" y="2082166"/>
            <a:ext cx="2142649" cy="217367"/>
          </a:xfrm>
          <a:prstGeom prst="rect">
            <a:avLst/>
          </a:prstGeom>
        </p:spPr>
        <p:txBody>
          <a:bodyPr vert="horz" wrap="square" lIns="0" tIns="9525" rIns="0" bIns="0" rtlCol="0">
            <a:spAutoFit/>
          </a:bodyPr>
          <a:lstStyle/>
          <a:p>
            <a:pPr marL="9525" marR="0" lvl="0" indent="0" algn="l" defTabSz="914400" rtl="0" eaLnBrk="1" fontAlgn="auto" latinLnBrk="0" hangingPunct="1">
              <a:lnSpc>
                <a:spcPct val="100000"/>
              </a:lnSpc>
              <a:spcBef>
                <a:spcPts val="75"/>
              </a:spcBef>
              <a:spcAft>
                <a:spcPts val="0"/>
              </a:spcAft>
              <a:buClrTx/>
              <a:buSzTx/>
              <a:buFontTx/>
              <a:buNone/>
              <a:tabLst/>
              <a:defRPr/>
            </a:pPr>
            <a:r>
              <a:rPr kumimoji="0" sz="1350" b="0" i="0" u="none" strike="noStrike" kern="1200" cap="none" spc="-4" normalizeH="0" baseline="0" noProof="0" dirty="0">
                <a:ln>
                  <a:noFill/>
                </a:ln>
                <a:solidFill>
                  <a:srgbClr val="C00000"/>
                </a:solidFill>
                <a:effectLst/>
                <a:uLnTx/>
                <a:uFillTx/>
                <a:latin typeface="Calibri"/>
                <a:ea typeface="+mn-ea"/>
                <a:cs typeface="Calibri"/>
              </a:rPr>
              <a:t>Ασφάλεια </a:t>
            </a:r>
            <a:r>
              <a:rPr kumimoji="0" sz="1350" b="0" i="0" u="none" strike="noStrike" kern="1200" cap="none" spc="-8" normalizeH="0" baseline="0" noProof="0" dirty="0">
                <a:ln>
                  <a:noFill/>
                </a:ln>
                <a:solidFill>
                  <a:srgbClr val="C00000"/>
                </a:solidFill>
                <a:effectLst/>
                <a:uLnTx/>
                <a:uFillTx/>
                <a:latin typeface="Calibri"/>
                <a:ea typeface="+mn-ea"/>
                <a:cs typeface="Calibri"/>
              </a:rPr>
              <a:t>βάσεων</a:t>
            </a:r>
            <a:r>
              <a:rPr kumimoji="0" sz="1350" b="0" i="0" u="none" strike="noStrike" kern="1200" cap="none" spc="11" normalizeH="0" baseline="0" noProof="0" dirty="0">
                <a:ln>
                  <a:noFill/>
                </a:ln>
                <a:solidFill>
                  <a:srgbClr val="C00000"/>
                </a:solidFill>
                <a:effectLst/>
                <a:uLnTx/>
                <a:uFillTx/>
                <a:latin typeface="Calibri"/>
                <a:ea typeface="+mn-ea"/>
                <a:cs typeface="Calibri"/>
              </a:rPr>
              <a:t> </a:t>
            </a:r>
            <a:r>
              <a:rPr kumimoji="0" sz="1350" b="0" i="0" u="none" strike="noStrike" kern="1200" cap="none" spc="-8" normalizeH="0" baseline="0" noProof="0" dirty="0">
                <a:ln>
                  <a:noFill/>
                </a:ln>
                <a:solidFill>
                  <a:srgbClr val="C00000"/>
                </a:solidFill>
                <a:effectLst/>
                <a:uLnTx/>
                <a:uFillTx/>
                <a:latin typeface="Calibri"/>
                <a:ea typeface="+mn-ea"/>
                <a:cs typeface="Calibri"/>
              </a:rPr>
              <a:t>δεδομένων</a:t>
            </a:r>
            <a:endParaRPr kumimoji="0" sz="1350" b="0" i="0" u="none" strike="noStrike" kern="1200" cap="none" spc="0" normalizeH="0" baseline="0" noProof="0">
              <a:ln>
                <a:noFill/>
              </a:ln>
              <a:solidFill>
                <a:prstClr val="black"/>
              </a:solidFill>
              <a:effectLst/>
              <a:uLnTx/>
              <a:uFillTx/>
              <a:latin typeface="Calibri"/>
              <a:ea typeface="+mn-ea"/>
              <a:cs typeface="Calibri"/>
            </a:endParaRPr>
          </a:p>
        </p:txBody>
      </p:sp>
      <p:sp>
        <p:nvSpPr>
          <p:cNvPr id="20" name="object 20"/>
          <p:cNvSpPr txBox="1"/>
          <p:nvPr/>
        </p:nvSpPr>
        <p:spPr>
          <a:xfrm>
            <a:off x="2472976" y="5500651"/>
            <a:ext cx="6284594" cy="217367"/>
          </a:xfrm>
          <a:prstGeom prst="rect">
            <a:avLst/>
          </a:prstGeom>
        </p:spPr>
        <p:txBody>
          <a:bodyPr vert="horz" wrap="square" lIns="0" tIns="9525" rIns="0" bIns="0" rtlCol="0">
            <a:spAutoFit/>
          </a:bodyPr>
          <a:lstStyle/>
          <a:p>
            <a:pPr marL="9525" marR="0" lvl="0" indent="0" algn="l" defTabSz="914400" rtl="0" eaLnBrk="1" fontAlgn="auto" latinLnBrk="0" hangingPunct="1">
              <a:lnSpc>
                <a:spcPct val="100000"/>
              </a:lnSpc>
              <a:spcBef>
                <a:spcPts val="75"/>
              </a:spcBef>
              <a:spcAft>
                <a:spcPts val="0"/>
              </a:spcAft>
              <a:buClrTx/>
              <a:buSzTx/>
              <a:buFontTx/>
              <a:buNone/>
              <a:tabLst/>
              <a:defRPr/>
            </a:pPr>
            <a:r>
              <a:rPr kumimoji="0" sz="1350" b="1" i="0" u="none" strike="noStrike" kern="1200" cap="none" spc="-4" normalizeH="0" baseline="0" noProof="0" dirty="0">
                <a:ln>
                  <a:noFill/>
                </a:ln>
                <a:solidFill>
                  <a:prstClr val="black"/>
                </a:solidFill>
                <a:effectLst/>
                <a:uLnTx/>
                <a:uFillTx/>
                <a:latin typeface="Calibri"/>
                <a:ea typeface="+mn-ea"/>
                <a:cs typeface="Calibri"/>
              </a:rPr>
              <a:t>ENISA: Guidelines </a:t>
            </a:r>
            <a:r>
              <a:rPr kumimoji="0" sz="1350" b="1" i="0" u="none" strike="noStrike" kern="1200" cap="none" spc="-8" normalizeH="0" baseline="0" noProof="0" dirty="0">
                <a:ln>
                  <a:noFill/>
                </a:ln>
                <a:solidFill>
                  <a:prstClr val="black"/>
                </a:solidFill>
                <a:effectLst/>
                <a:uLnTx/>
                <a:uFillTx/>
                <a:latin typeface="Calibri"/>
                <a:ea typeface="+mn-ea"/>
                <a:cs typeface="Calibri"/>
              </a:rPr>
              <a:t>for </a:t>
            </a:r>
            <a:r>
              <a:rPr kumimoji="0" sz="1350" b="1" i="0" u="none" strike="noStrike" kern="1200" cap="none" spc="0" normalizeH="0" baseline="0" noProof="0" dirty="0">
                <a:ln>
                  <a:noFill/>
                </a:ln>
                <a:solidFill>
                  <a:prstClr val="black"/>
                </a:solidFill>
                <a:effectLst/>
                <a:uLnTx/>
                <a:uFillTx/>
                <a:latin typeface="Calibri"/>
                <a:ea typeface="+mn-ea"/>
                <a:cs typeface="Calibri"/>
              </a:rPr>
              <a:t>SMEs on the </a:t>
            </a:r>
            <a:r>
              <a:rPr kumimoji="0" sz="1350" b="1" i="0" u="none" strike="noStrike" kern="1200" cap="none" spc="-4" normalizeH="0" baseline="0" noProof="0" dirty="0">
                <a:ln>
                  <a:noFill/>
                </a:ln>
                <a:solidFill>
                  <a:prstClr val="black"/>
                </a:solidFill>
                <a:effectLst/>
                <a:uLnTx/>
                <a:uFillTx/>
                <a:latin typeface="Calibri"/>
                <a:ea typeface="+mn-ea"/>
                <a:cs typeface="Calibri"/>
              </a:rPr>
              <a:t>security </a:t>
            </a:r>
            <a:r>
              <a:rPr kumimoji="0" sz="1350" b="1" i="0" u="none" strike="noStrike" kern="1200" cap="none" spc="0" normalizeH="0" baseline="0" noProof="0" dirty="0">
                <a:ln>
                  <a:noFill/>
                </a:ln>
                <a:solidFill>
                  <a:prstClr val="black"/>
                </a:solidFill>
                <a:effectLst/>
                <a:uLnTx/>
                <a:uFillTx/>
                <a:latin typeface="Calibri"/>
                <a:ea typeface="+mn-ea"/>
                <a:cs typeface="Calibri"/>
              </a:rPr>
              <a:t>of </a:t>
            </a:r>
            <a:r>
              <a:rPr kumimoji="0" sz="1350" b="1" i="0" u="none" strike="noStrike" kern="1200" cap="none" spc="-4" normalizeH="0" baseline="0" noProof="0" dirty="0">
                <a:ln>
                  <a:noFill/>
                </a:ln>
                <a:solidFill>
                  <a:prstClr val="black"/>
                </a:solidFill>
                <a:effectLst/>
                <a:uLnTx/>
                <a:uFillTx/>
                <a:latin typeface="Calibri"/>
                <a:ea typeface="+mn-ea"/>
                <a:cs typeface="Calibri"/>
              </a:rPr>
              <a:t>personal </a:t>
            </a:r>
            <a:r>
              <a:rPr kumimoji="0" sz="1350" b="1" i="0" u="none" strike="noStrike" kern="1200" cap="none" spc="-8" normalizeH="0" baseline="0" noProof="0" dirty="0">
                <a:ln>
                  <a:noFill/>
                </a:ln>
                <a:solidFill>
                  <a:prstClr val="black"/>
                </a:solidFill>
                <a:effectLst/>
                <a:uLnTx/>
                <a:uFillTx/>
                <a:latin typeface="Calibri"/>
                <a:ea typeface="+mn-ea"/>
                <a:cs typeface="Calibri"/>
              </a:rPr>
              <a:t>data </a:t>
            </a:r>
            <a:r>
              <a:rPr kumimoji="0" sz="1350" b="1" i="0" u="none" strike="noStrike" kern="1200" cap="none" spc="-4" normalizeH="0" baseline="0" noProof="0" dirty="0">
                <a:ln>
                  <a:noFill/>
                </a:ln>
                <a:solidFill>
                  <a:prstClr val="black"/>
                </a:solidFill>
                <a:effectLst/>
                <a:uLnTx/>
                <a:uFillTx/>
                <a:latin typeface="Calibri"/>
                <a:ea typeface="+mn-ea"/>
                <a:cs typeface="Calibri"/>
              </a:rPr>
              <a:t>(</a:t>
            </a:r>
            <a:r>
              <a:rPr kumimoji="0" lang="el-GR" sz="1350" b="1" i="0" u="none" strike="noStrike" kern="1200" cap="none" spc="-4" normalizeH="0" baseline="0" noProof="0" dirty="0">
                <a:ln>
                  <a:noFill/>
                </a:ln>
                <a:solidFill>
                  <a:prstClr val="black"/>
                </a:solidFill>
                <a:effectLst/>
                <a:uLnTx/>
                <a:uFillTx/>
                <a:latin typeface="Calibri"/>
                <a:ea typeface="+mn-ea"/>
                <a:cs typeface="Calibri"/>
              </a:rPr>
              <a:t>Δεκέμβριος 2017</a:t>
            </a:r>
            <a:r>
              <a:rPr kumimoji="0" sz="1350" b="1" i="0" u="none" strike="noStrike" kern="1200" cap="none" spc="-4" normalizeH="0" baseline="0" noProof="0" dirty="0">
                <a:ln>
                  <a:noFill/>
                </a:ln>
                <a:solidFill>
                  <a:prstClr val="black"/>
                </a:solidFill>
                <a:effectLst/>
                <a:uLnTx/>
                <a:uFillTx/>
                <a:latin typeface="Calibri"/>
                <a:ea typeface="+mn-ea"/>
                <a:cs typeface="Calibri"/>
              </a:rPr>
              <a:t>).</a:t>
            </a:r>
            <a:endParaRPr kumimoji="0" sz="135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21"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760" y="210084"/>
            <a:ext cx="1181100" cy="714375"/>
          </a:xfrm>
          <a:prstGeom prst="rect">
            <a:avLst/>
          </a:prstGeom>
        </p:spPr>
      </p:pic>
    </p:spTree>
    <p:extLst>
      <p:ext uri="{BB962C8B-B14F-4D97-AF65-F5344CB8AC3E}">
        <p14:creationId xmlns:p14="http://schemas.microsoft.com/office/powerpoint/2010/main" val="4086958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1705" y="944973"/>
            <a:ext cx="7772405" cy="528991"/>
          </a:xfrm>
          <a:prstGeom prst="rect">
            <a:avLst/>
          </a:prstGeom>
        </p:spPr>
        <p:txBody>
          <a:bodyPr vert="horz" wrap="square" lIns="0" tIns="66675" rIns="0" bIns="0" rtlCol="0" anchor="b">
            <a:spAutoFit/>
          </a:bodyPr>
          <a:lstStyle/>
          <a:p>
            <a:pPr marL="9525" marR="3810" algn="ctr">
              <a:lnSpc>
                <a:spcPts val="3563"/>
              </a:lnSpc>
              <a:spcBef>
                <a:spcPts val="525"/>
              </a:spcBef>
            </a:pPr>
            <a:r>
              <a:rPr sz="3200" b="1" spc="-26" dirty="0">
                <a:solidFill>
                  <a:schemeClr val="accent2"/>
                </a:solidFill>
              </a:rPr>
              <a:t>Παραβία</a:t>
            </a:r>
            <a:r>
              <a:rPr sz="3200" b="1" spc="-26" dirty="0" err="1">
                <a:solidFill>
                  <a:schemeClr val="accent2"/>
                </a:solidFill>
              </a:rPr>
              <a:t>ση</a:t>
            </a:r>
            <a:r>
              <a:rPr lang="en-US" sz="3200" b="1" spc="-26" dirty="0">
                <a:solidFill>
                  <a:schemeClr val="accent2"/>
                </a:solidFill>
              </a:rPr>
              <a:t> </a:t>
            </a:r>
            <a:r>
              <a:rPr sz="3200" b="1" spc="-26" dirty="0" err="1">
                <a:solidFill>
                  <a:schemeClr val="accent2"/>
                </a:solidFill>
              </a:rPr>
              <a:t>δεδομένων</a:t>
            </a:r>
            <a:r>
              <a:rPr sz="3200" b="1" spc="-153" dirty="0">
                <a:solidFill>
                  <a:schemeClr val="accent2"/>
                </a:solidFill>
              </a:rPr>
              <a:t> </a:t>
            </a:r>
            <a:r>
              <a:rPr sz="3200" b="1" spc="-26" dirty="0">
                <a:solidFill>
                  <a:schemeClr val="accent2"/>
                </a:solidFill>
              </a:rPr>
              <a:t>προσωπικού  χαρακτήρα</a:t>
            </a:r>
          </a:p>
        </p:txBody>
      </p:sp>
      <p:sp>
        <p:nvSpPr>
          <p:cNvPr id="3" name="object 3"/>
          <p:cNvSpPr txBox="1"/>
          <p:nvPr/>
        </p:nvSpPr>
        <p:spPr>
          <a:xfrm>
            <a:off x="2211704" y="2292286"/>
            <a:ext cx="7405688" cy="1613262"/>
          </a:xfrm>
          <a:prstGeom prst="rect">
            <a:avLst/>
          </a:prstGeom>
        </p:spPr>
        <p:txBody>
          <a:bodyPr vert="horz" wrap="square" lIns="0" tIns="45720" rIns="0" bIns="0" rtlCol="0">
            <a:spAutoFit/>
          </a:bodyPr>
          <a:lstStyle/>
          <a:p>
            <a:pPr marL="9525" marR="236220" lvl="0" indent="0" algn="just" defTabSz="914400" rtl="0" eaLnBrk="1" fontAlgn="auto" latinLnBrk="0" hangingPunct="1">
              <a:lnSpc>
                <a:spcPts val="2265"/>
              </a:lnSpc>
              <a:spcBef>
                <a:spcPts val="360"/>
              </a:spcBef>
              <a:spcAft>
                <a:spcPts val="0"/>
              </a:spcAft>
              <a:buClrTx/>
              <a:buSzTx/>
              <a:buFontTx/>
              <a:buNone/>
              <a:tabLst/>
              <a:defRPr/>
            </a:pPr>
            <a:r>
              <a:rPr kumimoji="0" sz="2100" b="0" i="0" u="none" strike="noStrike" kern="1200" cap="none" spc="-4" normalizeH="0" baseline="0" noProof="0" dirty="0">
                <a:ln>
                  <a:noFill/>
                </a:ln>
                <a:solidFill>
                  <a:srgbClr val="002060"/>
                </a:solidFill>
                <a:effectLst/>
                <a:uLnTx/>
                <a:uFillTx/>
                <a:latin typeface="Calibri"/>
                <a:ea typeface="+mn-ea"/>
                <a:cs typeface="Calibri"/>
              </a:rPr>
              <a:t>«Η</a:t>
            </a:r>
            <a:r>
              <a:rPr kumimoji="0" sz="2100" b="0" i="0" u="heavy" strike="noStrike" kern="1200" cap="none" spc="-4" normalizeH="0" baseline="0" noProof="0" dirty="0">
                <a:ln>
                  <a:noFill/>
                </a:ln>
                <a:solidFill>
                  <a:srgbClr val="002060"/>
                </a:solidFill>
                <a:effectLst/>
                <a:uLnTx/>
                <a:uFill>
                  <a:solidFill>
                    <a:srgbClr val="C00000"/>
                  </a:solidFill>
                </a:uFill>
                <a:latin typeface="Calibri"/>
                <a:ea typeface="+mn-ea"/>
                <a:cs typeface="Calibri"/>
              </a:rPr>
              <a:t> </a:t>
            </a:r>
            <a:r>
              <a:rPr kumimoji="0" sz="2100" b="1" i="0" u="heavy" strike="noStrike" kern="1200" cap="none" spc="-8" normalizeH="0" baseline="0" noProof="0" dirty="0">
                <a:ln>
                  <a:noFill/>
                </a:ln>
                <a:solidFill>
                  <a:srgbClr val="002060"/>
                </a:solidFill>
                <a:effectLst/>
                <a:uLnTx/>
                <a:uFill>
                  <a:solidFill>
                    <a:srgbClr val="C00000"/>
                  </a:solidFill>
                </a:uFill>
                <a:latin typeface="Calibri"/>
                <a:ea typeface="+mn-ea"/>
                <a:cs typeface="Calibri"/>
              </a:rPr>
              <a:t>παραβίαση της ασφάλειας </a:t>
            </a:r>
            <a:r>
              <a:rPr kumimoji="0" sz="2100" b="0" i="0" u="none" strike="noStrike" kern="1200" cap="none" spc="-4" normalizeH="0" baseline="0" noProof="0" dirty="0">
                <a:ln>
                  <a:noFill/>
                </a:ln>
                <a:solidFill>
                  <a:srgbClr val="002060"/>
                </a:solidFill>
                <a:effectLst/>
                <a:uLnTx/>
                <a:uFillTx/>
                <a:latin typeface="Calibri"/>
                <a:ea typeface="+mn-ea"/>
                <a:cs typeface="Calibri"/>
              </a:rPr>
              <a:t>που </a:t>
            </a:r>
            <a:r>
              <a:rPr kumimoji="0" sz="2100" b="0" i="0" u="none" strike="noStrike" kern="1200" cap="none" spc="-11" normalizeH="0" baseline="0" noProof="0" dirty="0">
                <a:ln>
                  <a:noFill/>
                </a:ln>
                <a:solidFill>
                  <a:srgbClr val="002060"/>
                </a:solidFill>
                <a:effectLst/>
                <a:uLnTx/>
                <a:uFillTx/>
                <a:latin typeface="Calibri"/>
                <a:ea typeface="+mn-ea"/>
                <a:cs typeface="Calibri"/>
              </a:rPr>
              <a:t>οδηγεί </a:t>
            </a:r>
            <a:r>
              <a:rPr kumimoji="0" sz="2100" b="0" i="0" u="none" strike="noStrike" kern="1200" cap="none" spc="-4" normalizeH="0" baseline="0" noProof="0" dirty="0">
                <a:ln>
                  <a:noFill/>
                </a:ln>
                <a:solidFill>
                  <a:srgbClr val="002060"/>
                </a:solidFill>
                <a:effectLst/>
                <a:uLnTx/>
                <a:uFillTx/>
                <a:latin typeface="Calibri"/>
                <a:ea typeface="+mn-ea"/>
                <a:cs typeface="Calibri"/>
              </a:rPr>
              <a:t>σε </a:t>
            </a:r>
            <a:r>
              <a:rPr kumimoji="0" sz="2100" b="0" i="0" u="none" strike="noStrike" kern="1200" cap="none" spc="-15" normalizeH="0" baseline="0" noProof="0" dirty="0">
                <a:ln>
                  <a:noFill/>
                </a:ln>
                <a:solidFill>
                  <a:srgbClr val="002060"/>
                </a:solidFill>
                <a:effectLst/>
                <a:uLnTx/>
                <a:uFillTx/>
                <a:latin typeface="Calibri"/>
                <a:ea typeface="+mn-ea"/>
                <a:cs typeface="Calibri"/>
              </a:rPr>
              <a:t>τυχαία </a:t>
            </a:r>
            <a:r>
              <a:rPr kumimoji="0" sz="2100" b="0" i="0" u="none" strike="noStrike" kern="1200" cap="none" spc="-4" normalizeH="0" baseline="0" noProof="0" dirty="0">
                <a:ln>
                  <a:noFill/>
                </a:ln>
                <a:solidFill>
                  <a:srgbClr val="002060"/>
                </a:solidFill>
                <a:effectLst/>
                <a:uLnTx/>
                <a:uFillTx/>
                <a:latin typeface="Calibri"/>
                <a:ea typeface="+mn-ea"/>
                <a:cs typeface="Calibri"/>
              </a:rPr>
              <a:t>ή </a:t>
            </a:r>
            <a:r>
              <a:rPr kumimoji="0" sz="2100" b="0" i="0" u="none" strike="noStrike" kern="1200" cap="none" spc="-8" normalizeH="0" baseline="0" noProof="0" dirty="0">
                <a:ln>
                  <a:noFill/>
                </a:ln>
                <a:solidFill>
                  <a:srgbClr val="002060"/>
                </a:solidFill>
                <a:effectLst/>
                <a:uLnTx/>
                <a:uFillTx/>
                <a:latin typeface="Calibri"/>
                <a:ea typeface="+mn-ea"/>
                <a:cs typeface="Calibri"/>
              </a:rPr>
              <a:t>παράνομη  </a:t>
            </a:r>
            <a:r>
              <a:rPr kumimoji="0" sz="2100" b="0" i="0" u="none" strike="noStrike" kern="1200" cap="none" spc="-11" normalizeH="0" baseline="0" noProof="0" dirty="0">
                <a:ln>
                  <a:noFill/>
                </a:ln>
                <a:solidFill>
                  <a:srgbClr val="002060"/>
                </a:solidFill>
                <a:effectLst/>
                <a:uLnTx/>
                <a:uFillTx/>
                <a:latin typeface="Calibri"/>
                <a:ea typeface="+mn-ea"/>
                <a:cs typeface="Calibri"/>
              </a:rPr>
              <a:t>καταστροφή, </a:t>
            </a:r>
            <a:r>
              <a:rPr kumimoji="0" sz="2100" b="0" i="0" u="none" strike="noStrike" kern="1200" cap="none" spc="-8" normalizeH="0" baseline="0" noProof="0" dirty="0">
                <a:ln>
                  <a:noFill/>
                </a:ln>
                <a:solidFill>
                  <a:srgbClr val="002060"/>
                </a:solidFill>
                <a:effectLst/>
                <a:uLnTx/>
                <a:uFillTx/>
                <a:latin typeface="Calibri"/>
                <a:ea typeface="+mn-ea"/>
                <a:cs typeface="Calibri"/>
              </a:rPr>
              <a:t>απώλεια, μεταβολή, άνευ </a:t>
            </a:r>
            <a:r>
              <a:rPr kumimoji="0" sz="2100" b="0" i="0" u="none" strike="noStrike" kern="1200" cap="none" spc="-11" normalizeH="0" baseline="0" noProof="0" dirty="0">
                <a:ln>
                  <a:noFill/>
                </a:ln>
                <a:solidFill>
                  <a:srgbClr val="002060"/>
                </a:solidFill>
                <a:effectLst/>
                <a:uLnTx/>
                <a:uFillTx/>
                <a:latin typeface="Calibri"/>
                <a:ea typeface="+mn-ea"/>
                <a:cs typeface="Calibri"/>
              </a:rPr>
              <a:t>άδειας </a:t>
            </a:r>
            <a:r>
              <a:rPr kumimoji="0" sz="2100" b="0" i="0" u="none" strike="noStrike" kern="1200" cap="none" spc="-15" normalizeH="0" baseline="0" noProof="0" dirty="0">
                <a:ln>
                  <a:noFill/>
                </a:ln>
                <a:solidFill>
                  <a:srgbClr val="002060"/>
                </a:solidFill>
                <a:effectLst/>
                <a:uLnTx/>
                <a:uFillTx/>
                <a:latin typeface="Calibri"/>
                <a:ea typeface="+mn-ea"/>
                <a:cs typeface="Calibri"/>
              </a:rPr>
              <a:t>κοινολόγηση</a:t>
            </a:r>
            <a:r>
              <a:rPr kumimoji="0" sz="2100" b="0" i="0" u="none" strike="noStrike" kern="1200" cap="none" spc="120" normalizeH="0" baseline="0" noProof="0" dirty="0">
                <a:ln>
                  <a:noFill/>
                </a:ln>
                <a:solidFill>
                  <a:srgbClr val="002060"/>
                </a:solidFill>
                <a:effectLst/>
                <a:uLnTx/>
                <a:uFillTx/>
                <a:latin typeface="Calibri"/>
                <a:ea typeface="+mn-ea"/>
                <a:cs typeface="Calibri"/>
              </a:rPr>
              <a:t> </a:t>
            </a:r>
            <a:r>
              <a:rPr kumimoji="0" sz="2100" b="0" i="0" u="none" strike="noStrike" kern="1200" cap="none" spc="-4" normalizeH="0" baseline="0" noProof="0" dirty="0">
                <a:ln>
                  <a:noFill/>
                </a:ln>
                <a:solidFill>
                  <a:srgbClr val="002060"/>
                </a:solidFill>
                <a:effectLst/>
                <a:uLnTx/>
                <a:uFillTx/>
                <a:latin typeface="Calibri"/>
                <a:ea typeface="+mn-ea"/>
                <a:cs typeface="Calibri"/>
              </a:rPr>
              <a:t>ή</a:t>
            </a:r>
            <a:endParaRPr kumimoji="0" sz="2100" b="0" i="0" u="none" strike="noStrike" kern="1200" cap="none" spc="0" normalizeH="0" baseline="0" noProof="0" dirty="0">
              <a:ln>
                <a:noFill/>
              </a:ln>
              <a:solidFill>
                <a:srgbClr val="002060"/>
              </a:solidFill>
              <a:effectLst/>
              <a:uLnTx/>
              <a:uFillTx/>
              <a:latin typeface="Calibri"/>
              <a:ea typeface="+mn-ea"/>
              <a:cs typeface="Calibri"/>
            </a:endParaRPr>
          </a:p>
          <a:p>
            <a:pPr marL="9525" marR="3810" lvl="0" indent="0" algn="just" defTabSz="914400" rtl="0" eaLnBrk="1" fontAlgn="auto" latinLnBrk="0" hangingPunct="1">
              <a:lnSpc>
                <a:spcPts val="2265"/>
              </a:lnSpc>
              <a:spcBef>
                <a:spcPts val="8"/>
              </a:spcBef>
              <a:spcAft>
                <a:spcPts val="0"/>
              </a:spcAft>
              <a:buClrTx/>
              <a:buSzTx/>
              <a:buFontTx/>
              <a:buNone/>
              <a:tabLst/>
              <a:defRPr/>
            </a:pPr>
            <a:r>
              <a:rPr kumimoji="0" sz="2100" b="0" i="0" u="none" strike="noStrike" kern="1200" cap="none" spc="-8" normalizeH="0" baseline="0" noProof="0" dirty="0">
                <a:ln>
                  <a:noFill/>
                </a:ln>
                <a:solidFill>
                  <a:srgbClr val="002060"/>
                </a:solidFill>
                <a:effectLst/>
                <a:uLnTx/>
                <a:uFillTx/>
                <a:latin typeface="Calibri"/>
                <a:ea typeface="+mn-ea"/>
                <a:cs typeface="Calibri"/>
              </a:rPr>
              <a:t>πρόσβαση δεδομένων </a:t>
            </a:r>
            <a:r>
              <a:rPr kumimoji="0" sz="2100" b="0" i="0" u="none" strike="noStrike" kern="1200" cap="none" spc="-11" normalizeH="0" baseline="0" noProof="0" dirty="0">
                <a:ln>
                  <a:noFill/>
                </a:ln>
                <a:solidFill>
                  <a:srgbClr val="002060"/>
                </a:solidFill>
                <a:effectLst/>
                <a:uLnTx/>
                <a:uFillTx/>
                <a:latin typeface="Calibri"/>
                <a:ea typeface="+mn-ea"/>
                <a:cs typeface="Calibri"/>
              </a:rPr>
              <a:t>προσωπικού χαρακτήρα </a:t>
            </a:r>
            <a:r>
              <a:rPr kumimoji="0" sz="2100" b="0" i="0" u="none" strike="noStrike" kern="1200" cap="none" spc="-4" normalizeH="0" baseline="0" noProof="0" dirty="0">
                <a:ln>
                  <a:noFill/>
                </a:ln>
                <a:solidFill>
                  <a:srgbClr val="002060"/>
                </a:solidFill>
                <a:effectLst/>
                <a:uLnTx/>
                <a:uFillTx/>
                <a:latin typeface="Calibri"/>
                <a:ea typeface="+mn-ea"/>
                <a:cs typeface="Calibri"/>
              </a:rPr>
              <a:t>που </a:t>
            </a:r>
            <a:r>
              <a:rPr kumimoji="0" sz="2100" b="0" i="0" u="none" strike="noStrike" kern="1200" cap="none" spc="-11" normalizeH="0" baseline="0" noProof="0" dirty="0">
                <a:ln>
                  <a:noFill/>
                </a:ln>
                <a:solidFill>
                  <a:srgbClr val="002060"/>
                </a:solidFill>
                <a:effectLst/>
                <a:uLnTx/>
                <a:uFillTx/>
                <a:latin typeface="Calibri"/>
                <a:ea typeface="+mn-ea"/>
                <a:cs typeface="Calibri"/>
              </a:rPr>
              <a:t>διαβιβάστηκαν,  αποθηκεύτηκαν </a:t>
            </a:r>
            <a:r>
              <a:rPr kumimoji="0" sz="2100" b="0" i="0" u="none" strike="noStrike" kern="1200" cap="none" spc="-4" normalizeH="0" baseline="0" noProof="0" dirty="0">
                <a:ln>
                  <a:noFill/>
                </a:ln>
                <a:solidFill>
                  <a:srgbClr val="002060"/>
                </a:solidFill>
                <a:effectLst/>
                <a:uLnTx/>
                <a:uFillTx/>
                <a:latin typeface="Calibri"/>
                <a:ea typeface="+mn-ea"/>
                <a:cs typeface="Calibri"/>
              </a:rPr>
              <a:t>ή </a:t>
            </a:r>
            <a:r>
              <a:rPr kumimoji="0" sz="2100" b="0" i="0" u="none" strike="noStrike" kern="1200" cap="none" spc="-11" normalizeH="0" baseline="0" noProof="0" dirty="0">
                <a:ln>
                  <a:noFill/>
                </a:ln>
                <a:solidFill>
                  <a:srgbClr val="002060"/>
                </a:solidFill>
                <a:effectLst/>
                <a:uLnTx/>
                <a:uFillTx/>
                <a:latin typeface="Calibri"/>
                <a:ea typeface="+mn-ea"/>
                <a:cs typeface="Calibri"/>
              </a:rPr>
              <a:t>υποβλήθηκαν </a:t>
            </a:r>
            <a:r>
              <a:rPr kumimoji="0" sz="2100" b="0" i="0" u="none" strike="noStrike" kern="1200" cap="none" spc="-19" normalizeH="0" baseline="0" noProof="0" dirty="0">
                <a:ln>
                  <a:noFill/>
                </a:ln>
                <a:solidFill>
                  <a:srgbClr val="002060"/>
                </a:solidFill>
                <a:effectLst/>
                <a:uLnTx/>
                <a:uFillTx/>
                <a:latin typeface="Calibri"/>
                <a:ea typeface="+mn-ea"/>
                <a:cs typeface="Calibri"/>
              </a:rPr>
              <a:t>κατ’ </a:t>
            </a:r>
            <a:r>
              <a:rPr kumimoji="0" sz="2100" b="0" i="0" u="none" strike="noStrike" kern="1200" cap="none" spc="-4" normalizeH="0" baseline="0" noProof="0" dirty="0">
                <a:ln>
                  <a:noFill/>
                </a:ln>
                <a:solidFill>
                  <a:srgbClr val="002060"/>
                </a:solidFill>
                <a:effectLst/>
                <a:uLnTx/>
                <a:uFillTx/>
                <a:latin typeface="Calibri"/>
                <a:ea typeface="+mn-ea"/>
                <a:cs typeface="Calibri"/>
              </a:rPr>
              <a:t>άλλο </a:t>
            </a:r>
            <a:r>
              <a:rPr kumimoji="0" sz="2100" b="0" i="0" u="none" strike="noStrike" kern="1200" cap="none" spc="-8" normalizeH="0" baseline="0" noProof="0" dirty="0">
                <a:ln>
                  <a:noFill/>
                </a:ln>
                <a:solidFill>
                  <a:srgbClr val="002060"/>
                </a:solidFill>
                <a:effectLst/>
                <a:uLnTx/>
                <a:uFillTx/>
                <a:latin typeface="Calibri"/>
                <a:ea typeface="+mn-ea"/>
                <a:cs typeface="Calibri"/>
              </a:rPr>
              <a:t>τρόπο </a:t>
            </a:r>
            <a:r>
              <a:rPr kumimoji="0" sz="2100" b="0" i="0" u="none" strike="noStrike" kern="1200" cap="none" spc="-4" normalizeH="0" baseline="0" noProof="0" dirty="0">
                <a:ln>
                  <a:noFill/>
                </a:ln>
                <a:solidFill>
                  <a:srgbClr val="002060"/>
                </a:solidFill>
                <a:effectLst/>
                <a:uLnTx/>
                <a:uFillTx/>
                <a:latin typeface="Calibri"/>
                <a:ea typeface="+mn-ea"/>
                <a:cs typeface="Calibri"/>
              </a:rPr>
              <a:t>σε</a:t>
            </a:r>
            <a:r>
              <a:rPr kumimoji="0" sz="2100" b="0" i="0" u="none" strike="noStrike" kern="1200" cap="none" spc="105" normalizeH="0" baseline="0" noProof="0" dirty="0">
                <a:ln>
                  <a:noFill/>
                </a:ln>
                <a:solidFill>
                  <a:srgbClr val="002060"/>
                </a:solidFill>
                <a:effectLst/>
                <a:uLnTx/>
                <a:uFillTx/>
                <a:latin typeface="Calibri"/>
                <a:ea typeface="+mn-ea"/>
                <a:cs typeface="Calibri"/>
              </a:rPr>
              <a:t> </a:t>
            </a:r>
            <a:r>
              <a:rPr kumimoji="0" sz="2100" b="0" i="0" u="none" strike="noStrike" kern="1200" cap="none" spc="-8" normalizeH="0" baseline="0" noProof="0" dirty="0">
                <a:ln>
                  <a:noFill/>
                </a:ln>
                <a:solidFill>
                  <a:srgbClr val="002060"/>
                </a:solidFill>
                <a:effectLst/>
                <a:uLnTx/>
                <a:uFillTx/>
                <a:latin typeface="Calibri"/>
                <a:ea typeface="+mn-ea"/>
                <a:cs typeface="Calibri"/>
              </a:rPr>
              <a:t>επεξεργασία»</a:t>
            </a:r>
            <a:endParaRPr kumimoji="0" sz="2100" b="0" i="0" u="none" strike="noStrike" kern="1200" cap="none" spc="0" normalizeH="0" baseline="0" noProof="0" dirty="0">
              <a:ln>
                <a:noFill/>
              </a:ln>
              <a:solidFill>
                <a:srgbClr val="002060"/>
              </a:solidFill>
              <a:effectLst/>
              <a:uLnTx/>
              <a:uFillTx/>
              <a:latin typeface="Calibri"/>
              <a:ea typeface="+mn-ea"/>
              <a:cs typeface="Calibri"/>
            </a:endParaRPr>
          </a:p>
          <a:p>
            <a:pPr marL="9525" marR="0" lvl="0" indent="0" algn="just" defTabSz="914400" rtl="0" eaLnBrk="1" fontAlgn="auto" latinLnBrk="0" hangingPunct="1">
              <a:lnSpc>
                <a:spcPct val="100000"/>
              </a:lnSpc>
              <a:spcBef>
                <a:spcPts val="472"/>
              </a:spcBef>
              <a:spcAft>
                <a:spcPts val="0"/>
              </a:spcAft>
              <a:buClrTx/>
              <a:buSzTx/>
              <a:buFontTx/>
              <a:buNone/>
              <a:tabLst/>
              <a:defRPr/>
            </a:pPr>
            <a:r>
              <a:rPr kumimoji="0" sz="2100" b="0" i="0" u="none" strike="noStrike" kern="1200" cap="none" spc="-4" normalizeH="0" baseline="0" noProof="0" dirty="0">
                <a:ln>
                  <a:noFill/>
                </a:ln>
                <a:solidFill>
                  <a:srgbClr val="002060"/>
                </a:solidFill>
                <a:effectLst/>
                <a:uLnTx/>
                <a:uFillTx/>
                <a:latin typeface="Calibri"/>
                <a:ea typeface="+mn-ea"/>
                <a:cs typeface="Calibri"/>
              </a:rPr>
              <a:t>Άρθρο. 4 </a:t>
            </a:r>
            <a:r>
              <a:rPr kumimoji="0" sz="2100" b="0" i="0" u="none" strike="noStrike" kern="1200" cap="none" spc="-8" normalizeH="0" baseline="0" noProof="0" dirty="0">
                <a:ln>
                  <a:noFill/>
                </a:ln>
                <a:solidFill>
                  <a:srgbClr val="002060"/>
                </a:solidFill>
                <a:effectLst/>
                <a:uLnTx/>
                <a:uFillTx/>
                <a:latin typeface="Calibri"/>
                <a:ea typeface="+mn-ea"/>
                <a:cs typeface="Calibri"/>
              </a:rPr>
              <a:t>(12)</a:t>
            </a:r>
            <a:r>
              <a:rPr kumimoji="0" sz="2100" b="0" i="0" u="none" strike="noStrike" kern="1200" cap="none" spc="23" normalizeH="0" baseline="0" noProof="0" dirty="0">
                <a:ln>
                  <a:noFill/>
                </a:ln>
                <a:solidFill>
                  <a:srgbClr val="002060"/>
                </a:solidFill>
                <a:effectLst/>
                <a:uLnTx/>
                <a:uFillTx/>
                <a:latin typeface="Calibri"/>
                <a:ea typeface="+mn-ea"/>
                <a:cs typeface="Calibri"/>
              </a:rPr>
              <a:t> </a:t>
            </a:r>
            <a:r>
              <a:rPr kumimoji="0" sz="2100" b="0" i="0" u="none" strike="noStrike" kern="1200" cap="none" spc="-4" normalizeH="0" baseline="0" noProof="0" dirty="0">
                <a:ln>
                  <a:noFill/>
                </a:ln>
                <a:solidFill>
                  <a:srgbClr val="002060"/>
                </a:solidFill>
                <a:effectLst/>
                <a:uLnTx/>
                <a:uFillTx/>
                <a:latin typeface="Calibri"/>
                <a:ea typeface="+mn-ea"/>
                <a:cs typeface="Calibri"/>
              </a:rPr>
              <a:t>Γ.Κ.</a:t>
            </a:r>
            <a:endParaRPr kumimoji="0" sz="2100" b="0" i="0" u="none" strike="noStrike" kern="1200" cap="none" spc="0" normalizeH="0" baseline="0" noProof="0" dirty="0">
              <a:ln>
                <a:noFill/>
              </a:ln>
              <a:solidFill>
                <a:srgbClr val="002060"/>
              </a:solidFill>
              <a:effectLst/>
              <a:uLnTx/>
              <a:uFillTx/>
              <a:latin typeface="Calibri"/>
              <a:ea typeface="+mn-ea"/>
              <a:cs typeface="Calibri"/>
            </a:endParaRPr>
          </a:p>
        </p:txBody>
      </p:sp>
      <p:sp>
        <p:nvSpPr>
          <p:cNvPr id="4" name="object 4"/>
          <p:cNvSpPr/>
          <p:nvPr/>
        </p:nvSpPr>
        <p:spPr>
          <a:xfrm>
            <a:off x="5883401" y="3690748"/>
            <a:ext cx="621030" cy="644843"/>
          </a:xfrm>
          <a:custGeom>
            <a:avLst/>
            <a:gdLst/>
            <a:ahLst/>
            <a:cxnLst/>
            <a:rect l="l" t="t" r="r" b="b"/>
            <a:pathLst>
              <a:path w="828040" h="859789">
                <a:moveTo>
                  <a:pt x="827532" y="445769"/>
                </a:moveTo>
                <a:lnTo>
                  <a:pt x="0" y="445769"/>
                </a:lnTo>
                <a:lnTo>
                  <a:pt x="413765" y="859535"/>
                </a:lnTo>
                <a:lnTo>
                  <a:pt x="827532" y="445769"/>
                </a:lnTo>
                <a:close/>
              </a:path>
              <a:path w="828040" h="859789">
                <a:moveTo>
                  <a:pt x="620649" y="0"/>
                </a:moveTo>
                <a:lnTo>
                  <a:pt x="206883" y="0"/>
                </a:lnTo>
                <a:lnTo>
                  <a:pt x="206883" y="445769"/>
                </a:lnTo>
                <a:lnTo>
                  <a:pt x="620649" y="445769"/>
                </a:lnTo>
                <a:lnTo>
                  <a:pt x="620649" y="0"/>
                </a:lnTo>
                <a:close/>
              </a:path>
            </a:pathLst>
          </a:custGeom>
          <a:solidFill>
            <a:srgbClr val="5B9BD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5"/>
          <p:cNvSpPr/>
          <p:nvPr/>
        </p:nvSpPr>
        <p:spPr>
          <a:xfrm>
            <a:off x="5883401" y="3690748"/>
            <a:ext cx="621030" cy="644843"/>
          </a:xfrm>
          <a:custGeom>
            <a:avLst/>
            <a:gdLst/>
            <a:ahLst/>
            <a:cxnLst/>
            <a:rect l="l" t="t" r="r" b="b"/>
            <a:pathLst>
              <a:path w="828040" h="859789">
                <a:moveTo>
                  <a:pt x="0" y="445769"/>
                </a:moveTo>
                <a:lnTo>
                  <a:pt x="206883" y="445769"/>
                </a:lnTo>
                <a:lnTo>
                  <a:pt x="206883" y="0"/>
                </a:lnTo>
                <a:lnTo>
                  <a:pt x="620649" y="0"/>
                </a:lnTo>
                <a:lnTo>
                  <a:pt x="620649" y="445769"/>
                </a:lnTo>
                <a:lnTo>
                  <a:pt x="827532" y="445769"/>
                </a:lnTo>
                <a:lnTo>
                  <a:pt x="413765" y="859535"/>
                </a:lnTo>
                <a:lnTo>
                  <a:pt x="0" y="445769"/>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6"/>
          <p:cNvSpPr txBox="1"/>
          <p:nvPr/>
        </p:nvSpPr>
        <p:spPr>
          <a:xfrm>
            <a:off x="4740401" y="4335399"/>
            <a:ext cx="2907030" cy="890628"/>
          </a:xfrm>
          <a:prstGeom prst="rect">
            <a:avLst/>
          </a:prstGeom>
          <a:solidFill>
            <a:srgbClr val="5B9BD4"/>
          </a:solidFill>
          <a:ln w="12192">
            <a:solidFill>
              <a:srgbClr val="41709C"/>
            </a:solidFill>
          </a:ln>
        </p:spPr>
        <p:txBody>
          <a:bodyPr vert="horz" wrap="square" lIns="0" tIns="1905" rIns="0" bIns="0" rtlCol="0">
            <a:spAutoFit/>
          </a:bodyPr>
          <a:lstStyle/>
          <a:p>
            <a:pPr marL="0" marR="0" lvl="0" indent="0" algn="l" defTabSz="914400" rtl="0" eaLnBrk="1" fontAlgn="auto" latinLnBrk="0" hangingPunct="1">
              <a:lnSpc>
                <a:spcPct val="100000"/>
              </a:lnSpc>
              <a:spcBef>
                <a:spcPts val="15"/>
              </a:spcBef>
              <a:spcAft>
                <a:spcPts val="0"/>
              </a:spcAft>
              <a:buClrTx/>
              <a:buSzTx/>
              <a:buFontTx/>
              <a:buNone/>
              <a:tabLst/>
              <a:defRPr/>
            </a:pPr>
            <a:endParaRPr kumimoji="0" sz="1275" b="0" i="0" u="none" strike="noStrike" kern="1200" cap="none" spc="0" normalizeH="0" baseline="0" noProof="0">
              <a:ln>
                <a:noFill/>
              </a:ln>
              <a:solidFill>
                <a:prstClr val="black"/>
              </a:solidFill>
              <a:effectLst/>
              <a:uLnTx/>
              <a:uFillTx/>
              <a:latin typeface="Times New Roman"/>
              <a:ea typeface="+mn-ea"/>
              <a:cs typeface="Times New Roman"/>
            </a:endParaRPr>
          </a:p>
          <a:p>
            <a:pPr marL="644366" marR="0" lvl="0" indent="0" algn="l" defTabSz="914400" rtl="0" eaLnBrk="1" fontAlgn="auto" latinLnBrk="0" hangingPunct="1">
              <a:lnSpc>
                <a:spcPct val="100000"/>
              </a:lnSpc>
              <a:spcBef>
                <a:spcPts val="4"/>
              </a:spcBef>
              <a:spcAft>
                <a:spcPts val="0"/>
              </a:spcAft>
              <a:buClrTx/>
              <a:buSzTx/>
              <a:buFontTx/>
              <a:buNone/>
              <a:tabLst/>
              <a:defRPr/>
            </a:pPr>
            <a:r>
              <a:rPr kumimoji="0" sz="1500" b="0" i="0" u="none" strike="noStrike" kern="1200" cap="none" spc="0" normalizeH="0" baseline="0" noProof="0" dirty="0">
                <a:ln>
                  <a:noFill/>
                </a:ln>
                <a:solidFill>
                  <a:srgbClr val="FFFFFF"/>
                </a:solidFill>
                <a:effectLst/>
                <a:uLnTx/>
                <a:uFillTx/>
                <a:latin typeface="Calibri"/>
                <a:ea typeface="+mn-ea"/>
                <a:cs typeface="Calibri"/>
              </a:rPr>
              <a:t>Κάθε </a:t>
            </a:r>
            <a:r>
              <a:rPr kumimoji="0" sz="1500" b="0" i="0" u="none" strike="noStrike" kern="1200" cap="none" spc="-4" normalizeH="0" baseline="0" noProof="0" dirty="0">
                <a:ln>
                  <a:noFill/>
                </a:ln>
                <a:solidFill>
                  <a:srgbClr val="FFFFFF"/>
                </a:solidFill>
                <a:effectLst/>
                <a:uLnTx/>
                <a:uFillTx/>
                <a:latin typeface="Calibri"/>
                <a:ea typeface="+mn-ea"/>
                <a:cs typeface="Calibri"/>
              </a:rPr>
              <a:t>παραβίαση</a:t>
            </a:r>
            <a:r>
              <a:rPr kumimoji="0" sz="1500" b="0" i="0" u="none" strike="noStrike" kern="1200" cap="none" spc="-45" normalizeH="0" baseline="0" noProof="0" dirty="0">
                <a:ln>
                  <a:noFill/>
                </a:ln>
                <a:solidFill>
                  <a:srgbClr val="FFFFFF"/>
                </a:solidFill>
                <a:effectLst/>
                <a:uLnTx/>
                <a:uFillTx/>
                <a:latin typeface="Calibri"/>
                <a:ea typeface="+mn-ea"/>
                <a:cs typeface="Calibri"/>
              </a:rPr>
              <a:t> </a:t>
            </a:r>
            <a:r>
              <a:rPr kumimoji="0" sz="1500" b="0" i="0" u="none" strike="noStrike" kern="1200" cap="none" spc="0" normalizeH="0" baseline="0" noProof="0" dirty="0">
                <a:ln>
                  <a:noFill/>
                </a:ln>
                <a:solidFill>
                  <a:srgbClr val="FFFFFF"/>
                </a:solidFill>
                <a:effectLst/>
                <a:uLnTx/>
                <a:uFillTx/>
                <a:latin typeface="Calibri"/>
                <a:ea typeface="+mn-ea"/>
                <a:cs typeface="Calibri"/>
              </a:rPr>
              <a:t>της</a:t>
            </a:r>
            <a:endParaRPr kumimoji="0" sz="1500" b="0" i="0" u="none" strike="noStrike" kern="1200" cap="none" spc="0" normalizeH="0" baseline="0" noProof="0">
              <a:ln>
                <a:noFill/>
              </a:ln>
              <a:solidFill>
                <a:prstClr val="black"/>
              </a:solidFill>
              <a:effectLst/>
              <a:uLnTx/>
              <a:uFillTx/>
              <a:latin typeface="Calibri"/>
              <a:ea typeface="+mn-ea"/>
              <a:cs typeface="Calibri"/>
            </a:endParaRPr>
          </a:p>
          <a:p>
            <a:pPr marL="71914" marR="66675" lvl="0" indent="0" algn="ctr" defTabSz="914400" rtl="0" eaLnBrk="1" fontAlgn="auto" latinLnBrk="0" hangingPunct="1">
              <a:lnSpc>
                <a:spcPct val="100000"/>
              </a:lnSpc>
              <a:spcBef>
                <a:spcPts val="0"/>
              </a:spcBef>
              <a:spcAft>
                <a:spcPts val="0"/>
              </a:spcAft>
              <a:buClrTx/>
              <a:buSzTx/>
              <a:buFontTx/>
              <a:buNone/>
              <a:tabLst/>
              <a:defRPr/>
            </a:pPr>
            <a:r>
              <a:rPr kumimoji="0" sz="1500" b="0" i="0" u="none" strike="noStrike" kern="1200" cap="none" spc="-8" normalizeH="0" baseline="0" noProof="0" dirty="0">
                <a:ln>
                  <a:noFill/>
                </a:ln>
                <a:solidFill>
                  <a:srgbClr val="FFFFFF"/>
                </a:solidFill>
                <a:effectLst/>
                <a:uLnTx/>
                <a:uFillTx/>
                <a:latin typeface="Calibri"/>
                <a:ea typeface="+mn-ea"/>
                <a:cs typeface="Calibri"/>
              </a:rPr>
              <a:t>εμπιστευτικότητας, </a:t>
            </a:r>
            <a:r>
              <a:rPr kumimoji="0" sz="1500" b="0" i="0" u="none" strike="noStrike" kern="1200" cap="none" spc="-4" normalizeH="0" baseline="0" noProof="0" dirty="0">
                <a:ln>
                  <a:noFill/>
                </a:ln>
                <a:solidFill>
                  <a:srgbClr val="FFFFFF"/>
                </a:solidFill>
                <a:effectLst/>
                <a:uLnTx/>
                <a:uFillTx/>
                <a:latin typeface="Calibri"/>
                <a:ea typeface="+mn-ea"/>
                <a:cs typeface="Calibri"/>
              </a:rPr>
              <a:t>ακεραιότητας</a:t>
            </a:r>
            <a:r>
              <a:rPr kumimoji="0" sz="1500" b="0" i="0" u="none" strike="noStrike" kern="1200" cap="none" spc="-49" normalizeH="0" baseline="0" noProof="0" dirty="0">
                <a:ln>
                  <a:noFill/>
                </a:ln>
                <a:solidFill>
                  <a:srgbClr val="FFFFFF"/>
                </a:solidFill>
                <a:effectLst/>
                <a:uLnTx/>
                <a:uFillTx/>
                <a:latin typeface="Calibri"/>
                <a:ea typeface="+mn-ea"/>
                <a:cs typeface="Calibri"/>
              </a:rPr>
              <a:t> </a:t>
            </a:r>
            <a:r>
              <a:rPr kumimoji="0" sz="1500" b="0" i="0" u="none" strike="noStrike" kern="1200" cap="none" spc="0" normalizeH="0" baseline="0" noProof="0" dirty="0">
                <a:ln>
                  <a:noFill/>
                </a:ln>
                <a:solidFill>
                  <a:srgbClr val="FFFFFF"/>
                </a:solidFill>
                <a:effectLst/>
                <a:uLnTx/>
                <a:uFillTx/>
                <a:latin typeface="Calibri"/>
                <a:ea typeface="+mn-ea"/>
                <a:cs typeface="Calibri"/>
              </a:rPr>
              <a:t>ή  </a:t>
            </a:r>
            <a:r>
              <a:rPr kumimoji="0" sz="1500" b="0" i="0" u="none" strike="noStrike" kern="1200" cap="none" spc="-4" normalizeH="0" baseline="0" noProof="0" dirty="0">
                <a:ln>
                  <a:noFill/>
                </a:ln>
                <a:solidFill>
                  <a:srgbClr val="FFFFFF"/>
                </a:solidFill>
                <a:effectLst/>
                <a:uLnTx/>
                <a:uFillTx/>
                <a:latin typeface="Calibri"/>
                <a:ea typeface="+mn-ea"/>
                <a:cs typeface="Calibri"/>
              </a:rPr>
              <a:t>διαθεσιμότητας </a:t>
            </a:r>
            <a:r>
              <a:rPr kumimoji="0" sz="1500" b="0" i="0" u="none" strike="noStrike" kern="1200" cap="none" spc="-8" normalizeH="0" baseline="0" noProof="0" dirty="0">
                <a:ln>
                  <a:noFill/>
                </a:ln>
                <a:solidFill>
                  <a:srgbClr val="FFFFFF"/>
                </a:solidFill>
                <a:effectLst/>
                <a:uLnTx/>
                <a:uFillTx/>
                <a:latin typeface="Calibri"/>
                <a:ea typeface="+mn-ea"/>
                <a:cs typeface="Calibri"/>
              </a:rPr>
              <a:t>των</a:t>
            </a:r>
            <a:r>
              <a:rPr kumimoji="0" sz="1500" b="0" i="0" u="none" strike="noStrike" kern="1200" cap="none" spc="-49" normalizeH="0" baseline="0" noProof="0" dirty="0">
                <a:ln>
                  <a:noFill/>
                </a:ln>
                <a:solidFill>
                  <a:srgbClr val="FFFFFF"/>
                </a:solidFill>
                <a:effectLst/>
                <a:uLnTx/>
                <a:uFillTx/>
                <a:latin typeface="Calibri"/>
                <a:ea typeface="+mn-ea"/>
                <a:cs typeface="Calibri"/>
              </a:rPr>
              <a:t> </a:t>
            </a:r>
            <a:r>
              <a:rPr kumimoji="0" sz="1500" b="0" i="0" u="none" strike="noStrike" kern="1200" cap="none" spc="-8" normalizeH="0" baseline="0" noProof="0" dirty="0">
                <a:ln>
                  <a:noFill/>
                </a:ln>
                <a:solidFill>
                  <a:srgbClr val="FFFFFF"/>
                </a:solidFill>
                <a:effectLst/>
                <a:uLnTx/>
                <a:uFillTx/>
                <a:latin typeface="Calibri"/>
                <a:ea typeface="+mn-ea"/>
                <a:cs typeface="Calibri"/>
              </a:rPr>
              <a:t>δεδομένων</a:t>
            </a:r>
            <a:endParaRPr kumimoji="0" sz="1500" b="0" i="0" u="none" strike="noStrike" kern="1200" cap="none" spc="0" normalizeH="0" baseline="0" noProof="0">
              <a:ln>
                <a:noFill/>
              </a:ln>
              <a:solidFill>
                <a:prstClr val="black"/>
              </a:solidFill>
              <a:effectLst/>
              <a:uLnTx/>
              <a:uFillTx/>
              <a:latin typeface="Calibri"/>
              <a:ea typeface="+mn-ea"/>
              <a:cs typeface="Calibri"/>
            </a:endParaRPr>
          </a:p>
        </p:txBody>
      </p:sp>
      <p:pic>
        <p:nvPicPr>
          <p:cNvPr id="7"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760" y="210084"/>
            <a:ext cx="1181100" cy="714375"/>
          </a:xfrm>
          <a:prstGeom prst="rect">
            <a:avLst/>
          </a:prstGeom>
        </p:spPr>
      </p:pic>
    </p:spTree>
    <p:extLst>
      <p:ext uri="{BB962C8B-B14F-4D97-AF65-F5344CB8AC3E}">
        <p14:creationId xmlns:p14="http://schemas.microsoft.com/office/powerpoint/2010/main" val="2986449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6C7C9-AA22-4964-8F12-830742EC5959}"/>
              </a:ext>
            </a:extLst>
          </p:cNvPr>
          <p:cNvSpPr>
            <a:spLocks noGrp="1"/>
          </p:cNvSpPr>
          <p:nvPr>
            <p:ph type="title"/>
          </p:nvPr>
        </p:nvSpPr>
        <p:spPr/>
        <p:txBody>
          <a:bodyPr>
            <a:normAutofit/>
          </a:bodyPr>
          <a:lstStyle/>
          <a:p>
            <a:pPr algn="ctr"/>
            <a:r>
              <a:rPr lang="el-GR" sz="3200" b="1" spc="-19" dirty="0">
                <a:solidFill>
                  <a:srgbClr val="BD582C"/>
                </a:solidFill>
                <a:cs typeface="Calibri Light"/>
              </a:rPr>
              <a:t>Άρθρο </a:t>
            </a:r>
            <a:r>
              <a:rPr lang="el-GR" sz="3200" b="1" spc="-15" dirty="0">
                <a:solidFill>
                  <a:srgbClr val="BD582C"/>
                </a:solidFill>
                <a:cs typeface="Calibri Light"/>
              </a:rPr>
              <a:t>33 </a:t>
            </a:r>
            <a:r>
              <a:rPr lang="el-GR" sz="3200" b="1" spc="-8" dirty="0">
                <a:solidFill>
                  <a:srgbClr val="BD582C"/>
                </a:solidFill>
                <a:cs typeface="Calibri Light"/>
              </a:rPr>
              <a:t>ΓΚ </a:t>
            </a:r>
            <a:r>
              <a:rPr lang="el-GR" sz="3200" b="1" dirty="0">
                <a:solidFill>
                  <a:srgbClr val="BD582C"/>
                </a:solidFill>
                <a:cs typeface="Calibri Light"/>
              </a:rPr>
              <a:t>- </a:t>
            </a:r>
            <a:r>
              <a:rPr lang="el-GR" sz="3200" b="1" spc="-30" dirty="0">
                <a:solidFill>
                  <a:srgbClr val="BD582C"/>
                </a:solidFill>
                <a:cs typeface="Calibri Light"/>
              </a:rPr>
              <a:t>Γνωστοποίηση</a:t>
            </a:r>
            <a:r>
              <a:rPr lang="el-GR" sz="3200" b="1" spc="-278" dirty="0">
                <a:solidFill>
                  <a:srgbClr val="BD582C"/>
                </a:solidFill>
                <a:cs typeface="Calibri Light"/>
              </a:rPr>
              <a:t> </a:t>
            </a:r>
            <a:r>
              <a:rPr lang="el-GR" sz="3200" b="1" spc="-30" dirty="0">
                <a:solidFill>
                  <a:srgbClr val="BD582C"/>
                </a:solidFill>
                <a:cs typeface="Calibri Light"/>
              </a:rPr>
              <a:t>παραβίασης  </a:t>
            </a:r>
            <a:r>
              <a:rPr lang="el-GR" sz="3200" b="1" spc="-26" dirty="0">
                <a:solidFill>
                  <a:srgbClr val="BD582C"/>
                </a:solidFill>
                <a:cs typeface="Calibri Light"/>
              </a:rPr>
              <a:t>δεδομένων </a:t>
            </a:r>
            <a:r>
              <a:rPr lang="el-GR" sz="3200" b="1" spc="-19" dirty="0">
                <a:solidFill>
                  <a:srgbClr val="BD582C"/>
                </a:solidFill>
                <a:cs typeface="Calibri Light"/>
              </a:rPr>
              <a:t>στην </a:t>
            </a:r>
            <a:r>
              <a:rPr lang="el-GR" sz="3200" b="1" spc="-23" dirty="0">
                <a:solidFill>
                  <a:srgbClr val="BD582C"/>
                </a:solidFill>
                <a:cs typeface="Calibri Light"/>
              </a:rPr>
              <a:t>εποπτική</a:t>
            </a:r>
            <a:r>
              <a:rPr lang="el-GR" sz="3200" b="1" spc="-176" dirty="0">
                <a:solidFill>
                  <a:srgbClr val="BD582C"/>
                </a:solidFill>
                <a:cs typeface="Calibri Light"/>
              </a:rPr>
              <a:t> </a:t>
            </a:r>
            <a:r>
              <a:rPr lang="el-GR" sz="3200" b="1" spc="-15" dirty="0">
                <a:solidFill>
                  <a:srgbClr val="BD582C"/>
                </a:solidFill>
                <a:cs typeface="Calibri Light"/>
              </a:rPr>
              <a:t>αρχή</a:t>
            </a:r>
            <a:endParaRPr lang="en-US" sz="3200" dirty="0"/>
          </a:p>
        </p:txBody>
      </p:sp>
      <p:sp>
        <p:nvSpPr>
          <p:cNvPr id="3" name="Content Placeholder 2">
            <a:extLst>
              <a:ext uri="{FF2B5EF4-FFF2-40B4-BE49-F238E27FC236}">
                <a16:creationId xmlns:a16="http://schemas.microsoft.com/office/drawing/2014/main" id="{A4B63717-8775-4402-A4C2-5CAFA42BF732}"/>
              </a:ext>
            </a:extLst>
          </p:cNvPr>
          <p:cNvSpPr>
            <a:spLocks noGrp="1"/>
          </p:cNvSpPr>
          <p:nvPr>
            <p:ph sz="half" idx="1"/>
          </p:nvPr>
        </p:nvSpPr>
        <p:spPr>
          <a:xfrm>
            <a:off x="1885072" y="1845734"/>
            <a:ext cx="2225764" cy="4023360"/>
          </a:xfrm>
        </p:spPr>
        <p:txBody>
          <a:bodyPr>
            <a:normAutofit fontScale="77500" lnSpcReduction="20000"/>
          </a:bodyPr>
          <a:lstStyle/>
          <a:p>
            <a:pPr fontAlgn="base"/>
            <a:r>
              <a:rPr lang="el-GR" i="1" dirty="0">
                <a:solidFill>
                  <a:schemeClr val="accent2">
                    <a:lumMod val="75000"/>
                  </a:schemeClr>
                </a:solidFill>
              </a:rPr>
              <a:t>Άρθρο 33</a:t>
            </a:r>
          </a:p>
          <a:p>
            <a:pPr fontAlgn="base"/>
            <a:r>
              <a:rPr lang="el-GR" b="1" dirty="0">
                <a:solidFill>
                  <a:schemeClr val="accent2">
                    <a:lumMod val="75000"/>
                  </a:schemeClr>
                </a:solidFill>
              </a:rPr>
              <a:t>Γνωστοποίηση παραβίασης δεδομένων προσωπικού χαρακτήρα στην εποπτική αρχή</a:t>
            </a:r>
          </a:p>
          <a:p>
            <a:endParaRPr lang="en-US" dirty="0">
              <a:solidFill>
                <a:schemeClr val="accent2">
                  <a:lumMod val="75000"/>
                </a:schemeClr>
              </a:solidFill>
            </a:endParaRPr>
          </a:p>
        </p:txBody>
      </p:sp>
      <p:sp>
        <p:nvSpPr>
          <p:cNvPr id="4" name="Content Placeholder 3">
            <a:extLst>
              <a:ext uri="{FF2B5EF4-FFF2-40B4-BE49-F238E27FC236}">
                <a16:creationId xmlns:a16="http://schemas.microsoft.com/office/drawing/2014/main" id="{75719651-23D6-416B-B78C-946F9EB8CA04}"/>
              </a:ext>
            </a:extLst>
          </p:cNvPr>
          <p:cNvSpPr>
            <a:spLocks noGrp="1"/>
          </p:cNvSpPr>
          <p:nvPr>
            <p:ph sz="half" idx="2"/>
          </p:nvPr>
        </p:nvSpPr>
        <p:spPr>
          <a:xfrm>
            <a:off x="4416246" y="1845737"/>
            <a:ext cx="5474515" cy="4023359"/>
          </a:xfrm>
        </p:spPr>
        <p:txBody>
          <a:bodyPr>
            <a:normAutofit fontScale="77500" lnSpcReduction="20000"/>
          </a:bodyPr>
          <a:lstStyle/>
          <a:p>
            <a:pPr marL="0" indent="0" algn="just" fontAlgn="base">
              <a:buNone/>
            </a:pPr>
            <a:r>
              <a:rPr lang="el-GR" dirty="0"/>
              <a:t>1.   Σε περίπτωση παραβίασης δεδομένων προσωπικού χαρακτήρα, ο υπεύθυνος επεξεργασίας γνωστοποιεί </a:t>
            </a:r>
            <a:r>
              <a:rPr lang="el-GR" dirty="0">
                <a:solidFill>
                  <a:srgbClr val="FF0000"/>
                </a:solidFill>
              </a:rPr>
              <a:t>αμελλητί και, αν είναι δυνατό, εντός 72 ωρών </a:t>
            </a:r>
            <a:r>
              <a:rPr lang="el-GR" dirty="0"/>
              <a:t>από τη στιγμή που αποκτά γνώση του γεγονότος την παραβίαση των δεδομένων προσωπικού χαρακτήρα στην </a:t>
            </a:r>
            <a:r>
              <a:rPr lang="el-GR" dirty="0">
                <a:solidFill>
                  <a:srgbClr val="FF0000"/>
                </a:solidFill>
              </a:rPr>
              <a:t>εποπτική αρχή που είναι αρμόδια σύμφωνα με το άρθρο 55, </a:t>
            </a:r>
            <a:r>
              <a:rPr lang="el-GR" dirty="0"/>
              <a:t>εκτός εάν η παραβίαση δεδομένων προσωπικού χαρακτήρα δεν ενδέχεται να προκαλέσει κίνδυνο για τα δικαιώματα και τις ελευθερίες των φυσικών προσώπων. Όταν η γνωστοποίηση στην εποπτική αρχή δεν πραγματοποιείται εντός 72 ωρών, </a:t>
            </a:r>
            <a:r>
              <a:rPr lang="el-GR" dirty="0">
                <a:solidFill>
                  <a:srgbClr val="FF0000"/>
                </a:solidFill>
              </a:rPr>
              <a:t>συνοδεύεται από αιτιολόγηση για την καθυστέρηση</a:t>
            </a:r>
            <a:r>
              <a:rPr lang="el-GR" dirty="0"/>
              <a:t>.</a:t>
            </a:r>
          </a:p>
          <a:p>
            <a:endParaRPr lang="en-US" dirty="0"/>
          </a:p>
        </p:txBody>
      </p:sp>
      <p:pic>
        <p:nvPicPr>
          <p:cNvPr id="5"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3250" y="976317"/>
            <a:ext cx="1181100" cy="714375"/>
          </a:xfrm>
          <a:prstGeom prst="rect">
            <a:avLst/>
          </a:prstGeom>
        </p:spPr>
      </p:pic>
    </p:spTree>
    <p:extLst>
      <p:ext uri="{BB962C8B-B14F-4D97-AF65-F5344CB8AC3E}">
        <p14:creationId xmlns:p14="http://schemas.microsoft.com/office/powerpoint/2010/main" val="4181189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3848" y="284160"/>
            <a:ext cx="7619700" cy="1452321"/>
          </a:xfrm>
          <a:prstGeom prst="rect">
            <a:avLst/>
          </a:prstGeom>
        </p:spPr>
        <p:txBody>
          <a:bodyPr vert="horz" wrap="square" lIns="0" tIns="66675" rIns="0" bIns="0" rtlCol="0" anchor="b">
            <a:spAutoFit/>
          </a:bodyPr>
          <a:lstStyle/>
          <a:p>
            <a:pPr marL="9525" marR="3810" algn="ctr">
              <a:lnSpc>
                <a:spcPts val="3563"/>
              </a:lnSpc>
              <a:spcBef>
                <a:spcPts val="525"/>
              </a:spcBef>
            </a:pPr>
            <a:r>
              <a:rPr spc="-19" dirty="0">
                <a:solidFill>
                  <a:schemeClr val="accent2"/>
                </a:solidFill>
              </a:rPr>
              <a:t>Άρθρο </a:t>
            </a:r>
            <a:r>
              <a:rPr spc="-15" dirty="0">
                <a:solidFill>
                  <a:schemeClr val="accent2"/>
                </a:solidFill>
              </a:rPr>
              <a:t>33 </a:t>
            </a:r>
            <a:r>
              <a:rPr spc="-8" dirty="0">
                <a:solidFill>
                  <a:schemeClr val="accent2"/>
                </a:solidFill>
              </a:rPr>
              <a:t>ΓΚ </a:t>
            </a:r>
            <a:r>
              <a:rPr b="1" dirty="0">
                <a:solidFill>
                  <a:schemeClr val="accent2"/>
                </a:solidFill>
              </a:rPr>
              <a:t>- </a:t>
            </a:r>
            <a:r>
              <a:rPr spc="-30" dirty="0">
                <a:solidFill>
                  <a:schemeClr val="accent2"/>
                </a:solidFill>
              </a:rPr>
              <a:t>Γνωστοποίηση</a:t>
            </a:r>
            <a:r>
              <a:rPr spc="-278" dirty="0">
                <a:solidFill>
                  <a:schemeClr val="accent2"/>
                </a:solidFill>
              </a:rPr>
              <a:t> </a:t>
            </a:r>
            <a:r>
              <a:rPr spc="-30" dirty="0">
                <a:solidFill>
                  <a:schemeClr val="accent2"/>
                </a:solidFill>
              </a:rPr>
              <a:t>παραβίασης  </a:t>
            </a:r>
            <a:r>
              <a:rPr spc="-26" dirty="0">
                <a:solidFill>
                  <a:schemeClr val="accent2"/>
                </a:solidFill>
              </a:rPr>
              <a:t>δεδομένων </a:t>
            </a:r>
            <a:r>
              <a:rPr spc="-19" dirty="0">
                <a:solidFill>
                  <a:schemeClr val="accent2"/>
                </a:solidFill>
              </a:rPr>
              <a:t>στην </a:t>
            </a:r>
            <a:r>
              <a:rPr spc="-23" dirty="0">
                <a:solidFill>
                  <a:schemeClr val="accent2"/>
                </a:solidFill>
              </a:rPr>
              <a:t>εποπτική</a:t>
            </a:r>
            <a:r>
              <a:rPr spc="-176" dirty="0">
                <a:solidFill>
                  <a:schemeClr val="accent2"/>
                </a:solidFill>
              </a:rPr>
              <a:t> </a:t>
            </a:r>
            <a:r>
              <a:rPr spc="-15" dirty="0">
                <a:solidFill>
                  <a:schemeClr val="accent2"/>
                </a:solidFill>
              </a:rPr>
              <a:t>αρχή</a:t>
            </a:r>
          </a:p>
        </p:txBody>
      </p:sp>
      <p:sp>
        <p:nvSpPr>
          <p:cNvPr id="3" name="object 3"/>
          <p:cNvSpPr txBox="1"/>
          <p:nvPr/>
        </p:nvSpPr>
        <p:spPr>
          <a:xfrm>
            <a:off x="2152650" y="2295144"/>
            <a:ext cx="3649980" cy="1274708"/>
          </a:xfrm>
          <a:prstGeom prst="rect">
            <a:avLst/>
          </a:prstGeom>
          <a:solidFill>
            <a:srgbClr val="00B0F0"/>
          </a:solidFill>
          <a:ln w="12192">
            <a:solidFill>
              <a:srgbClr val="41709C"/>
            </a:solidFill>
          </a:ln>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ctr" defTabSz="914400" rtl="0" eaLnBrk="1" fontAlgn="auto" latinLnBrk="0" hangingPunct="1">
              <a:lnSpc>
                <a:spcPct val="100000"/>
              </a:lnSpc>
              <a:spcBef>
                <a:spcPts val="1339"/>
              </a:spcBef>
              <a:spcAft>
                <a:spcPts val="0"/>
              </a:spcAft>
              <a:buClrTx/>
              <a:buSzTx/>
              <a:buFontTx/>
              <a:buNone/>
              <a:tabLst/>
              <a:defRPr/>
            </a:pPr>
            <a:r>
              <a:rPr kumimoji="0" sz="1800" b="1" i="0" u="none" strike="noStrike" kern="1200" cap="none" spc="-4" normalizeH="0" baseline="0" noProof="0" dirty="0">
                <a:ln>
                  <a:noFill/>
                </a:ln>
                <a:solidFill>
                  <a:srgbClr val="FFFFFF"/>
                </a:solidFill>
                <a:effectLst/>
                <a:uLnTx/>
                <a:uFillTx/>
                <a:latin typeface="Calibri"/>
                <a:ea typeface="+mn-ea"/>
                <a:cs typeface="Calibri"/>
              </a:rPr>
              <a:t>ΠΟΙΟΣ</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uLnTx/>
                <a:uFillTx/>
                <a:latin typeface="Calibri"/>
                <a:ea typeface="+mn-ea"/>
                <a:cs typeface="Calibri"/>
              </a:rPr>
              <a:t>Ο </a:t>
            </a:r>
            <a:r>
              <a:rPr kumimoji="0" sz="1800" b="0" i="0" u="none" strike="noStrike" kern="1200" cap="none" spc="-4" normalizeH="0" baseline="0" noProof="0" dirty="0">
                <a:ln>
                  <a:noFill/>
                </a:ln>
                <a:solidFill>
                  <a:srgbClr val="FFFFFF"/>
                </a:solidFill>
                <a:effectLst/>
                <a:uLnTx/>
                <a:uFillTx/>
                <a:latin typeface="Calibri"/>
                <a:ea typeface="+mn-ea"/>
                <a:cs typeface="Calibri"/>
              </a:rPr>
              <a:t>υπεύθυνος </a:t>
            </a:r>
            <a:r>
              <a:rPr kumimoji="0" sz="1800" b="0" i="0" u="none" strike="noStrike" kern="1200" cap="none" spc="-8" normalizeH="0" baseline="0" noProof="0" dirty="0">
                <a:ln>
                  <a:noFill/>
                </a:ln>
                <a:solidFill>
                  <a:srgbClr val="FFFFFF"/>
                </a:solidFill>
                <a:effectLst/>
                <a:uLnTx/>
                <a:uFillTx/>
                <a:latin typeface="Calibri"/>
                <a:ea typeface="+mn-ea"/>
                <a:cs typeface="Calibri"/>
              </a:rPr>
              <a:t>επεξεργασίας.</a:t>
            </a:r>
            <a:r>
              <a:rPr kumimoji="0" sz="1800" b="0" i="0" u="none" strike="noStrike" kern="1200" cap="none" spc="-23" normalizeH="0" baseline="0" noProof="0" dirty="0">
                <a:ln>
                  <a:noFill/>
                </a:ln>
                <a:solidFill>
                  <a:srgbClr val="FFFFFF"/>
                </a:solidFill>
                <a:effectLst/>
                <a:uLnTx/>
                <a:uFillTx/>
                <a:latin typeface="Calibri"/>
                <a:ea typeface="+mn-ea"/>
                <a:cs typeface="Calibri"/>
              </a:rPr>
              <a:t> </a:t>
            </a:r>
            <a:r>
              <a:rPr kumimoji="0" sz="1800" b="0" i="0" u="none" strike="noStrike" kern="1200" cap="none" spc="0" normalizeH="0" baseline="0" noProof="0" dirty="0">
                <a:ln>
                  <a:noFill/>
                </a:ln>
                <a:solidFill>
                  <a:srgbClr val="FFFFFF"/>
                </a:solidFill>
                <a:effectLst/>
                <a:uLnTx/>
                <a:uFillTx/>
                <a:latin typeface="Calibri"/>
                <a:ea typeface="+mn-ea"/>
                <a:cs typeface="Calibri"/>
              </a:rPr>
              <a:t>Ο</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ctr" defTabSz="914400" rtl="0" eaLnBrk="1" fontAlgn="auto" latinLnBrk="0" hangingPunct="1">
              <a:lnSpc>
                <a:spcPct val="100000"/>
              </a:lnSpc>
              <a:spcBef>
                <a:spcPts val="4"/>
              </a:spcBef>
              <a:spcAft>
                <a:spcPts val="0"/>
              </a:spcAft>
              <a:buClrTx/>
              <a:buSzTx/>
              <a:buFontTx/>
              <a:buNone/>
              <a:tabLst/>
              <a:defRPr/>
            </a:pPr>
            <a:r>
              <a:rPr kumimoji="0" sz="1800" b="0" i="0" u="none" strike="noStrike" kern="1200" cap="none" spc="-8" normalizeH="0" baseline="0" noProof="0" dirty="0">
                <a:ln>
                  <a:noFill/>
                </a:ln>
                <a:solidFill>
                  <a:srgbClr val="FFFFFF"/>
                </a:solidFill>
                <a:effectLst/>
                <a:uLnTx/>
                <a:uFillTx/>
                <a:latin typeface="Calibri"/>
                <a:ea typeface="+mn-ea"/>
                <a:cs typeface="Calibri"/>
              </a:rPr>
              <a:t>εκτελών </a:t>
            </a:r>
            <a:r>
              <a:rPr kumimoji="0" sz="1800" b="0" i="0" u="none" strike="noStrike" kern="1200" cap="none" spc="-4" normalizeH="0" baseline="0" noProof="0" dirty="0">
                <a:ln>
                  <a:noFill/>
                </a:ln>
                <a:solidFill>
                  <a:srgbClr val="FFFFFF"/>
                </a:solidFill>
                <a:effectLst/>
                <a:uLnTx/>
                <a:uFillTx/>
                <a:latin typeface="Calibri"/>
                <a:ea typeface="+mn-ea"/>
                <a:cs typeface="Calibri"/>
              </a:rPr>
              <a:t>ενημερώνει </a:t>
            </a:r>
            <a:r>
              <a:rPr kumimoji="0" sz="1800" b="0" i="0" u="none" strike="noStrike" kern="1200" cap="none" spc="-11" normalizeH="0" baseline="0" noProof="0" dirty="0">
                <a:ln>
                  <a:noFill/>
                </a:ln>
                <a:solidFill>
                  <a:srgbClr val="FFFFFF"/>
                </a:solidFill>
                <a:effectLst/>
                <a:uLnTx/>
                <a:uFillTx/>
                <a:latin typeface="Calibri"/>
                <a:ea typeface="+mn-ea"/>
                <a:cs typeface="Calibri"/>
              </a:rPr>
              <a:t>τον</a:t>
            </a:r>
            <a:r>
              <a:rPr kumimoji="0" sz="1800" b="0" i="0" u="none" strike="noStrike" kern="1200" cap="none" spc="-34" normalizeH="0" baseline="0" noProof="0" dirty="0">
                <a:ln>
                  <a:noFill/>
                </a:ln>
                <a:solidFill>
                  <a:srgbClr val="FFFFFF"/>
                </a:solidFill>
                <a:effectLst/>
                <a:uLnTx/>
                <a:uFillTx/>
                <a:latin typeface="Calibri"/>
                <a:ea typeface="+mn-ea"/>
                <a:cs typeface="Calibri"/>
              </a:rPr>
              <a:t> </a:t>
            </a:r>
            <a:r>
              <a:rPr kumimoji="0" sz="1800" b="0" i="0" u="none" strike="noStrike" kern="1200" cap="none" spc="-4" normalizeH="0" baseline="0" noProof="0" dirty="0">
                <a:ln>
                  <a:noFill/>
                </a:ln>
                <a:solidFill>
                  <a:srgbClr val="FFFFFF"/>
                </a:solidFill>
                <a:effectLst/>
                <a:uLnTx/>
                <a:uFillTx/>
                <a:latin typeface="Calibri"/>
                <a:ea typeface="+mn-ea"/>
                <a:cs typeface="Calibri"/>
              </a:rPr>
              <a:t>υπεύθυνο.</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 name="object 4"/>
          <p:cNvSpPr txBox="1"/>
          <p:nvPr/>
        </p:nvSpPr>
        <p:spPr>
          <a:xfrm>
            <a:off x="5957698" y="2295144"/>
            <a:ext cx="4081939" cy="1287532"/>
          </a:xfrm>
          <a:prstGeom prst="rect">
            <a:avLst/>
          </a:prstGeom>
          <a:solidFill>
            <a:srgbClr val="F1F1F1"/>
          </a:solidFill>
          <a:ln w="12192">
            <a:solidFill>
              <a:srgbClr val="41709C"/>
            </a:solidFill>
          </a:ln>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a:ea typeface="+mn-ea"/>
              <a:cs typeface="Times New Roman"/>
            </a:endParaRPr>
          </a:p>
          <a:p>
            <a:pPr marL="971550" marR="0" lvl="0" indent="0" algn="l" defTabSz="914400" rtl="0" eaLnBrk="1" fontAlgn="auto" latinLnBrk="0" hangingPunct="1">
              <a:lnSpc>
                <a:spcPct val="100000"/>
              </a:lnSpc>
              <a:spcBef>
                <a:spcPts val="1384"/>
              </a:spcBef>
              <a:spcAft>
                <a:spcPts val="0"/>
              </a:spcAft>
              <a:buClrTx/>
              <a:buSzTx/>
              <a:buFontTx/>
              <a:buNone/>
              <a:tabLst/>
              <a:defRPr/>
            </a:pPr>
            <a:r>
              <a:rPr kumimoji="0" sz="1800" b="1" i="0" u="none" strike="noStrike" kern="1200" cap="none" spc="0" normalizeH="0" baseline="0" noProof="0" dirty="0">
                <a:ln>
                  <a:noFill/>
                </a:ln>
                <a:solidFill>
                  <a:prstClr val="black"/>
                </a:solidFill>
                <a:effectLst/>
                <a:uLnTx/>
                <a:uFillTx/>
                <a:latin typeface="Calibri"/>
                <a:ea typeface="+mn-ea"/>
                <a:cs typeface="Calibri"/>
              </a:rPr>
              <a:t>ΣΕ </a:t>
            </a:r>
            <a:r>
              <a:rPr kumimoji="0" sz="1800" b="1" i="0" u="none" strike="noStrike" kern="1200" cap="none" spc="-4" normalizeH="0" baseline="0" noProof="0" dirty="0">
                <a:ln>
                  <a:noFill/>
                </a:ln>
                <a:solidFill>
                  <a:prstClr val="black"/>
                </a:solidFill>
                <a:effectLst/>
                <a:uLnTx/>
                <a:uFillTx/>
                <a:latin typeface="Calibri"/>
                <a:ea typeface="+mn-ea"/>
                <a:cs typeface="Calibri"/>
              </a:rPr>
              <a:t>ΠΟΙΕΣ</a:t>
            </a:r>
            <a:r>
              <a:rPr kumimoji="0" sz="1800" b="1" i="0" u="none" strike="noStrike" kern="1200" cap="none" spc="-15" normalizeH="0" baseline="0" noProof="0" dirty="0">
                <a:ln>
                  <a:noFill/>
                </a:ln>
                <a:solidFill>
                  <a:prstClr val="black"/>
                </a:solidFill>
                <a:effectLst/>
                <a:uLnTx/>
                <a:uFillTx/>
                <a:latin typeface="Calibri"/>
                <a:ea typeface="+mn-ea"/>
                <a:cs typeface="Calibri"/>
              </a:rPr>
              <a:t> </a:t>
            </a:r>
            <a:r>
              <a:rPr kumimoji="0" sz="1800" b="1" i="0" u="none" strike="noStrike" kern="1200" cap="none" spc="-4" normalizeH="0" baseline="0" noProof="0" dirty="0">
                <a:ln>
                  <a:noFill/>
                </a:ln>
                <a:solidFill>
                  <a:prstClr val="black"/>
                </a:solidFill>
                <a:effectLst/>
                <a:uLnTx/>
                <a:uFillTx/>
                <a:latin typeface="Calibri"/>
                <a:ea typeface="+mn-ea"/>
                <a:cs typeface="Calibri"/>
              </a:rPr>
              <a:t>ΠΕΡΙΠΤΩΣΕΙΣ</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302895" marR="296228"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Calibri"/>
                <a:ea typeface="+mn-ea"/>
                <a:cs typeface="Calibri"/>
              </a:rPr>
              <a:t>Σε </a:t>
            </a:r>
            <a:r>
              <a:rPr kumimoji="0" sz="1800" b="1" i="0" u="none" strike="noStrike" kern="1200" cap="none" spc="-11" normalizeH="0" baseline="0" noProof="0" dirty="0">
                <a:ln>
                  <a:noFill/>
                </a:ln>
                <a:solidFill>
                  <a:srgbClr val="C00000"/>
                </a:solidFill>
                <a:effectLst/>
                <a:uLnTx/>
                <a:uFillTx/>
                <a:latin typeface="Calibri"/>
                <a:ea typeface="+mn-ea"/>
                <a:cs typeface="Calibri"/>
              </a:rPr>
              <a:t>ΟΛΕΣ </a:t>
            </a:r>
            <a:r>
              <a:rPr kumimoji="0" sz="1800" b="0" i="0" u="none" strike="noStrike" kern="1200" cap="none" spc="-4" normalizeH="0" baseline="0" noProof="0" dirty="0">
                <a:ln>
                  <a:noFill/>
                </a:ln>
                <a:solidFill>
                  <a:prstClr val="black"/>
                </a:solidFill>
                <a:effectLst/>
                <a:uLnTx/>
                <a:uFillTx/>
                <a:latin typeface="Calibri"/>
                <a:ea typeface="+mn-ea"/>
                <a:cs typeface="Calibri"/>
              </a:rPr>
              <a:t>τις περιπτώσεις</a:t>
            </a:r>
            <a:r>
              <a:rPr kumimoji="0" sz="1800" b="0" i="0" u="none" strike="noStrike" kern="1200" cap="none" spc="-45" normalizeH="0" baseline="0" noProof="0" dirty="0">
                <a:ln>
                  <a:noFill/>
                </a:ln>
                <a:solidFill>
                  <a:prstClr val="black"/>
                </a:solidFill>
                <a:effectLst/>
                <a:uLnTx/>
                <a:uFillTx/>
                <a:latin typeface="Calibri"/>
                <a:ea typeface="+mn-ea"/>
                <a:cs typeface="Calibri"/>
              </a:rPr>
              <a:t> </a:t>
            </a:r>
            <a:r>
              <a:rPr kumimoji="0" sz="1800" b="0" i="0" u="none" strike="noStrike" kern="1200" cap="none" spc="-8" normalizeH="0" baseline="0" noProof="0" dirty="0">
                <a:ln>
                  <a:noFill/>
                </a:ln>
                <a:solidFill>
                  <a:prstClr val="black"/>
                </a:solidFill>
                <a:effectLst/>
                <a:uLnTx/>
                <a:uFillTx/>
                <a:latin typeface="Calibri"/>
                <a:ea typeface="+mn-ea"/>
                <a:cs typeface="Calibri"/>
              </a:rPr>
              <a:t>παραβίασης  (εκτός </a:t>
            </a:r>
            <a:r>
              <a:rPr kumimoji="0" sz="1800" b="0" i="0" u="none" strike="noStrike" kern="1200" cap="none" spc="-4" normalizeH="0" baseline="0" noProof="0" dirty="0">
                <a:ln>
                  <a:noFill/>
                </a:ln>
                <a:solidFill>
                  <a:prstClr val="black"/>
                </a:solidFill>
                <a:effectLst/>
                <a:uLnTx/>
                <a:uFillTx/>
                <a:latin typeface="Calibri"/>
                <a:ea typeface="+mn-ea"/>
                <a:cs typeface="Calibri"/>
              </a:rPr>
              <a:t>αν δεν </a:t>
            </a:r>
            <a:r>
              <a:rPr kumimoji="0" sz="1800" b="0" i="0" u="none" strike="noStrike" kern="1200" cap="none" spc="-11" normalizeH="0" baseline="0" noProof="0" dirty="0">
                <a:ln>
                  <a:noFill/>
                </a:ln>
                <a:solidFill>
                  <a:prstClr val="black"/>
                </a:solidFill>
                <a:effectLst/>
                <a:uLnTx/>
                <a:uFillTx/>
                <a:latin typeface="Calibri"/>
                <a:ea typeface="+mn-ea"/>
                <a:cs typeface="Calibri"/>
              </a:rPr>
              <a:t>προκαλείται</a:t>
            </a:r>
            <a:r>
              <a:rPr kumimoji="0" sz="1800" b="0" i="0" u="none" strike="noStrike" kern="1200" cap="none" spc="-41" normalizeH="0" baseline="0" noProof="0" dirty="0">
                <a:ln>
                  <a:noFill/>
                </a:ln>
                <a:solidFill>
                  <a:prstClr val="black"/>
                </a:solidFill>
                <a:effectLst/>
                <a:uLnTx/>
                <a:uFillTx/>
                <a:latin typeface="Calibri"/>
                <a:ea typeface="+mn-ea"/>
                <a:cs typeface="Calibri"/>
              </a:rPr>
              <a:t> </a:t>
            </a:r>
            <a:r>
              <a:rPr kumimoji="0" sz="1800" b="0" i="0" u="none" strike="noStrike" kern="1200" cap="none" spc="-8" normalizeH="0" baseline="0" noProof="0" dirty="0">
                <a:ln>
                  <a:noFill/>
                </a:ln>
                <a:solidFill>
                  <a:prstClr val="black"/>
                </a:solidFill>
                <a:effectLst/>
                <a:uLnTx/>
                <a:uFillTx/>
                <a:latin typeface="Calibri"/>
                <a:ea typeface="+mn-ea"/>
                <a:cs typeface="Calibri"/>
              </a:rPr>
              <a:t>κίνδυνος).</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5" name="object 5"/>
          <p:cNvSpPr txBox="1"/>
          <p:nvPr/>
        </p:nvSpPr>
        <p:spPr>
          <a:xfrm>
            <a:off x="2152650" y="4128516"/>
            <a:ext cx="3649980" cy="1421062"/>
          </a:xfrm>
          <a:prstGeom prst="rect">
            <a:avLst/>
          </a:prstGeom>
          <a:solidFill>
            <a:srgbClr val="F1F1F1"/>
          </a:solidFill>
          <a:ln w="12192">
            <a:solidFill>
              <a:srgbClr val="41709C"/>
            </a:solidFill>
          </a:ln>
        </p:spPr>
        <p:txBody>
          <a:bodyPr vert="horz" wrap="square" lIns="0" tIns="1429" rIns="0" bIns="0" rtlCol="0">
            <a:spAutoFit/>
          </a:bodyPr>
          <a:lstStyle/>
          <a:p>
            <a:pPr marL="0" marR="0" lvl="0" indent="0" algn="l" defTabSz="914400" rtl="0" eaLnBrk="1" fontAlgn="auto" latinLnBrk="0" hangingPunct="1">
              <a:lnSpc>
                <a:spcPct val="100000"/>
              </a:lnSpc>
              <a:spcBef>
                <a:spcPts val="11"/>
              </a:spcBef>
              <a:spcAft>
                <a:spcPts val="0"/>
              </a:spcAft>
              <a:buClrTx/>
              <a:buSzTx/>
              <a:buFontTx/>
              <a:buNone/>
              <a:tabLst/>
              <a:defRPr/>
            </a:pPr>
            <a:endParaRPr kumimoji="0" sz="2025" b="0" i="0" u="none" strike="noStrike" kern="1200" cap="none" spc="0" normalizeH="0" baseline="0" noProof="0">
              <a:ln>
                <a:noFill/>
              </a:ln>
              <a:solidFill>
                <a:prstClr val="black"/>
              </a:solidFill>
              <a:effectLst/>
              <a:uLnTx/>
              <a:uFillTx/>
              <a:latin typeface="Times New Roman"/>
              <a:ea typeface="+mn-ea"/>
              <a:cs typeface="Times New Roman"/>
            </a:endParaRPr>
          </a:p>
          <a:p>
            <a:pPr marL="1564958"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15" normalizeH="0" baseline="0" noProof="0" dirty="0">
                <a:ln>
                  <a:noFill/>
                </a:ln>
                <a:solidFill>
                  <a:prstClr val="black"/>
                </a:solidFill>
                <a:effectLst/>
                <a:uLnTx/>
                <a:uFillTx/>
                <a:latin typeface="Calibri"/>
                <a:ea typeface="+mn-ea"/>
                <a:cs typeface="Calibri"/>
              </a:rPr>
              <a:t>ΠΟΤΕ</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68580" marR="229553"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8" normalizeH="0" baseline="0" noProof="0" dirty="0">
                <a:ln>
                  <a:noFill/>
                </a:ln>
                <a:solidFill>
                  <a:prstClr val="black"/>
                </a:solidFill>
                <a:effectLst/>
                <a:uLnTx/>
                <a:uFillTx/>
                <a:latin typeface="Calibri"/>
                <a:ea typeface="+mn-ea"/>
                <a:cs typeface="Calibri"/>
              </a:rPr>
              <a:t>Εντός </a:t>
            </a:r>
            <a:r>
              <a:rPr kumimoji="0" sz="1800" b="0" i="0" u="none" strike="noStrike" kern="1200" cap="none" spc="0" normalizeH="0" baseline="0" noProof="0" dirty="0">
                <a:ln>
                  <a:noFill/>
                </a:ln>
                <a:solidFill>
                  <a:prstClr val="black"/>
                </a:solidFill>
                <a:effectLst/>
                <a:uLnTx/>
                <a:uFillTx/>
                <a:latin typeface="Calibri"/>
                <a:ea typeface="+mn-ea"/>
                <a:cs typeface="Calibri"/>
              </a:rPr>
              <a:t>72 </a:t>
            </a:r>
            <a:r>
              <a:rPr kumimoji="0" sz="1800" b="0" i="0" u="none" strike="noStrike" kern="1200" cap="none" spc="-4" normalizeH="0" baseline="0" noProof="0" dirty="0">
                <a:ln>
                  <a:noFill/>
                </a:ln>
                <a:solidFill>
                  <a:prstClr val="black"/>
                </a:solidFill>
                <a:effectLst/>
                <a:uLnTx/>
                <a:uFillTx/>
                <a:latin typeface="Calibri"/>
                <a:ea typeface="+mn-ea"/>
                <a:cs typeface="Calibri"/>
              </a:rPr>
              <a:t>ωρών από </a:t>
            </a:r>
            <a:r>
              <a:rPr kumimoji="0" sz="1800" b="0" i="0" u="none" strike="noStrike" kern="1200" cap="none" spc="-8" normalizeH="0" baseline="0" noProof="0" dirty="0">
                <a:ln>
                  <a:noFill/>
                </a:ln>
                <a:solidFill>
                  <a:prstClr val="black"/>
                </a:solidFill>
                <a:effectLst/>
                <a:uLnTx/>
                <a:uFillTx/>
                <a:latin typeface="Calibri"/>
                <a:ea typeface="+mn-ea"/>
                <a:cs typeface="Calibri"/>
              </a:rPr>
              <a:t>τη στιγμή </a:t>
            </a:r>
            <a:r>
              <a:rPr kumimoji="0" sz="1800" b="0" i="0" u="none" strike="noStrike" kern="1200" cap="none" spc="-4" normalizeH="0" baseline="0" noProof="0" dirty="0">
                <a:ln>
                  <a:noFill/>
                </a:ln>
                <a:solidFill>
                  <a:prstClr val="black"/>
                </a:solidFill>
                <a:effectLst/>
                <a:uLnTx/>
                <a:uFillTx/>
                <a:latin typeface="Calibri"/>
                <a:ea typeface="+mn-ea"/>
                <a:cs typeface="Calibri"/>
              </a:rPr>
              <a:t>που </a:t>
            </a:r>
            <a:r>
              <a:rPr kumimoji="0" sz="1800" b="0" i="0" u="none" strike="noStrike" kern="1200" cap="none" spc="0" normalizeH="0" baseline="0" noProof="0" dirty="0">
                <a:ln>
                  <a:noFill/>
                </a:ln>
                <a:solidFill>
                  <a:prstClr val="black"/>
                </a:solidFill>
                <a:effectLst/>
                <a:uLnTx/>
                <a:uFillTx/>
                <a:latin typeface="Calibri"/>
                <a:ea typeface="+mn-ea"/>
                <a:cs typeface="Calibri"/>
              </a:rPr>
              <a:t>ο  υπεύθυνος </a:t>
            </a:r>
            <a:r>
              <a:rPr kumimoji="0" sz="1800" b="0" i="0" u="none" strike="noStrike" kern="1200" cap="none" spc="-8" normalizeH="0" baseline="0" noProof="0" dirty="0">
                <a:ln>
                  <a:noFill/>
                </a:ln>
                <a:solidFill>
                  <a:prstClr val="black"/>
                </a:solidFill>
                <a:effectLst/>
                <a:uLnTx/>
                <a:uFillTx/>
                <a:latin typeface="Calibri"/>
                <a:ea typeface="+mn-ea"/>
                <a:cs typeface="Calibri"/>
              </a:rPr>
              <a:t>αποκτά γνώση  </a:t>
            </a:r>
            <a:r>
              <a:rPr kumimoji="0" sz="1800" b="0" i="0" u="none" strike="noStrike" kern="1200" cap="none" spc="-11" normalizeH="0" baseline="0" noProof="0" dirty="0">
                <a:ln>
                  <a:noFill/>
                </a:ln>
                <a:solidFill>
                  <a:prstClr val="black"/>
                </a:solidFill>
                <a:effectLst/>
                <a:uLnTx/>
                <a:uFillTx/>
                <a:latin typeface="Calibri"/>
                <a:ea typeface="+mn-ea"/>
                <a:cs typeface="Calibri"/>
              </a:rPr>
              <a:t>(αιτιολόγηση </a:t>
            </a:r>
            <a:r>
              <a:rPr kumimoji="0" sz="1800" b="0" i="0" u="none" strike="noStrike" kern="1200" cap="none" spc="-4" normalizeH="0" baseline="0" noProof="0" dirty="0">
                <a:ln>
                  <a:noFill/>
                </a:ln>
                <a:solidFill>
                  <a:prstClr val="black"/>
                </a:solidFill>
                <a:effectLst/>
                <a:uLnTx/>
                <a:uFillTx/>
                <a:latin typeface="Calibri"/>
                <a:ea typeface="+mn-ea"/>
                <a:cs typeface="Calibri"/>
              </a:rPr>
              <a:t>για</a:t>
            </a:r>
            <a:r>
              <a:rPr kumimoji="0" sz="1800" b="0" i="0" u="none" strike="noStrike" kern="1200" cap="none" spc="23" normalizeH="0" baseline="0" noProof="0" dirty="0">
                <a:ln>
                  <a:noFill/>
                </a:ln>
                <a:solidFill>
                  <a:prstClr val="black"/>
                </a:solidFill>
                <a:effectLst/>
                <a:uLnTx/>
                <a:uFillTx/>
                <a:latin typeface="Calibri"/>
                <a:ea typeface="+mn-ea"/>
                <a:cs typeface="Calibri"/>
              </a:rPr>
              <a:t> </a:t>
            </a:r>
            <a:r>
              <a:rPr kumimoji="0" sz="1800" b="0" i="0" u="none" strike="noStrike" kern="1200" cap="none" spc="-11" normalizeH="0" baseline="0" noProof="0" dirty="0">
                <a:ln>
                  <a:noFill/>
                </a:ln>
                <a:solidFill>
                  <a:prstClr val="black"/>
                </a:solidFill>
                <a:effectLst/>
                <a:uLnTx/>
                <a:uFillTx/>
                <a:latin typeface="Calibri"/>
                <a:ea typeface="+mn-ea"/>
                <a:cs typeface="Calibri"/>
              </a:rPr>
              <a:t>καθυστέρηση).</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6" name="object 6"/>
          <p:cNvSpPr txBox="1"/>
          <p:nvPr/>
        </p:nvSpPr>
        <p:spPr>
          <a:xfrm>
            <a:off x="5957698" y="3967090"/>
            <a:ext cx="4593071" cy="1685077"/>
          </a:xfrm>
          <a:prstGeom prst="rect">
            <a:avLst/>
          </a:prstGeom>
          <a:solidFill>
            <a:srgbClr val="00B0F0"/>
          </a:solidFill>
          <a:ln w="12192">
            <a:solidFill>
              <a:srgbClr val="41709C"/>
            </a:solidFill>
          </a:ln>
        </p:spPr>
        <p:txBody>
          <a:bodyPr vert="horz" wrap="square" lIns="0" tIns="22860" rIns="0" bIns="0" rtlCol="0">
            <a:spAutoFit/>
          </a:bodyPr>
          <a:lstStyle/>
          <a:p>
            <a:pPr marL="1321594" marR="0" lvl="0" indent="0" algn="l" defTabSz="914400" rtl="0" eaLnBrk="1" fontAlgn="auto" latinLnBrk="0" hangingPunct="1">
              <a:lnSpc>
                <a:spcPct val="100000"/>
              </a:lnSpc>
              <a:spcBef>
                <a:spcPts val="180"/>
              </a:spcBef>
              <a:spcAft>
                <a:spcPts val="0"/>
              </a:spcAft>
              <a:buClrTx/>
              <a:buSzTx/>
              <a:buFontTx/>
              <a:buNone/>
              <a:tabLst/>
              <a:defRPr/>
            </a:pPr>
            <a:r>
              <a:rPr kumimoji="0" sz="1800" b="1" i="0" u="none" strike="noStrike" kern="1200" cap="none" spc="-11" normalizeH="0" baseline="0" noProof="0" dirty="0">
                <a:ln>
                  <a:noFill/>
                </a:ln>
                <a:solidFill>
                  <a:srgbClr val="FFFFFF"/>
                </a:solidFill>
                <a:effectLst/>
                <a:uLnTx/>
                <a:uFillTx/>
                <a:latin typeface="Calibri"/>
                <a:ea typeface="+mn-ea"/>
                <a:cs typeface="Calibri"/>
              </a:rPr>
              <a:t>ΠΕΡΙΕΧΟΜΕΝΟ</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291465" marR="285274" lvl="0" indent="24765" algn="just"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4" normalizeH="0" baseline="0" noProof="0" dirty="0">
                <a:ln>
                  <a:noFill/>
                </a:ln>
                <a:solidFill>
                  <a:srgbClr val="FFFFFF"/>
                </a:solidFill>
                <a:effectLst/>
                <a:uLnTx/>
                <a:uFillTx/>
                <a:latin typeface="Calibri"/>
                <a:ea typeface="+mn-ea"/>
                <a:cs typeface="Calibri"/>
              </a:rPr>
              <a:t>Φύση </a:t>
            </a:r>
            <a:r>
              <a:rPr kumimoji="0" sz="1800" b="0" i="0" u="none" strike="noStrike" kern="1200" cap="none" spc="-8" normalizeH="0" baseline="0" noProof="0" dirty="0">
                <a:ln>
                  <a:noFill/>
                </a:ln>
                <a:solidFill>
                  <a:srgbClr val="FFFFFF"/>
                </a:solidFill>
                <a:effectLst/>
                <a:uLnTx/>
                <a:uFillTx/>
                <a:latin typeface="Calibri"/>
                <a:ea typeface="+mn-ea"/>
                <a:cs typeface="Calibri"/>
              </a:rPr>
              <a:t>της παραβίασης, </a:t>
            </a:r>
            <a:r>
              <a:rPr kumimoji="0" sz="1800" b="0" i="0" u="none" strike="noStrike" kern="1200" cap="none" spc="-15" normalizeH="0" baseline="0" noProof="0" dirty="0">
                <a:ln>
                  <a:noFill/>
                </a:ln>
                <a:solidFill>
                  <a:srgbClr val="FFFFFF"/>
                </a:solidFill>
                <a:effectLst/>
                <a:uLnTx/>
                <a:uFillTx/>
                <a:latin typeface="Calibri"/>
                <a:ea typeface="+mn-ea"/>
                <a:cs typeface="Calibri"/>
              </a:rPr>
              <a:t>κατηγορίες </a:t>
            </a:r>
            <a:r>
              <a:rPr kumimoji="0" sz="1800" b="0" i="0" u="none" strike="noStrike" kern="1200" cap="none" spc="0" normalizeH="0" baseline="0" noProof="0" dirty="0">
                <a:ln>
                  <a:noFill/>
                </a:ln>
                <a:solidFill>
                  <a:srgbClr val="FFFFFF"/>
                </a:solidFill>
                <a:effectLst/>
                <a:uLnTx/>
                <a:uFillTx/>
                <a:latin typeface="Calibri"/>
                <a:ea typeface="+mn-ea"/>
                <a:cs typeface="Calibri"/>
              </a:rPr>
              <a:t>&amp;  </a:t>
            </a:r>
            <a:r>
              <a:rPr kumimoji="0" sz="1800" b="0" i="0" u="none" strike="noStrike" kern="1200" cap="none" spc="-8" normalizeH="0" baseline="0" noProof="0" dirty="0">
                <a:ln>
                  <a:noFill/>
                </a:ln>
                <a:solidFill>
                  <a:srgbClr val="FFFFFF"/>
                </a:solidFill>
                <a:effectLst/>
                <a:uLnTx/>
                <a:uFillTx/>
                <a:latin typeface="Calibri"/>
                <a:ea typeface="+mn-ea"/>
                <a:cs typeface="Calibri"/>
              </a:rPr>
              <a:t>αριθμός προσωπικών </a:t>
            </a:r>
            <a:r>
              <a:rPr kumimoji="0" sz="1800" b="0" i="0" u="none" strike="noStrike" kern="1200" cap="none" spc="-11" normalizeH="0" baseline="0" noProof="0" dirty="0">
                <a:ln>
                  <a:noFill/>
                </a:ln>
                <a:solidFill>
                  <a:srgbClr val="FFFFFF"/>
                </a:solidFill>
                <a:effectLst/>
                <a:uLnTx/>
                <a:uFillTx/>
                <a:latin typeface="Calibri"/>
                <a:ea typeface="+mn-ea"/>
                <a:cs typeface="Calibri"/>
              </a:rPr>
              <a:t>δεδομένων </a:t>
            </a:r>
            <a:r>
              <a:rPr kumimoji="0" sz="1800" b="0" i="0" u="none" strike="noStrike" kern="1200" cap="none" spc="-23" normalizeH="0" baseline="0" noProof="0" dirty="0">
                <a:ln>
                  <a:noFill/>
                </a:ln>
                <a:solidFill>
                  <a:srgbClr val="FFFFFF"/>
                </a:solidFill>
                <a:effectLst/>
                <a:uLnTx/>
                <a:uFillTx/>
                <a:latin typeface="Calibri"/>
                <a:ea typeface="+mn-ea"/>
                <a:cs typeface="Calibri"/>
              </a:rPr>
              <a:t>και  </a:t>
            </a:r>
            <a:r>
              <a:rPr kumimoji="0" sz="1800" b="0" i="0" u="none" strike="noStrike" kern="1200" cap="none" spc="-8" normalizeH="0" baseline="0" noProof="0" dirty="0">
                <a:ln>
                  <a:noFill/>
                </a:ln>
                <a:solidFill>
                  <a:srgbClr val="FFFFFF"/>
                </a:solidFill>
                <a:effectLst/>
                <a:uLnTx/>
                <a:uFillTx/>
                <a:latin typeface="Calibri"/>
                <a:ea typeface="+mn-ea"/>
                <a:cs typeface="Calibri"/>
              </a:rPr>
              <a:t>υποκειμένων </a:t>
            </a:r>
            <a:r>
              <a:rPr kumimoji="0" sz="1800" b="0" i="0" u="none" strike="noStrike" kern="1200" cap="none" spc="-11" normalizeH="0" baseline="0" noProof="0" dirty="0">
                <a:ln>
                  <a:noFill/>
                </a:ln>
                <a:solidFill>
                  <a:srgbClr val="FFFFFF"/>
                </a:solidFill>
                <a:effectLst/>
                <a:uLnTx/>
                <a:uFillTx/>
                <a:latin typeface="Calibri"/>
                <a:ea typeface="+mn-ea"/>
                <a:cs typeface="Calibri"/>
              </a:rPr>
              <a:t>των </a:t>
            </a:r>
            <a:r>
              <a:rPr kumimoji="0" sz="1800" b="0" i="0" u="none" strike="noStrike" kern="1200" cap="none" spc="-8" normalizeH="0" baseline="0" noProof="0" dirty="0">
                <a:ln>
                  <a:noFill/>
                </a:ln>
                <a:solidFill>
                  <a:srgbClr val="FFFFFF"/>
                </a:solidFill>
                <a:effectLst/>
                <a:uLnTx/>
                <a:uFillTx/>
                <a:latin typeface="Calibri"/>
                <a:ea typeface="+mn-ea"/>
                <a:cs typeface="Calibri"/>
              </a:rPr>
              <a:t>δεδομένων,</a:t>
            </a:r>
            <a:r>
              <a:rPr kumimoji="0" sz="1800" b="0" i="0" u="none" strike="noStrike" kern="1200" cap="none" spc="-15" normalizeH="0" baseline="0" noProof="0" dirty="0">
                <a:ln>
                  <a:noFill/>
                </a:ln>
                <a:solidFill>
                  <a:srgbClr val="FFFFFF"/>
                </a:solidFill>
                <a:effectLst/>
                <a:uLnTx/>
                <a:uFillTx/>
                <a:latin typeface="Calibri"/>
                <a:ea typeface="+mn-ea"/>
                <a:cs typeface="Calibri"/>
              </a:rPr>
              <a:t> </a:t>
            </a:r>
            <a:r>
              <a:rPr kumimoji="0" sz="1800" b="0" i="0" u="none" strike="noStrike" kern="1200" cap="none" spc="-4" normalizeH="0" baseline="0" noProof="0" dirty="0">
                <a:ln>
                  <a:noFill/>
                </a:ln>
                <a:solidFill>
                  <a:srgbClr val="FFFFFF"/>
                </a:solidFill>
                <a:effectLst/>
                <a:uLnTx/>
                <a:uFillTx/>
                <a:latin typeface="Calibri"/>
                <a:ea typeface="+mn-ea"/>
                <a:cs typeface="Calibri"/>
              </a:rPr>
              <a:t>σημείο</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116681" marR="110014"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11" normalizeH="0" baseline="0" noProof="0" dirty="0">
                <a:ln>
                  <a:noFill/>
                </a:ln>
                <a:solidFill>
                  <a:srgbClr val="FFFFFF"/>
                </a:solidFill>
                <a:effectLst/>
                <a:uLnTx/>
                <a:uFillTx/>
                <a:latin typeface="Calibri"/>
                <a:ea typeface="+mn-ea"/>
                <a:cs typeface="Calibri"/>
              </a:rPr>
              <a:t>επικοινωνίας, </a:t>
            </a:r>
            <a:r>
              <a:rPr kumimoji="0" sz="1800" b="0" i="0" u="none" strike="noStrike" kern="1200" cap="none" spc="-4" normalizeH="0" baseline="0" noProof="0" dirty="0">
                <a:ln>
                  <a:noFill/>
                </a:ln>
                <a:solidFill>
                  <a:srgbClr val="C00000"/>
                </a:solidFill>
                <a:effectLst/>
                <a:uLnTx/>
                <a:uFillTx/>
                <a:latin typeface="Calibri"/>
                <a:ea typeface="+mn-ea"/>
                <a:cs typeface="Calibri"/>
              </a:rPr>
              <a:t>ενδεχόμενες συνέπειες</a:t>
            </a:r>
            <a:r>
              <a:rPr kumimoji="0" sz="1800" b="0" i="0" u="none" strike="noStrike" kern="1200" cap="none" spc="-49" normalizeH="0" baseline="0" noProof="0" dirty="0">
                <a:ln>
                  <a:noFill/>
                </a:ln>
                <a:solidFill>
                  <a:srgbClr val="C00000"/>
                </a:solidFill>
                <a:effectLst/>
                <a:uLnTx/>
                <a:uFillTx/>
                <a:latin typeface="Calibri"/>
                <a:ea typeface="+mn-ea"/>
                <a:cs typeface="Calibri"/>
              </a:rPr>
              <a:t> </a:t>
            </a:r>
            <a:r>
              <a:rPr kumimoji="0" sz="1800" b="0" i="0" u="none" strike="noStrike" kern="1200" cap="none" spc="-8" normalizeH="0" baseline="0" noProof="0" dirty="0">
                <a:ln>
                  <a:noFill/>
                </a:ln>
                <a:solidFill>
                  <a:srgbClr val="C00000"/>
                </a:solidFill>
                <a:effectLst/>
                <a:uLnTx/>
                <a:uFillTx/>
                <a:latin typeface="Calibri"/>
                <a:ea typeface="+mn-ea"/>
                <a:cs typeface="Calibri"/>
              </a:rPr>
              <a:t>της  παραβίασης, </a:t>
            </a:r>
            <a:r>
              <a:rPr kumimoji="0" sz="1800" b="0" i="0" u="none" strike="noStrike" kern="1200" cap="none" spc="-4" normalizeH="0" baseline="0" noProof="0" dirty="0">
                <a:ln>
                  <a:noFill/>
                </a:ln>
                <a:solidFill>
                  <a:srgbClr val="C00000"/>
                </a:solidFill>
                <a:effectLst/>
                <a:uLnTx/>
                <a:uFillTx/>
                <a:latin typeface="Calibri"/>
                <a:ea typeface="+mn-ea"/>
                <a:cs typeface="Calibri"/>
              </a:rPr>
              <a:t>μέτρα</a:t>
            </a:r>
            <a:r>
              <a:rPr kumimoji="0" sz="1800" b="0" i="0" u="none" strike="noStrike" kern="1200" cap="none" spc="19" normalizeH="0" baseline="0" noProof="0" dirty="0">
                <a:ln>
                  <a:noFill/>
                </a:ln>
                <a:solidFill>
                  <a:srgbClr val="C00000"/>
                </a:solidFill>
                <a:effectLst/>
                <a:uLnTx/>
                <a:uFillTx/>
                <a:latin typeface="Calibri"/>
                <a:ea typeface="+mn-ea"/>
                <a:cs typeface="Calibri"/>
              </a:rPr>
              <a:t> </a:t>
            </a:r>
            <a:r>
              <a:rPr kumimoji="0" sz="1800" b="0" i="0" u="none" strike="noStrike" kern="1200" cap="none" spc="-8" normalizeH="0" baseline="0" noProof="0" dirty="0">
                <a:ln>
                  <a:noFill/>
                </a:ln>
                <a:solidFill>
                  <a:srgbClr val="C00000"/>
                </a:solidFill>
                <a:effectLst/>
                <a:uLnTx/>
                <a:uFillTx/>
                <a:latin typeface="Calibri"/>
                <a:ea typeface="+mn-ea"/>
                <a:cs typeface="Calibri"/>
              </a:rPr>
              <a:t>αντιμετώπισης</a:t>
            </a:r>
            <a:r>
              <a:rPr kumimoji="0" sz="1800" b="0" i="0" u="none" strike="noStrike" kern="1200" cap="none" spc="-8" normalizeH="0" baseline="0" noProof="0" dirty="0">
                <a:ln>
                  <a:noFill/>
                </a:ln>
                <a:solidFill>
                  <a:srgbClr val="FFFFFF"/>
                </a:solidFill>
                <a:effectLst/>
                <a:uLnTx/>
                <a:uFillTx/>
                <a:latin typeface="Calibri"/>
                <a:ea typeface="+mn-ea"/>
                <a:cs typeface="Calibri"/>
              </a:rPr>
              <a:t>.</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7"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760" y="210084"/>
            <a:ext cx="1181100" cy="714375"/>
          </a:xfrm>
          <a:prstGeom prst="rect">
            <a:avLst/>
          </a:prstGeom>
        </p:spPr>
      </p:pic>
    </p:spTree>
    <p:extLst>
      <p:ext uri="{BB962C8B-B14F-4D97-AF65-F5344CB8AC3E}">
        <p14:creationId xmlns:p14="http://schemas.microsoft.com/office/powerpoint/2010/main" val="502343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9232" y="374901"/>
            <a:ext cx="7684393" cy="1452321"/>
          </a:xfrm>
          <a:prstGeom prst="rect">
            <a:avLst/>
          </a:prstGeom>
        </p:spPr>
        <p:txBody>
          <a:bodyPr vert="horz" wrap="square" lIns="0" tIns="66675" rIns="0" bIns="0" rtlCol="0" anchor="b">
            <a:spAutoFit/>
          </a:bodyPr>
          <a:lstStyle/>
          <a:p>
            <a:pPr marL="9525" marR="3810" algn="ctr">
              <a:lnSpc>
                <a:spcPts val="3563"/>
              </a:lnSpc>
              <a:spcBef>
                <a:spcPts val="525"/>
              </a:spcBef>
            </a:pPr>
            <a:r>
              <a:rPr spc="-19" dirty="0">
                <a:solidFill>
                  <a:schemeClr val="accent2"/>
                </a:solidFill>
              </a:rPr>
              <a:t>Άρθρο </a:t>
            </a:r>
            <a:r>
              <a:rPr spc="-15" dirty="0">
                <a:solidFill>
                  <a:schemeClr val="accent2"/>
                </a:solidFill>
              </a:rPr>
              <a:t>34 </a:t>
            </a:r>
            <a:r>
              <a:rPr spc="-11" dirty="0">
                <a:solidFill>
                  <a:schemeClr val="accent2"/>
                </a:solidFill>
              </a:rPr>
              <a:t>ΓΚ </a:t>
            </a:r>
            <a:r>
              <a:rPr lang="en-US" b="1" dirty="0">
                <a:solidFill>
                  <a:schemeClr val="accent2"/>
                </a:solidFill>
              </a:rPr>
              <a:t>–</a:t>
            </a:r>
            <a:r>
              <a:rPr b="1" dirty="0">
                <a:solidFill>
                  <a:schemeClr val="accent2"/>
                </a:solidFill>
              </a:rPr>
              <a:t> </a:t>
            </a:r>
            <a:r>
              <a:rPr spc="-26" dirty="0" err="1">
                <a:solidFill>
                  <a:schemeClr val="accent2"/>
                </a:solidFill>
              </a:rPr>
              <a:t>Αν</a:t>
            </a:r>
            <a:r>
              <a:rPr spc="-26" dirty="0">
                <a:solidFill>
                  <a:schemeClr val="accent2"/>
                </a:solidFill>
              </a:rPr>
              <a:t>ακοίνωση</a:t>
            </a:r>
            <a:r>
              <a:rPr lang="el-GR" spc="-26" dirty="0">
                <a:solidFill>
                  <a:schemeClr val="accent2"/>
                </a:solidFill>
              </a:rPr>
              <a:t> </a:t>
            </a:r>
            <a:r>
              <a:rPr spc="-30" dirty="0">
                <a:solidFill>
                  <a:schemeClr val="accent2"/>
                </a:solidFill>
              </a:rPr>
              <a:t>παραβία</a:t>
            </a:r>
            <a:r>
              <a:rPr spc="-30" dirty="0" err="1">
                <a:solidFill>
                  <a:schemeClr val="accent2"/>
                </a:solidFill>
              </a:rPr>
              <a:t>σης</a:t>
            </a:r>
            <a:r>
              <a:rPr spc="-30" dirty="0">
                <a:solidFill>
                  <a:schemeClr val="accent2"/>
                </a:solidFill>
              </a:rPr>
              <a:t>  </a:t>
            </a:r>
            <a:r>
              <a:rPr spc="-26" dirty="0">
                <a:solidFill>
                  <a:schemeClr val="accent2"/>
                </a:solidFill>
              </a:rPr>
              <a:t>δεδομένων </a:t>
            </a:r>
            <a:r>
              <a:rPr spc="-15" dirty="0">
                <a:solidFill>
                  <a:schemeClr val="accent2"/>
                </a:solidFill>
              </a:rPr>
              <a:t>στο </a:t>
            </a:r>
            <a:r>
              <a:rPr spc="-26" dirty="0">
                <a:solidFill>
                  <a:schemeClr val="accent2"/>
                </a:solidFill>
              </a:rPr>
              <a:t>υποκείμενο </a:t>
            </a:r>
            <a:r>
              <a:rPr spc="-19" dirty="0">
                <a:solidFill>
                  <a:schemeClr val="accent2"/>
                </a:solidFill>
              </a:rPr>
              <a:t>των</a:t>
            </a:r>
            <a:r>
              <a:rPr spc="-217" dirty="0">
                <a:solidFill>
                  <a:schemeClr val="accent2"/>
                </a:solidFill>
              </a:rPr>
              <a:t> </a:t>
            </a:r>
            <a:r>
              <a:rPr spc="-30" dirty="0">
                <a:solidFill>
                  <a:schemeClr val="accent2"/>
                </a:solidFill>
              </a:rPr>
              <a:t>δεδομένων</a:t>
            </a:r>
          </a:p>
        </p:txBody>
      </p:sp>
      <p:sp>
        <p:nvSpPr>
          <p:cNvPr id="3" name="object 3"/>
          <p:cNvSpPr txBox="1"/>
          <p:nvPr/>
        </p:nvSpPr>
        <p:spPr>
          <a:xfrm>
            <a:off x="2229232" y="2634615"/>
            <a:ext cx="3342323" cy="1545616"/>
          </a:xfrm>
          <a:prstGeom prst="rect">
            <a:avLst/>
          </a:prstGeom>
          <a:solidFill>
            <a:srgbClr val="00B0F0"/>
          </a:solidFill>
          <a:ln w="12192">
            <a:solidFill>
              <a:srgbClr val="41709C"/>
            </a:solidFill>
          </a:ln>
        </p:spPr>
        <p:txBody>
          <a:bodyPr vert="horz" wrap="square" lIns="0" tIns="159068" rIns="0" bIns="0" rtlCol="0">
            <a:spAutoFit/>
          </a:bodyPr>
          <a:lstStyle/>
          <a:p>
            <a:pPr marL="601504" marR="0" lvl="0" indent="0" algn="l" defTabSz="914400" rtl="0" eaLnBrk="1" fontAlgn="auto" latinLnBrk="0" hangingPunct="1">
              <a:lnSpc>
                <a:spcPct val="100000"/>
              </a:lnSpc>
              <a:spcBef>
                <a:spcPts val="1253"/>
              </a:spcBef>
              <a:spcAft>
                <a:spcPts val="0"/>
              </a:spcAft>
              <a:buClrTx/>
              <a:buSzTx/>
              <a:buFontTx/>
              <a:buNone/>
              <a:tabLst/>
              <a:defRPr/>
            </a:pPr>
            <a:r>
              <a:rPr kumimoji="0" sz="1800" b="1" i="0" u="none" strike="noStrike" kern="1200" cap="none" spc="0" normalizeH="0" baseline="0" noProof="0" dirty="0">
                <a:ln>
                  <a:noFill/>
                </a:ln>
                <a:solidFill>
                  <a:srgbClr val="FFFFFF"/>
                </a:solidFill>
                <a:effectLst/>
                <a:uLnTx/>
                <a:uFillTx/>
                <a:latin typeface="Calibri"/>
                <a:ea typeface="+mn-ea"/>
                <a:cs typeface="Calibri"/>
              </a:rPr>
              <a:t>ΣΕ </a:t>
            </a:r>
            <a:r>
              <a:rPr kumimoji="0" sz="1800" b="1" i="0" u="none" strike="noStrike" kern="1200" cap="none" spc="-4" normalizeH="0" baseline="0" noProof="0" dirty="0">
                <a:ln>
                  <a:noFill/>
                </a:ln>
                <a:solidFill>
                  <a:srgbClr val="FFFFFF"/>
                </a:solidFill>
                <a:effectLst/>
                <a:uLnTx/>
                <a:uFillTx/>
                <a:latin typeface="Calibri"/>
                <a:ea typeface="+mn-ea"/>
                <a:cs typeface="Calibri"/>
              </a:rPr>
              <a:t>ΠΟΙΕΣ</a:t>
            </a:r>
            <a:r>
              <a:rPr kumimoji="0" sz="1800" b="1" i="0" u="none" strike="noStrike" kern="1200" cap="none" spc="-19" normalizeH="0" baseline="0" noProof="0" dirty="0">
                <a:ln>
                  <a:noFill/>
                </a:ln>
                <a:solidFill>
                  <a:srgbClr val="FFFFFF"/>
                </a:solidFill>
                <a:effectLst/>
                <a:uLnTx/>
                <a:uFillTx/>
                <a:latin typeface="Calibri"/>
                <a:ea typeface="+mn-ea"/>
                <a:cs typeface="Calibri"/>
              </a:rPr>
              <a:t> </a:t>
            </a:r>
            <a:r>
              <a:rPr kumimoji="0" sz="1800" b="1" i="0" u="none" strike="noStrike" kern="1200" cap="none" spc="-4" normalizeH="0" baseline="0" noProof="0" dirty="0">
                <a:ln>
                  <a:noFill/>
                </a:ln>
                <a:solidFill>
                  <a:srgbClr val="FFFFFF"/>
                </a:solidFill>
                <a:effectLst/>
                <a:uLnTx/>
                <a:uFillTx/>
                <a:latin typeface="Calibri"/>
                <a:ea typeface="+mn-ea"/>
                <a:cs typeface="Calibri"/>
              </a:rPr>
              <a:t>ΠΕΡΙΠΤΩΣΕΙΣ</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172878" marR="166688"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8" normalizeH="0" baseline="0" noProof="0" dirty="0">
                <a:ln>
                  <a:noFill/>
                </a:ln>
                <a:solidFill>
                  <a:srgbClr val="FFFFFF"/>
                </a:solidFill>
                <a:effectLst/>
                <a:uLnTx/>
                <a:uFillTx/>
                <a:latin typeface="Calibri"/>
                <a:ea typeface="+mn-ea"/>
                <a:cs typeface="Calibri"/>
              </a:rPr>
              <a:t>Όταν </a:t>
            </a:r>
            <a:r>
              <a:rPr kumimoji="0" sz="1800" b="0" i="0" u="none" strike="noStrike" kern="1200" cap="none" spc="0" normalizeH="0" baseline="0" noProof="0" dirty="0">
                <a:ln>
                  <a:noFill/>
                </a:ln>
                <a:solidFill>
                  <a:srgbClr val="FFFFFF"/>
                </a:solidFill>
                <a:effectLst/>
                <a:uLnTx/>
                <a:uFillTx/>
                <a:latin typeface="Calibri"/>
                <a:ea typeface="+mn-ea"/>
                <a:cs typeface="Calibri"/>
              </a:rPr>
              <a:t>η </a:t>
            </a:r>
            <a:r>
              <a:rPr kumimoji="0" sz="1800" b="0" i="0" u="none" strike="noStrike" kern="1200" cap="none" spc="-8" normalizeH="0" baseline="0" noProof="0" dirty="0">
                <a:ln>
                  <a:noFill/>
                </a:ln>
                <a:solidFill>
                  <a:srgbClr val="FFFFFF"/>
                </a:solidFill>
                <a:effectLst/>
                <a:uLnTx/>
                <a:uFillTx/>
                <a:latin typeface="Calibri"/>
                <a:ea typeface="+mn-ea"/>
                <a:cs typeface="Calibri"/>
              </a:rPr>
              <a:t>παραβίαση ενδέχεται </a:t>
            </a:r>
            <a:r>
              <a:rPr kumimoji="0" sz="1800" b="0" i="0" u="none" strike="noStrike" kern="1200" cap="none" spc="0" normalizeH="0" baseline="0" noProof="0" dirty="0">
                <a:ln>
                  <a:noFill/>
                </a:ln>
                <a:solidFill>
                  <a:srgbClr val="FFFFFF"/>
                </a:solidFill>
                <a:effectLst/>
                <a:uLnTx/>
                <a:uFillTx/>
                <a:latin typeface="Calibri"/>
                <a:ea typeface="+mn-ea"/>
                <a:cs typeface="Calibri"/>
              </a:rPr>
              <a:t>να  </a:t>
            </a:r>
            <a:r>
              <a:rPr kumimoji="0" sz="1800" b="0" i="0" u="none" strike="noStrike" kern="1200" cap="none" spc="-11" normalizeH="0" baseline="0" noProof="0" dirty="0">
                <a:ln>
                  <a:noFill/>
                </a:ln>
                <a:solidFill>
                  <a:srgbClr val="FFFFFF"/>
                </a:solidFill>
                <a:effectLst/>
                <a:uLnTx/>
                <a:uFillTx/>
                <a:latin typeface="Calibri"/>
                <a:ea typeface="+mn-ea"/>
                <a:cs typeface="Calibri"/>
              </a:rPr>
              <a:t>θέσει</a:t>
            </a:r>
            <a:r>
              <a:rPr kumimoji="0" sz="1800" b="0" i="0" u="heavy" strike="noStrike" kern="1200" cap="none" spc="-11" normalizeH="0" baseline="0" noProof="0" dirty="0">
                <a:ln>
                  <a:noFill/>
                </a:ln>
                <a:solidFill>
                  <a:srgbClr val="C00000"/>
                </a:solidFill>
                <a:effectLst/>
                <a:uLnTx/>
                <a:uFill>
                  <a:solidFill>
                    <a:srgbClr val="C00000"/>
                  </a:solidFill>
                </a:uFill>
                <a:latin typeface="Calibri"/>
                <a:ea typeface="+mn-ea"/>
                <a:cs typeface="Calibri"/>
              </a:rPr>
              <a:t> </a:t>
            </a:r>
            <a:r>
              <a:rPr kumimoji="0" sz="1800" b="0" i="0" u="heavy" strike="noStrike" kern="1200" cap="none" spc="0" normalizeH="0" baseline="0" noProof="0" dirty="0">
                <a:ln>
                  <a:noFill/>
                </a:ln>
                <a:solidFill>
                  <a:srgbClr val="C00000"/>
                </a:solidFill>
                <a:effectLst/>
                <a:uLnTx/>
                <a:uFill>
                  <a:solidFill>
                    <a:srgbClr val="C00000"/>
                  </a:solidFill>
                </a:uFill>
                <a:latin typeface="Calibri"/>
                <a:ea typeface="+mn-ea"/>
                <a:cs typeface="Calibri"/>
              </a:rPr>
              <a:t>σε </a:t>
            </a:r>
            <a:r>
              <a:rPr kumimoji="0" sz="1800" b="0" i="0" u="heavy" strike="noStrike" kern="1200" cap="none" spc="-8" normalizeH="0" baseline="0" noProof="0" dirty="0">
                <a:ln>
                  <a:noFill/>
                </a:ln>
                <a:solidFill>
                  <a:srgbClr val="C00000"/>
                </a:solidFill>
                <a:effectLst/>
                <a:uLnTx/>
                <a:uFill>
                  <a:solidFill>
                    <a:srgbClr val="C00000"/>
                  </a:solidFill>
                </a:uFill>
                <a:latin typeface="Calibri"/>
                <a:ea typeface="+mn-ea"/>
                <a:cs typeface="Calibri"/>
              </a:rPr>
              <a:t>υψηλό κίνδυνο </a:t>
            </a:r>
            <a:r>
              <a:rPr kumimoji="0" sz="1800" b="0" i="0" u="none" strike="noStrike" kern="1200" cap="none" spc="-8" normalizeH="0" baseline="0" noProof="0" dirty="0">
                <a:ln>
                  <a:noFill/>
                </a:ln>
                <a:solidFill>
                  <a:srgbClr val="FFFFFF"/>
                </a:solidFill>
                <a:effectLst/>
                <a:uLnTx/>
                <a:uFillTx/>
                <a:latin typeface="Calibri"/>
                <a:ea typeface="+mn-ea"/>
                <a:cs typeface="Calibri"/>
              </a:rPr>
              <a:t>τα  </a:t>
            </a:r>
            <a:r>
              <a:rPr kumimoji="0" sz="1800" b="0" i="0" u="none" strike="noStrike" kern="1200" cap="none" spc="-11" normalizeH="0" baseline="0" noProof="0" dirty="0">
                <a:ln>
                  <a:noFill/>
                </a:ln>
                <a:solidFill>
                  <a:srgbClr val="FFFFFF"/>
                </a:solidFill>
                <a:effectLst/>
                <a:uLnTx/>
                <a:uFillTx/>
                <a:latin typeface="Calibri"/>
                <a:ea typeface="+mn-ea"/>
                <a:cs typeface="Calibri"/>
              </a:rPr>
              <a:t>δικαιώματα </a:t>
            </a:r>
            <a:r>
              <a:rPr kumimoji="0" sz="1800" b="0" i="0" u="none" strike="noStrike" kern="1200" cap="none" spc="-23" normalizeH="0" baseline="0" noProof="0" dirty="0">
                <a:ln>
                  <a:noFill/>
                </a:ln>
                <a:solidFill>
                  <a:srgbClr val="FFFFFF"/>
                </a:solidFill>
                <a:effectLst/>
                <a:uLnTx/>
                <a:uFillTx/>
                <a:latin typeface="Calibri"/>
                <a:ea typeface="+mn-ea"/>
                <a:cs typeface="Calibri"/>
              </a:rPr>
              <a:t>και </a:t>
            </a:r>
            <a:r>
              <a:rPr kumimoji="0" sz="1800" b="0" i="0" u="none" strike="noStrike" kern="1200" cap="none" spc="-8" normalizeH="0" baseline="0" noProof="0" dirty="0">
                <a:ln>
                  <a:noFill/>
                </a:ln>
                <a:solidFill>
                  <a:srgbClr val="FFFFFF"/>
                </a:solidFill>
                <a:effectLst/>
                <a:uLnTx/>
                <a:uFillTx/>
                <a:latin typeface="Calibri"/>
                <a:ea typeface="+mn-ea"/>
                <a:cs typeface="Calibri"/>
              </a:rPr>
              <a:t>τις </a:t>
            </a:r>
            <a:r>
              <a:rPr kumimoji="0" sz="1800" b="0" i="0" u="none" strike="noStrike" kern="1200" cap="none" spc="-4" normalizeH="0" baseline="0" noProof="0" dirty="0">
                <a:ln>
                  <a:noFill/>
                </a:ln>
                <a:solidFill>
                  <a:srgbClr val="FFFFFF"/>
                </a:solidFill>
                <a:effectLst/>
                <a:uLnTx/>
                <a:uFillTx/>
                <a:latin typeface="Calibri"/>
                <a:ea typeface="+mn-ea"/>
                <a:cs typeface="Calibri"/>
              </a:rPr>
              <a:t>ελευθερίες  </a:t>
            </a:r>
            <a:r>
              <a:rPr kumimoji="0" sz="1800" b="0" i="0" u="none" strike="noStrike" kern="1200" cap="none" spc="-11" normalizeH="0" baseline="0" noProof="0" dirty="0">
                <a:ln>
                  <a:noFill/>
                </a:ln>
                <a:solidFill>
                  <a:srgbClr val="FFFFFF"/>
                </a:solidFill>
                <a:effectLst/>
                <a:uLnTx/>
                <a:uFillTx/>
                <a:latin typeface="Calibri"/>
                <a:ea typeface="+mn-ea"/>
                <a:cs typeface="Calibri"/>
              </a:rPr>
              <a:t>των φυσικών</a:t>
            </a:r>
            <a:r>
              <a:rPr kumimoji="0" sz="1800" b="0" i="0" u="none" strike="noStrike" kern="1200" cap="none" spc="4" normalizeH="0" baseline="0" noProof="0" dirty="0">
                <a:ln>
                  <a:noFill/>
                </a:ln>
                <a:solidFill>
                  <a:srgbClr val="FFFFFF"/>
                </a:solidFill>
                <a:effectLst/>
                <a:uLnTx/>
                <a:uFillTx/>
                <a:latin typeface="Calibri"/>
                <a:ea typeface="+mn-ea"/>
                <a:cs typeface="Calibri"/>
              </a:rPr>
              <a:t> </a:t>
            </a:r>
            <a:r>
              <a:rPr kumimoji="0" sz="1800" b="0" i="0" u="none" strike="noStrike" kern="1200" cap="none" spc="-8" normalizeH="0" baseline="0" noProof="0" dirty="0">
                <a:ln>
                  <a:noFill/>
                </a:ln>
                <a:solidFill>
                  <a:srgbClr val="FFFFFF"/>
                </a:solidFill>
                <a:effectLst/>
                <a:uLnTx/>
                <a:uFillTx/>
                <a:latin typeface="Calibri"/>
                <a:ea typeface="+mn-ea"/>
                <a:cs typeface="Calibri"/>
              </a:rPr>
              <a:t>προσώπων</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 name="object 4"/>
          <p:cNvSpPr/>
          <p:nvPr/>
        </p:nvSpPr>
        <p:spPr>
          <a:xfrm>
            <a:off x="5705095" y="3272409"/>
            <a:ext cx="675799" cy="443865"/>
          </a:xfrm>
          <a:custGeom>
            <a:avLst/>
            <a:gdLst/>
            <a:ahLst/>
            <a:cxnLst/>
            <a:rect l="l" t="t" r="r" b="b"/>
            <a:pathLst>
              <a:path w="901064" h="591820">
                <a:moveTo>
                  <a:pt x="605028" y="0"/>
                </a:moveTo>
                <a:lnTo>
                  <a:pt x="605028" y="147827"/>
                </a:lnTo>
                <a:lnTo>
                  <a:pt x="0" y="147827"/>
                </a:lnTo>
                <a:lnTo>
                  <a:pt x="0" y="443483"/>
                </a:lnTo>
                <a:lnTo>
                  <a:pt x="605028" y="443483"/>
                </a:lnTo>
                <a:lnTo>
                  <a:pt x="605028" y="591312"/>
                </a:lnTo>
                <a:lnTo>
                  <a:pt x="900684" y="295655"/>
                </a:lnTo>
                <a:lnTo>
                  <a:pt x="605028"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5"/>
          <p:cNvSpPr/>
          <p:nvPr/>
        </p:nvSpPr>
        <p:spPr>
          <a:xfrm>
            <a:off x="5705095" y="3272409"/>
            <a:ext cx="675799" cy="443865"/>
          </a:xfrm>
          <a:custGeom>
            <a:avLst/>
            <a:gdLst/>
            <a:ahLst/>
            <a:cxnLst/>
            <a:rect l="l" t="t" r="r" b="b"/>
            <a:pathLst>
              <a:path w="901064" h="591820">
                <a:moveTo>
                  <a:pt x="0" y="147827"/>
                </a:moveTo>
                <a:lnTo>
                  <a:pt x="605028" y="147827"/>
                </a:lnTo>
                <a:lnTo>
                  <a:pt x="605028" y="0"/>
                </a:lnTo>
                <a:lnTo>
                  <a:pt x="900684" y="295655"/>
                </a:lnTo>
                <a:lnTo>
                  <a:pt x="605028" y="591312"/>
                </a:lnTo>
                <a:lnTo>
                  <a:pt x="605028" y="443483"/>
                </a:lnTo>
                <a:lnTo>
                  <a:pt x="0" y="443483"/>
                </a:lnTo>
                <a:lnTo>
                  <a:pt x="0" y="147827"/>
                </a:lnTo>
                <a:close/>
              </a:path>
            </a:pathLst>
          </a:custGeom>
          <a:ln w="12191">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6"/>
          <p:cNvSpPr/>
          <p:nvPr/>
        </p:nvSpPr>
        <p:spPr>
          <a:xfrm>
            <a:off x="6514337" y="2329434"/>
            <a:ext cx="3165158" cy="2133124"/>
          </a:xfrm>
          <a:custGeom>
            <a:avLst/>
            <a:gdLst/>
            <a:ahLst/>
            <a:cxnLst/>
            <a:rect l="l" t="t" r="r" b="b"/>
            <a:pathLst>
              <a:path w="4220209" h="2844165">
                <a:moveTo>
                  <a:pt x="0" y="2843784"/>
                </a:moveTo>
                <a:lnTo>
                  <a:pt x="4219956" y="2843784"/>
                </a:lnTo>
                <a:lnTo>
                  <a:pt x="4219956" y="0"/>
                </a:lnTo>
                <a:lnTo>
                  <a:pt x="0" y="0"/>
                </a:lnTo>
                <a:lnTo>
                  <a:pt x="0" y="2843784"/>
                </a:lnTo>
                <a:close/>
              </a:path>
            </a:pathLst>
          </a:custGeom>
          <a:solidFill>
            <a:srgbClr val="E7E6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p:nvPr/>
        </p:nvSpPr>
        <p:spPr>
          <a:xfrm>
            <a:off x="6514339" y="2329434"/>
            <a:ext cx="3165157" cy="2149866"/>
          </a:xfrm>
          <a:custGeom>
            <a:avLst/>
            <a:gdLst/>
            <a:ahLst/>
            <a:cxnLst/>
            <a:rect l="l" t="t" r="r" b="b"/>
            <a:pathLst>
              <a:path w="4220209" h="2844165">
                <a:moveTo>
                  <a:pt x="0" y="2843784"/>
                </a:moveTo>
                <a:lnTo>
                  <a:pt x="4219956" y="2843784"/>
                </a:lnTo>
                <a:lnTo>
                  <a:pt x="4219956" y="0"/>
                </a:lnTo>
                <a:lnTo>
                  <a:pt x="0" y="0"/>
                </a:lnTo>
                <a:lnTo>
                  <a:pt x="0" y="2843784"/>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8"/>
          <p:cNvSpPr txBox="1"/>
          <p:nvPr/>
        </p:nvSpPr>
        <p:spPr>
          <a:xfrm>
            <a:off x="6568523" y="2335129"/>
            <a:ext cx="3288137" cy="2312728"/>
          </a:xfrm>
          <a:prstGeom prst="rect">
            <a:avLst/>
          </a:prstGeom>
        </p:spPr>
        <p:txBody>
          <a:bodyPr vert="horz" wrap="square" lIns="0" tIns="10001" rIns="0" bIns="0" rtlCol="0">
            <a:spAutoFit/>
          </a:bodyPr>
          <a:lstStyle/>
          <a:p>
            <a:pPr marL="662939" marR="0" lvl="0" indent="0" algn="l" defTabSz="914400" rtl="0" eaLnBrk="1" fontAlgn="auto" latinLnBrk="0" hangingPunct="1">
              <a:lnSpc>
                <a:spcPct val="100000"/>
              </a:lnSpc>
              <a:spcBef>
                <a:spcPts val="79"/>
              </a:spcBef>
              <a:spcAft>
                <a:spcPts val="0"/>
              </a:spcAft>
              <a:buClrTx/>
              <a:buSzTx/>
              <a:buFontTx/>
              <a:buNone/>
              <a:tabLst/>
              <a:defRPr/>
            </a:pPr>
            <a:r>
              <a:rPr kumimoji="0" sz="1500" b="1" i="0" u="none" strike="noStrike" kern="1200" cap="none" spc="-4" normalizeH="0" baseline="0" noProof="0" dirty="0">
                <a:ln>
                  <a:noFill/>
                </a:ln>
                <a:solidFill>
                  <a:srgbClr val="C00000"/>
                </a:solidFill>
                <a:effectLst/>
                <a:uLnTx/>
                <a:uFillTx/>
                <a:latin typeface="Calibri"/>
                <a:ea typeface="+mn-ea"/>
                <a:cs typeface="Calibri"/>
              </a:rPr>
              <a:t>Εκτίμηση</a:t>
            </a:r>
            <a:r>
              <a:rPr kumimoji="0" sz="1500" b="1" i="0" u="none" strike="noStrike" kern="1200" cap="none" spc="-15" normalizeH="0" baseline="0" noProof="0" dirty="0">
                <a:ln>
                  <a:noFill/>
                </a:ln>
                <a:solidFill>
                  <a:srgbClr val="C00000"/>
                </a:solidFill>
                <a:effectLst/>
                <a:uLnTx/>
                <a:uFillTx/>
                <a:latin typeface="Calibri"/>
                <a:ea typeface="+mn-ea"/>
                <a:cs typeface="Calibri"/>
              </a:rPr>
              <a:t> </a:t>
            </a:r>
            <a:r>
              <a:rPr kumimoji="0" sz="1500" b="1" i="0" u="none" strike="noStrike" kern="1200" cap="none" spc="0" normalizeH="0" baseline="0" noProof="0" dirty="0">
                <a:ln>
                  <a:noFill/>
                </a:ln>
                <a:solidFill>
                  <a:srgbClr val="C00000"/>
                </a:solidFill>
                <a:effectLst/>
                <a:uLnTx/>
                <a:uFillTx/>
                <a:latin typeface="Calibri"/>
                <a:ea typeface="+mn-ea"/>
                <a:cs typeface="Calibri"/>
              </a:rPr>
              <a:t>αντικτύπου</a:t>
            </a:r>
            <a:endParaRPr kumimoji="0" sz="1500" b="0" i="0" u="none" strike="noStrike" kern="1200" cap="none" spc="0" normalizeH="0" baseline="0" noProof="0" dirty="0">
              <a:ln>
                <a:noFill/>
              </a:ln>
              <a:solidFill>
                <a:prstClr val="black"/>
              </a:solidFill>
              <a:effectLst/>
              <a:uLnTx/>
              <a:uFillTx/>
              <a:latin typeface="Calibri"/>
              <a:ea typeface="+mn-ea"/>
              <a:cs typeface="Calibri"/>
            </a:endParaRPr>
          </a:p>
          <a:p>
            <a:pPr marL="257175" marR="1047750" lvl="0" indent="-257175" algn="l" defTabSz="914400" rtl="0" eaLnBrk="1" fontAlgn="auto" latinLnBrk="0" hangingPunct="1">
              <a:lnSpc>
                <a:spcPct val="100000"/>
              </a:lnSpc>
              <a:spcBef>
                <a:spcPts val="0"/>
              </a:spcBef>
              <a:spcAft>
                <a:spcPts val="0"/>
              </a:spcAft>
              <a:buClrTx/>
              <a:buSzTx/>
              <a:buFont typeface="Arial"/>
              <a:buChar char="•"/>
              <a:tabLst>
                <a:tab pos="257175" algn="l"/>
                <a:tab pos="257651" algn="l"/>
              </a:tabLst>
              <a:defRPr/>
            </a:pPr>
            <a:r>
              <a:rPr kumimoji="0" sz="1500" b="0" i="0" u="none" strike="noStrike" kern="1200" cap="none" spc="-4" normalizeH="0" baseline="0" noProof="0" dirty="0">
                <a:ln>
                  <a:noFill/>
                </a:ln>
                <a:solidFill>
                  <a:prstClr val="black"/>
                </a:solidFill>
                <a:effectLst/>
                <a:uLnTx/>
                <a:uFillTx/>
                <a:latin typeface="Calibri"/>
                <a:ea typeface="+mn-ea"/>
                <a:cs typeface="Calibri"/>
              </a:rPr>
              <a:t>Πλαίσιο </a:t>
            </a:r>
            <a:r>
              <a:rPr kumimoji="0" sz="1500" b="0" i="0" u="none" strike="noStrike" kern="1200" cap="none" spc="-15" normalizeH="0" baseline="0" noProof="0" dirty="0">
                <a:ln>
                  <a:noFill/>
                </a:ln>
                <a:solidFill>
                  <a:prstClr val="black"/>
                </a:solidFill>
                <a:effectLst/>
                <a:uLnTx/>
                <a:uFillTx/>
                <a:latin typeface="Calibri"/>
                <a:ea typeface="+mn-ea"/>
                <a:cs typeface="Calibri"/>
              </a:rPr>
              <a:t>και </a:t>
            </a:r>
            <a:r>
              <a:rPr kumimoji="0" sz="1500" b="0" i="0" u="none" strike="noStrike" kern="1200" cap="none" spc="-4" normalizeH="0" baseline="0" noProof="0" dirty="0">
                <a:ln>
                  <a:noFill/>
                </a:ln>
                <a:solidFill>
                  <a:prstClr val="black"/>
                </a:solidFill>
                <a:effectLst/>
                <a:uLnTx/>
                <a:uFillTx/>
                <a:latin typeface="Calibri"/>
                <a:ea typeface="+mn-ea"/>
                <a:cs typeface="Calibri"/>
              </a:rPr>
              <a:t>φύση</a:t>
            </a:r>
            <a:r>
              <a:rPr kumimoji="0" sz="1500" b="0" i="0" u="none" strike="noStrike" kern="1200" cap="none" spc="-64" normalizeH="0" baseline="0" noProof="0" dirty="0">
                <a:ln>
                  <a:noFill/>
                </a:ln>
                <a:solidFill>
                  <a:prstClr val="black"/>
                </a:solidFill>
                <a:effectLst/>
                <a:uLnTx/>
                <a:uFillTx/>
                <a:latin typeface="Calibri"/>
                <a:ea typeface="+mn-ea"/>
                <a:cs typeface="Calibri"/>
              </a:rPr>
              <a:t> </a:t>
            </a:r>
            <a:r>
              <a:rPr kumimoji="0" sz="1500" b="0" i="0" u="none" strike="noStrike" kern="1200" cap="none" spc="0" normalizeH="0" baseline="0" noProof="0" dirty="0">
                <a:ln>
                  <a:noFill/>
                </a:ln>
                <a:solidFill>
                  <a:prstClr val="black"/>
                </a:solidFill>
                <a:effectLst/>
                <a:uLnTx/>
                <a:uFillTx/>
                <a:latin typeface="Calibri"/>
                <a:ea typeface="+mn-ea"/>
                <a:cs typeface="Calibri"/>
              </a:rPr>
              <a:t>της  </a:t>
            </a:r>
            <a:r>
              <a:rPr kumimoji="0" sz="1500" b="0" i="0" u="none" strike="noStrike" kern="1200" cap="none" spc="-4" normalizeH="0" baseline="0" noProof="0" dirty="0">
                <a:ln>
                  <a:noFill/>
                </a:ln>
                <a:solidFill>
                  <a:prstClr val="black"/>
                </a:solidFill>
                <a:effectLst/>
                <a:uLnTx/>
                <a:uFillTx/>
                <a:latin typeface="Calibri"/>
                <a:ea typeface="+mn-ea"/>
                <a:cs typeface="Calibri"/>
              </a:rPr>
              <a:t>επεξεργασίας</a:t>
            </a:r>
            <a:endParaRPr kumimoji="0" sz="1500" b="0" i="0" u="none" strike="noStrike" kern="1200" cap="none" spc="0" normalizeH="0" baseline="0" noProof="0" dirty="0">
              <a:ln>
                <a:noFill/>
              </a:ln>
              <a:solidFill>
                <a:prstClr val="black"/>
              </a:solidFill>
              <a:effectLst/>
              <a:uLnTx/>
              <a:uFillTx/>
              <a:latin typeface="Calibri"/>
              <a:ea typeface="+mn-ea"/>
              <a:cs typeface="Calibri"/>
            </a:endParaRPr>
          </a:p>
          <a:p>
            <a:pPr marL="257175" marR="0" lvl="0" indent="-257175" algn="l" defTabSz="914400" rtl="0" eaLnBrk="1" fontAlgn="auto" latinLnBrk="0" hangingPunct="1">
              <a:lnSpc>
                <a:spcPct val="100000"/>
              </a:lnSpc>
              <a:spcBef>
                <a:spcPts val="0"/>
              </a:spcBef>
              <a:spcAft>
                <a:spcPts val="0"/>
              </a:spcAft>
              <a:buClrTx/>
              <a:buSzTx/>
              <a:buFont typeface="Arial"/>
              <a:buChar char="•"/>
              <a:tabLst>
                <a:tab pos="257175" algn="l"/>
                <a:tab pos="257651" algn="l"/>
              </a:tabLst>
              <a:defRPr/>
            </a:pPr>
            <a:r>
              <a:rPr kumimoji="0" sz="1500" b="0" i="0" u="none" strike="noStrike" kern="1200" cap="none" spc="-4" normalizeH="0" baseline="0" noProof="0" dirty="0">
                <a:ln>
                  <a:noFill/>
                </a:ln>
                <a:solidFill>
                  <a:prstClr val="black"/>
                </a:solidFill>
                <a:effectLst/>
                <a:uLnTx/>
                <a:uFillTx/>
                <a:latin typeface="Calibri"/>
                <a:ea typeface="+mn-ea"/>
                <a:cs typeface="Calibri"/>
              </a:rPr>
              <a:t>Συνθήκες </a:t>
            </a:r>
            <a:r>
              <a:rPr kumimoji="0" sz="1500" b="0" i="0" u="none" strike="noStrike" kern="1200" cap="none" spc="0" normalizeH="0" baseline="0" noProof="0" dirty="0">
                <a:ln>
                  <a:noFill/>
                </a:ln>
                <a:solidFill>
                  <a:prstClr val="black"/>
                </a:solidFill>
                <a:effectLst/>
                <a:uLnTx/>
                <a:uFillTx/>
                <a:latin typeface="Calibri"/>
                <a:ea typeface="+mn-ea"/>
                <a:cs typeface="Calibri"/>
              </a:rPr>
              <a:t>της </a:t>
            </a:r>
            <a:r>
              <a:rPr kumimoji="0" sz="1500" b="0" i="0" u="none" strike="noStrike" kern="1200" cap="none" spc="-4" normalizeH="0" baseline="0" noProof="0" dirty="0">
                <a:ln>
                  <a:noFill/>
                </a:ln>
                <a:solidFill>
                  <a:prstClr val="black"/>
                </a:solidFill>
                <a:effectLst/>
                <a:uLnTx/>
                <a:uFillTx/>
                <a:latin typeface="Calibri"/>
                <a:ea typeface="+mn-ea"/>
                <a:cs typeface="Calibri"/>
              </a:rPr>
              <a:t>παραβίασης</a:t>
            </a:r>
            <a:r>
              <a:rPr kumimoji="0" sz="1500" b="0" i="0" u="none" strike="noStrike" kern="1200" cap="none" spc="-56" normalizeH="0" baseline="0" noProof="0" dirty="0">
                <a:ln>
                  <a:noFill/>
                </a:ln>
                <a:solidFill>
                  <a:prstClr val="black"/>
                </a:solidFill>
                <a:effectLst/>
                <a:uLnTx/>
                <a:uFillTx/>
                <a:latin typeface="Calibri"/>
                <a:ea typeface="+mn-ea"/>
                <a:cs typeface="Calibri"/>
              </a:rPr>
              <a:t> </a:t>
            </a:r>
            <a:r>
              <a:rPr kumimoji="0" sz="1500" b="0" i="0" u="none" strike="noStrike" kern="1200" cap="none" spc="-4" normalizeH="0" baseline="0" noProof="0" dirty="0">
                <a:ln>
                  <a:noFill/>
                </a:ln>
                <a:solidFill>
                  <a:prstClr val="black"/>
                </a:solidFill>
                <a:effectLst/>
                <a:uLnTx/>
                <a:uFillTx/>
                <a:latin typeface="Calibri"/>
                <a:ea typeface="+mn-ea"/>
                <a:cs typeface="Calibri"/>
              </a:rPr>
              <a:t>(π.χ.</a:t>
            </a:r>
            <a:endParaRPr kumimoji="0" sz="1500" b="0" i="0" u="none" strike="noStrike" kern="1200" cap="none" spc="0" normalizeH="0" baseline="0" noProof="0" dirty="0">
              <a:ln>
                <a:noFill/>
              </a:ln>
              <a:solidFill>
                <a:prstClr val="black"/>
              </a:solidFill>
              <a:effectLst/>
              <a:uLnTx/>
              <a:uFillTx/>
              <a:latin typeface="Calibri"/>
              <a:ea typeface="+mn-ea"/>
              <a:cs typeface="Calibri"/>
            </a:endParaRPr>
          </a:p>
          <a:p>
            <a:pPr marL="257175" marR="89535" lvl="0" indent="0" algn="l" defTabSz="914400" rtl="0" eaLnBrk="1" fontAlgn="auto" latinLnBrk="0" hangingPunct="1">
              <a:lnSpc>
                <a:spcPct val="100000"/>
              </a:lnSpc>
              <a:spcBef>
                <a:spcPts val="0"/>
              </a:spcBef>
              <a:spcAft>
                <a:spcPts val="0"/>
              </a:spcAft>
              <a:buClrTx/>
              <a:buSzTx/>
              <a:buFontTx/>
              <a:buNone/>
              <a:tabLst/>
              <a:defRPr/>
            </a:pPr>
            <a:r>
              <a:rPr kumimoji="0" sz="1500" b="0" i="0" u="none" strike="noStrike" kern="1200" cap="none" spc="-8" normalizeH="0" baseline="0" noProof="0" dirty="0">
                <a:ln>
                  <a:noFill/>
                </a:ln>
                <a:solidFill>
                  <a:prstClr val="black"/>
                </a:solidFill>
                <a:effectLst/>
                <a:uLnTx/>
                <a:uFillTx/>
                <a:latin typeface="Calibri"/>
                <a:ea typeface="+mn-ea"/>
                <a:cs typeface="Calibri"/>
              </a:rPr>
              <a:t>κλοπή, τεχνικό/ανθρώπινο λάθος,  </a:t>
            </a:r>
            <a:r>
              <a:rPr kumimoji="0" sz="1500" b="0" i="0" u="none" strike="noStrike" kern="1200" cap="none" spc="-4" normalizeH="0" baseline="0" noProof="0" dirty="0">
                <a:ln>
                  <a:noFill/>
                </a:ln>
                <a:solidFill>
                  <a:prstClr val="black"/>
                </a:solidFill>
                <a:effectLst/>
                <a:uLnTx/>
                <a:uFillTx/>
                <a:latin typeface="Calibri"/>
                <a:ea typeface="+mn-ea"/>
                <a:cs typeface="Calibri"/>
              </a:rPr>
              <a:t>κλπ.).</a:t>
            </a:r>
            <a:endParaRPr kumimoji="0" sz="1500" b="0" i="0" u="none" strike="noStrike" kern="1200" cap="none" spc="0" normalizeH="0" baseline="0" noProof="0" dirty="0">
              <a:ln>
                <a:noFill/>
              </a:ln>
              <a:solidFill>
                <a:prstClr val="black"/>
              </a:solidFill>
              <a:effectLst/>
              <a:uLnTx/>
              <a:uFillTx/>
              <a:latin typeface="Calibri"/>
              <a:ea typeface="+mn-ea"/>
              <a:cs typeface="Calibri"/>
            </a:endParaRPr>
          </a:p>
          <a:p>
            <a:pPr marL="257175" marR="3810" lvl="0" indent="-257175" algn="l" defTabSz="914400" rtl="0" eaLnBrk="1" fontAlgn="auto" latinLnBrk="0" hangingPunct="1">
              <a:lnSpc>
                <a:spcPct val="100000"/>
              </a:lnSpc>
              <a:spcBef>
                <a:spcPts val="0"/>
              </a:spcBef>
              <a:spcAft>
                <a:spcPts val="0"/>
              </a:spcAft>
              <a:buClrTx/>
              <a:buSzTx/>
              <a:buFont typeface="Arial"/>
              <a:buChar char="•"/>
              <a:tabLst>
                <a:tab pos="257175" algn="l"/>
                <a:tab pos="257651" algn="l"/>
              </a:tabLst>
              <a:defRPr/>
            </a:pPr>
            <a:r>
              <a:rPr kumimoji="0" sz="1500" b="0" i="0" u="none" strike="noStrike" kern="1200" cap="none" spc="-15" normalizeH="0" baseline="0" noProof="0" dirty="0">
                <a:ln>
                  <a:noFill/>
                </a:ln>
                <a:solidFill>
                  <a:prstClr val="black"/>
                </a:solidFill>
                <a:effectLst/>
                <a:uLnTx/>
                <a:uFillTx/>
                <a:latin typeface="Calibri"/>
                <a:ea typeface="+mn-ea"/>
                <a:cs typeface="Calibri"/>
              </a:rPr>
              <a:t>Την </a:t>
            </a:r>
            <a:r>
              <a:rPr kumimoji="0" sz="1500" b="0" i="0" u="none" strike="noStrike" kern="1200" cap="none" spc="-4" normalizeH="0" baseline="0" noProof="0" dirty="0">
                <a:ln>
                  <a:noFill/>
                </a:ln>
                <a:solidFill>
                  <a:prstClr val="black"/>
                </a:solidFill>
                <a:effectLst/>
                <a:uLnTx/>
                <a:uFillTx/>
                <a:latin typeface="Calibri"/>
                <a:ea typeface="+mn-ea"/>
                <a:cs typeface="Calibri"/>
              </a:rPr>
              <a:t>δυνατότητα ταυτοποίησης</a:t>
            </a:r>
            <a:r>
              <a:rPr kumimoji="0" sz="1500" b="0" i="0" u="none" strike="noStrike" kern="1200" cap="none" spc="-60" normalizeH="0" baseline="0" noProof="0" dirty="0">
                <a:ln>
                  <a:noFill/>
                </a:ln>
                <a:solidFill>
                  <a:prstClr val="black"/>
                </a:solidFill>
                <a:effectLst/>
                <a:uLnTx/>
                <a:uFillTx/>
                <a:latin typeface="Calibri"/>
                <a:ea typeface="+mn-ea"/>
                <a:cs typeface="Calibri"/>
              </a:rPr>
              <a:t> </a:t>
            </a:r>
            <a:r>
              <a:rPr kumimoji="0" sz="1500" b="0" i="0" u="none" strike="noStrike" kern="1200" cap="none" spc="-8" normalizeH="0" baseline="0" noProof="0" dirty="0">
                <a:ln>
                  <a:noFill/>
                </a:ln>
                <a:solidFill>
                  <a:prstClr val="black"/>
                </a:solidFill>
                <a:effectLst/>
                <a:uLnTx/>
                <a:uFillTx/>
                <a:latin typeface="Calibri"/>
                <a:ea typeface="+mn-ea"/>
                <a:cs typeface="Calibri"/>
              </a:rPr>
              <a:t>των  </a:t>
            </a:r>
            <a:r>
              <a:rPr kumimoji="0" sz="1500" b="0" i="0" u="none" strike="noStrike" kern="1200" cap="none" spc="-4" normalizeH="0" baseline="0" noProof="0" dirty="0">
                <a:ln>
                  <a:noFill/>
                </a:ln>
                <a:solidFill>
                  <a:prstClr val="black"/>
                </a:solidFill>
                <a:effectLst/>
                <a:uLnTx/>
                <a:uFillTx/>
                <a:latin typeface="Calibri"/>
                <a:ea typeface="+mn-ea"/>
                <a:cs typeface="Calibri"/>
              </a:rPr>
              <a:t>υποκειμένων </a:t>
            </a:r>
            <a:r>
              <a:rPr kumimoji="0" sz="1500" b="0" i="0" u="none" strike="noStrike" kern="1200" cap="none" spc="-8" normalizeH="0" baseline="0" noProof="0" dirty="0">
                <a:ln>
                  <a:noFill/>
                </a:ln>
                <a:solidFill>
                  <a:prstClr val="black"/>
                </a:solidFill>
                <a:effectLst/>
                <a:uLnTx/>
                <a:uFillTx/>
                <a:latin typeface="Calibri"/>
                <a:ea typeface="+mn-ea"/>
                <a:cs typeface="Calibri"/>
              </a:rPr>
              <a:t>των</a:t>
            </a:r>
            <a:r>
              <a:rPr kumimoji="0" sz="1500" b="0" i="0" u="none" strike="noStrike" kern="1200" cap="none" spc="-19" normalizeH="0" baseline="0" noProof="0" dirty="0">
                <a:ln>
                  <a:noFill/>
                </a:ln>
                <a:solidFill>
                  <a:prstClr val="black"/>
                </a:solidFill>
                <a:effectLst/>
                <a:uLnTx/>
                <a:uFillTx/>
                <a:latin typeface="Calibri"/>
                <a:ea typeface="+mn-ea"/>
                <a:cs typeface="Calibri"/>
              </a:rPr>
              <a:t> </a:t>
            </a:r>
            <a:r>
              <a:rPr kumimoji="0" sz="1500" b="0" i="0" u="none" strike="noStrike" kern="1200" cap="none" spc="-8" normalizeH="0" baseline="0" noProof="0" dirty="0">
                <a:ln>
                  <a:noFill/>
                </a:ln>
                <a:solidFill>
                  <a:prstClr val="black"/>
                </a:solidFill>
                <a:effectLst/>
                <a:uLnTx/>
                <a:uFillTx/>
                <a:latin typeface="Calibri"/>
                <a:ea typeface="+mn-ea"/>
                <a:cs typeface="Calibri"/>
              </a:rPr>
              <a:t>δεδομένων.</a:t>
            </a:r>
            <a:endParaRPr kumimoji="0" lang="en-US" sz="1500" b="0" i="0" u="none" strike="noStrike" kern="1200" cap="none" spc="-8" normalizeH="0" baseline="0" noProof="0" dirty="0">
              <a:ln>
                <a:noFill/>
              </a:ln>
              <a:solidFill>
                <a:prstClr val="black"/>
              </a:solidFill>
              <a:effectLst/>
              <a:uLnTx/>
              <a:uFillTx/>
              <a:latin typeface="Calibri"/>
              <a:ea typeface="+mn-ea"/>
              <a:cs typeface="Calibri"/>
            </a:endParaRPr>
          </a:p>
          <a:p>
            <a:pPr marL="257175" marR="3810" lvl="0" indent="-257175" algn="l" defTabSz="914400" rtl="0" eaLnBrk="1" fontAlgn="auto" latinLnBrk="0" hangingPunct="1">
              <a:lnSpc>
                <a:spcPct val="100000"/>
              </a:lnSpc>
              <a:spcBef>
                <a:spcPts val="0"/>
              </a:spcBef>
              <a:spcAft>
                <a:spcPts val="0"/>
              </a:spcAft>
              <a:buClrTx/>
              <a:buSzTx/>
              <a:buFont typeface="Arial"/>
              <a:buChar char="•"/>
              <a:tabLst>
                <a:tab pos="257175" algn="l"/>
                <a:tab pos="257651" algn="l"/>
              </a:tabLst>
              <a:defRPr/>
            </a:pPr>
            <a:r>
              <a:rPr kumimoji="0" lang="el-GR" sz="1500" b="0" i="0" u="none" strike="noStrike" kern="1200" cap="none" spc="-8" normalizeH="0" baseline="0" noProof="0" dirty="0">
                <a:ln>
                  <a:noFill/>
                </a:ln>
                <a:solidFill>
                  <a:prstClr val="black"/>
                </a:solidFill>
                <a:effectLst/>
                <a:uLnTx/>
                <a:uFillTx/>
                <a:latin typeface="Calibri"/>
                <a:ea typeface="+mn-ea"/>
                <a:cs typeface="Calibri"/>
              </a:rPr>
              <a:t>Την φύση των δεδομένων </a:t>
            </a:r>
          </a:p>
          <a:p>
            <a:pPr marL="0" marR="3810" lvl="0" indent="0" algn="l" defTabSz="914400" rtl="0" eaLnBrk="1" fontAlgn="auto" latinLnBrk="0" hangingPunct="1">
              <a:lnSpc>
                <a:spcPct val="100000"/>
              </a:lnSpc>
              <a:spcBef>
                <a:spcPts val="0"/>
              </a:spcBef>
              <a:spcAft>
                <a:spcPts val="0"/>
              </a:spcAft>
              <a:buClrTx/>
              <a:buSzTx/>
              <a:buFontTx/>
              <a:buNone/>
              <a:tabLst>
                <a:tab pos="257175" algn="l"/>
                <a:tab pos="257651" algn="l"/>
              </a:tabLst>
              <a:defRPr/>
            </a:pPr>
            <a:endParaRPr kumimoji="0" sz="15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9"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2452" y="386686"/>
            <a:ext cx="1181100" cy="714375"/>
          </a:xfrm>
          <a:prstGeom prst="rect">
            <a:avLst/>
          </a:prstGeom>
        </p:spPr>
      </p:pic>
    </p:spTree>
    <p:extLst>
      <p:ext uri="{BB962C8B-B14F-4D97-AF65-F5344CB8AC3E}">
        <p14:creationId xmlns:p14="http://schemas.microsoft.com/office/powerpoint/2010/main" val="4020361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4202A-F93C-4A0C-91D6-A106A6ADB8E8}"/>
              </a:ext>
            </a:extLst>
          </p:cNvPr>
          <p:cNvSpPr>
            <a:spLocks noGrp="1"/>
          </p:cNvSpPr>
          <p:nvPr>
            <p:ph type="title"/>
          </p:nvPr>
        </p:nvSpPr>
        <p:spPr/>
        <p:txBody>
          <a:bodyPr/>
          <a:lstStyle/>
          <a:p>
            <a:pPr algn="ctr"/>
            <a:r>
              <a:rPr lang="el-GR" sz="3300" b="1" spc="-19" dirty="0">
                <a:solidFill>
                  <a:srgbClr val="BD582C"/>
                </a:solidFill>
                <a:cs typeface="Calibri Light"/>
              </a:rPr>
              <a:t>Άρθρο </a:t>
            </a:r>
            <a:r>
              <a:rPr lang="el-GR" sz="3300" b="1" spc="-15" dirty="0">
                <a:solidFill>
                  <a:srgbClr val="BD582C"/>
                </a:solidFill>
                <a:cs typeface="Calibri Light"/>
              </a:rPr>
              <a:t>33 </a:t>
            </a:r>
            <a:r>
              <a:rPr lang="el-GR" sz="3300" b="1" spc="-8" dirty="0">
                <a:solidFill>
                  <a:srgbClr val="BD582C"/>
                </a:solidFill>
                <a:cs typeface="Calibri Light"/>
              </a:rPr>
              <a:t>ΓΚ </a:t>
            </a:r>
            <a:r>
              <a:rPr lang="el-GR" sz="3300" b="1" dirty="0">
                <a:solidFill>
                  <a:srgbClr val="BD582C"/>
                </a:solidFill>
                <a:cs typeface="Calibri Light"/>
              </a:rPr>
              <a:t>- </a:t>
            </a:r>
            <a:r>
              <a:rPr lang="el-GR" sz="3300" b="1" spc="-30" dirty="0">
                <a:solidFill>
                  <a:srgbClr val="BD582C"/>
                </a:solidFill>
                <a:cs typeface="Calibri Light"/>
              </a:rPr>
              <a:t>Γνωστοποίηση</a:t>
            </a:r>
            <a:r>
              <a:rPr lang="el-GR" sz="3300" b="1" spc="-278" dirty="0">
                <a:solidFill>
                  <a:srgbClr val="BD582C"/>
                </a:solidFill>
                <a:cs typeface="Calibri Light"/>
              </a:rPr>
              <a:t> </a:t>
            </a:r>
            <a:r>
              <a:rPr lang="el-GR" sz="3300" b="1" spc="-30" dirty="0">
                <a:solidFill>
                  <a:srgbClr val="BD582C"/>
                </a:solidFill>
                <a:cs typeface="Calibri Light"/>
              </a:rPr>
              <a:t>παραβίασης  </a:t>
            </a:r>
            <a:r>
              <a:rPr lang="el-GR" sz="3300" b="1" spc="-26" dirty="0">
                <a:solidFill>
                  <a:srgbClr val="BD582C"/>
                </a:solidFill>
                <a:cs typeface="Calibri Light"/>
              </a:rPr>
              <a:t>δεδομένων </a:t>
            </a:r>
            <a:r>
              <a:rPr lang="el-GR" sz="3300" b="1" spc="-19" dirty="0">
                <a:solidFill>
                  <a:srgbClr val="BD582C"/>
                </a:solidFill>
                <a:cs typeface="Calibri Light"/>
              </a:rPr>
              <a:t>στην </a:t>
            </a:r>
            <a:r>
              <a:rPr lang="el-GR" sz="3300" b="1" spc="-23" dirty="0">
                <a:solidFill>
                  <a:srgbClr val="BD582C"/>
                </a:solidFill>
                <a:cs typeface="Calibri Light"/>
              </a:rPr>
              <a:t>εποπτική</a:t>
            </a:r>
            <a:r>
              <a:rPr lang="el-GR" sz="3300" b="1" spc="-176" dirty="0">
                <a:solidFill>
                  <a:srgbClr val="BD582C"/>
                </a:solidFill>
                <a:cs typeface="Calibri Light"/>
              </a:rPr>
              <a:t> </a:t>
            </a:r>
            <a:r>
              <a:rPr lang="el-GR" sz="3300" b="1" spc="-15" dirty="0">
                <a:solidFill>
                  <a:srgbClr val="BD582C"/>
                </a:solidFill>
                <a:cs typeface="Calibri Light"/>
              </a:rPr>
              <a:t>αρχή</a:t>
            </a:r>
            <a:endParaRPr lang="en-US" dirty="0"/>
          </a:p>
        </p:txBody>
      </p:sp>
      <p:graphicFrame>
        <p:nvGraphicFramePr>
          <p:cNvPr id="5" name="Content Placeholder 4">
            <a:extLst>
              <a:ext uri="{FF2B5EF4-FFF2-40B4-BE49-F238E27FC236}">
                <a16:creationId xmlns:a16="http://schemas.microsoft.com/office/drawing/2014/main" id="{8163A72C-864F-45A7-9980-F715E19AC5DB}"/>
              </a:ext>
            </a:extLst>
          </p:cNvPr>
          <p:cNvGraphicFramePr>
            <a:graphicFrameLocks noGrp="1"/>
          </p:cNvGraphicFramePr>
          <p:nvPr>
            <p:ph idx="1"/>
            <p:extLst/>
          </p:nvPr>
        </p:nvGraphicFramePr>
        <p:xfrm>
          <a:off x="1895582" y="1793884"/>
          <a:ext cx="8446557" cy="4689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rrow: Right 5">
            <a:extLst>
              <a:ext uri="{FF2B5EF4-FFF2-40B4-BE49-F238E27FC236}">
                <a16:creationId xmlns:a16="http://schemas.microsoft.com/office/drawing/2014/main" id="{03131A93-317D-48C9-B92C-8FFBA1054D88}"/>
              </a:ext>
            </a:extLst>
          </p:cNvPr>
          <p:cNvSpPr/>
          <p:nvPr/>
        </p:nvSpPr>
        <p:spPr>
          <a:xfrm>
            <a:off x="5075251" y="2512771"/>
            <a:ext cx="1043609" cy="2484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row: Down 7">
            <a:extLst>
              <a:ext uri="{FF2B5EF4-FFF2-40B4-BE49-F238E27FC236}">
                <a16:creationId xmlns:a16="http://schemas.microsoft.com/office/drawing/2014/main" id="{AFE9955B-54D0-48A3-AE3F-076E9067E24F}"/>
              </a:ext>
            </a:extLst>
          </p:cNvPr>
          <p:cNvSpPr/>
          <p:nvPr/>
        </p:nvSpPr>
        <p:spPr>
          <a:xfrm>
            <a:off x="3194606" y="3652887"/>
            <a:ext cx="238539"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row: Right 13">
            <a:extLst>
              <a:ext uri="{FF2B5EF4-FFF2-40B4-BE49-F238E27FC236}">
                <a16:creationId xmlns:a16="http://schemas.microsoft.com/office/drawing/2014/main" id="{DBC13E6B-B8EC-4E8E-8395-8E8BAB696169}"/>
              </a:ext>
            </a:extLst>
          </p:cNvPr>
          <p:cNvSpPr/>
          <p:nvPr/>
        </p:nvSpPr>
        <p:spPr>
          <a:xfrm>
            <a:off x="4839570" y="4877112"/>
            <a:ext cx="471361" cy="2484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rrow: Bent-Up 19">
            <a:extLst>
              <a:ext uri="{FF2B5EF4-FFF2-40B4-BE49-F238E27FC236}">
                <a16:creationId xmlns:a16="http://schemas.microsoft.com/office/drawing/2014/main" id="{1D734E0E-ED44-46C9-A642-1F67BDEE8360}"/>
              </a:ext>
            </a:extLst>
          </p:cNvPr>
          <p:cNvSpPr/>
          <p:nvPr/>
        </p:nvSpPr>
        <p:spPr>
          <a:xfrm rot="5400000">
            <a:off x="6428116" y="5629264"/>
            <a:ext cx="584689" cy="76531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Arrow: Right 9">
            <a:extLst>
              <a:ext uri="{FF2B5EF4-FFF2-40B4-BE49-F238E27FC236}">
                <a16:creationId xmlns:a16="http://schemas.microsoft.com/office/drawing/2014/main" id="{8B01D0E5-8E2C-4568-9B6A-082574844FB3}"/>
              </a:ext>
            </a:extLst>
          </p:cNvPr>
          <p:cNvSpPr/>
          <p:nvPr/>
        </p:nvSpPr>
        <p:spPr>
          <a:xfrm flipV="1">
            <a:off x="6987885" y="4624330"/>
            <a:ext cx="471361" cy="2385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Εικόνα 12">
            <a:extLst>
              <a:ext uri="{FF2B5EF4-FFF2-40B4-BE49-F238E27FC236}">
                <a16:creationId xmlns:a16="http://schemas.microsoft.com/office/drawing/2014/main" id="{6275020E-949A-4295-BA5C-B5871192AD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53468" y="976317"/>
            <a:ext cx="1181100" cy="714375"/>
          </a:xfrm>
          <a:prstGeom prst="rect">
            <a:avLst/>
          </a:prstGeom>
        </p:spPr>
      </p:pic>
    </p:spTree>
    <p:extLst>
      <p:ext uri="{BB962C8B-B14F-4D97-AF65-F5344CB8AC3E}">
        <p14:creationId xmlns:p14="http://schemas.microsoft.com/office/powerpoint/2010/main" val="2164898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1705" y="833016"/>
            <a:ext cx="7935278" cy="882293"/>
          </a:xfrm>
          <a:prstGeom prst="rect">
            <a:avLst/>
          </a:prstGeom>
        </p:spPr>
        <p:txBody>
          <a:bodyPr vert="horz" wrap="square" lIns="0" tIns="60960" rIns="0" bIns="0" rtlCol="0" anchor="b">
            <a:spAutoFit/>
          </a:bodyPr>
          <a:lstStyle/>
          <a:p>
            <a:pPr marL="9525" marR="3810" algn="ctr">
              <a:lnSpc>
                <a:spcPts val="3240"/>
              </a:lnSpc>
              <a:spcBef>
                <a:spcPts val="480"/>
              </a:spcBef>
            </a:pPr>
            <a:r>
              <a:rPr sz="3000" b="1" spc="-19" dirty="0">
                <a:solidFill>
                  <a:schemeClr val="accent2"/>
                </a:solidFill>
              </a:rPr>
              <a:t>Άρθρο </a:t>
            </a:r>
            <a:r>
              <a:rPr sz="3000" b="1" spc="-11" dirty="0">
                <a:solidFill>
                  <a:schemeClr val="accent2"/>
                </a:solidFill>
              </a:rPr>
              <a:t>34 ΓΚ </a:t>
            </a:r>
            <a:r>
              <a:rPr sz="3000" b="1" spc="-4" dirty="0">
                <a:solidFill>
                  <a:schemeClr val="accent2"/>
                </a:solidFill>
              </a:rPr>
              <a:t>– </a:t>
            </a:r>
            <a:r>
              <a:rPr sz="3000" b="1" spc="-23" dirty="0">
                <a:solidFill>
                  <a:schemeClr val="accent2"/>
                </a:solidFill>
              </a:rPr>
              <a:t>Εξαιρέσεις </a:t>
            </a:r>
            <a:r>
              <a:rPr sz="3000" b="1" spc="-19" dirty="0">
                <a:solidFill>
                  <a:schemeClr val="accent2"/>
                </a:solidFill>
              </a:rPr>
              <a:t>από </a:t>
            </a:r>
            <a:r>
              <a:rPr sz="3000" b="1" spc="-26" dirty="0">
                <a:solidFill>
                  <a:schemeClr val="accent2"/>
                </a:solidFill>
              </a:rPr>
              <a:t>ανακοίνωση  </a:t>
            </a:r>
            <a:r>
              <a:rPr sz="3000" b="1" spc="-23" dirty="0">
                <a:solidFill>
                  <a:schemeClr val="accent2"/>
                </a:solidFill>
              </a:rPr>
              <a:t>παραβίασης δεδομένων </a:t>
            </a:r>
            <a:r>
              <a:rPr sz="3000" b="1" spc="-8" dirty="0">
                <a:solidFill>
                  <a:schemeClr val="accent2"/>
                </a:solidFill>
              </a:rPr>
              <a:t>στο </a:t>
            </a:r>
            <a:r>
              <a:rPr sz="3000" b="1" spc="-23" dirty="0">
                <a:solidFill>
                  <a:schemeClr val="accent2"/>
                </a:solidFill>
              </a:rPr>
              <a:t>υποκείμενο</a:t>
            </a:r>
            <a:r>
              <a:rPr sz="3000" b="1" spc="-296" dirty="0">
                <a:solidFill>
                  <a:schemeClr val="accent2"/>
                </a:solidFill>
              </a:rPr>
              <a:t> </a:t>
            </a:r>
            <a:r>
              <a:rPr sz="3000" b="1" spc="-26" dirty="0">
                <a:solidFill>
                  <a:schemeClr val="accent2"/>
                </a:solidFill>
              </a:rPr>
              <a:t>δεδομένων</a:t>
            </a:r>
            <a:endParaRPr sz="3000" b="1" dirty="0">
              <a:solidFill>
                <a:schemeClr val="accent2"/>
              </a:solidFill>
            </a:endParaRPr>
          </a:p>
        </p:txBody>
      </p:sp>
      <p:sp>
        <p:nvSpPr>
          <p:cNvPr id="3" name="object 3"/>
          <p:cNvSpPr txBox="1"/>
          <p:nvPr/>
        </p:nvSpPr>
        <p:spPr>
          <a:xfrm>
            <a:off x="2211705" y="2202371"/>
            <a:ext cx="7509986" cy="2813591"/>
          </a:xfrm>
          <a:prstGeom prst="rect">
            <a:avLst/>
          </a:prstGeom>
        </p:spPr>
        <p:txBody>
          <a:bodyPr vert="horz" wrap="square" lIns="0" tIns="45720" rIns="0" bIns="0" rtlCol="0">
            <a:spAutoFit/>
          </a:bodyPr>
          <a:lstStyle/>
          <a:p>
            <a:pPr marL="180975" marR="397193" lvl="0" indent="-171450" algn="just" defTabSz="914400" rtl="0" eaLnBrk="1" fontAlgn="auto" latinLnBrk="0" hangingPunct="1">
              <a:lnSpc>
                <a:spcPts val="2265"/>
              </a:lnSpc>
              <a:spcBef>
                <a:spcPts val="360"/>
              </a:spcBef>
              <a:spcAft>
                <a:spcPts val="0"/>
              </a:spcAft>
              <a:buClrTx/>
              <a:buSzTx/>
              <a:buFont typeface="Arial"/>
              <a:buChar char="•"/>
              <a:tabLst>
                <a:tab pos="181451" algn="l"/>
              </a:tabLst>
              <a:defRPr/>
            </a:pPr>
            <a:r>
              <a:rPr kumimoji="0" sz="2100" b="0" i="0" u="none" strike="noStrike" kern="1200" cap="none" spc="-11" normalizeH="0" baseline="0" noProof="0" dirty="0">
                <a:ln>
                  <a:noFill/>
                </a:ln>
                <a:solidFill>
                  <a:prstClr val="black"/>
                </a:solidFill>
                <a:effectLst/>
                <a:uLnTx/>
                <a:uFillTx/>
                <a:latin typeface="Calibri"/>
                <a:ea typeface="+mn-ea"/>
                <a:cs typeface="Calibri"/>
              </a:rPr>
              <a:t>Τεχνικά </a:t>
            </a:r>
            <a:r>
              <a:rPr kumimoji="0" sz="2100" b="0" i="0" u="none" strike="noStrike" kern="1200" cap="none" spc="-26" normalizeH="0" baseline="0" noProof="0" dirty="0">
                <a:ln>
                  <a:noFill/>
                </a:ln>
                <a:solidFill>
                  <a:prstClr val="black"/>
                </a:solidFill>
                <a:effectLst/>
                <a:uLnTx/>
                <a:uFillTx/>
                <a:latin typeface="Calibri"/>
                <a:ea typeface="+mn-ea"/>
                <a:cs typeface="Calibri"/>
              </a:rPr>
              <a:t>και </a:t>
            </a:r>
            <a:r>
              <a:rPr kumimoji="0" sz="2100" b="0" i="0" u="none" strike="noStrike" kern="1200" cap="none" spc="-11" normalizeH="0" baseline="0" noProof="0" dirty="0">
                <a:ln>
                  <a:noFill/>
                </a:ln>
                <a:solidFill>
                  <a:prstClr val="black"/>
                </a:solidFill>
                <a:effectLst/>
                <a:uLnTx/>
                <a:uFillTx/>
                <a:latin typeface="Calibri"/>
                <a:ea typeface="+mn-ea"/>
                <a:cs typeface="Calibri"/>
              </a:rPr>
              <a:t>οργανωτικά </a:t>
            </a:r>
            <a:r>
              <a:rPr kumimoji="0" sz="2100" b="0" i="0" u="none" strike="noStrike" kern="1200" cap="none" spc="-8" normalizeH="0" baseline="0" noProof="0" dirty="0">
                <a:ln>
                  <a:noFill/>
                </a:ln>
                <a:solidFill>
                  <a:prstClr val="black"/>
                </a:solidFill>
                <a:effectLst/>
                <a:uLnTx/>
                <a:uFillTx/>
                <a:latin typeface="Calibri"/>
                <a:ea typeface="+mn-ea"/>
                <a:cs typeface="Calibri"/>
              </a:rPr>
              <a:t>μέτρα </a:t>
            </a:r>
            <a:r>
              <a:rPr kumimoji="0" sz="2100" b="0" i="0" u="none" strike="noStrike" kern="1200" cap="none" spc="-4" normalizeH="0" baseline="0" noProof="0" dirty="0">
                <a:ln>
                  <a:noFill/>
                </a:ln>
                <a:solidFill>
                  <a:prstClr val="black"/>
                </a:solidFill>
                <a:effectLst/>
                <a:uLnTx/>
                <a:uFillTx/>
                <a:latin typeface="Calibri"/>
                <a:ea typeface="+mn-ea"/>
                <a:cs typeface="Calibri"/>
              </a:rPr>
              <a:t>που </a:t>
            </a:r>
            <a:r>
              <a:rPr kumimoji="0" sz="2100" b="0" i="0" u="none" strike="noStrike" kern="1200" cap="none" spc="-15" normalizeH="0" baseline="0" noProof="0" dirty="0">
                <a:ln>
                  <a:noFill/>
                </a:ln>
                <a:solidFill>
                  <a:prstClr val="black"/>
                </a:solidFill>
                <a:effectLst/>
                <a:uLnTx/>
                <a:uFillTx/>
                <a:latin typeface="Calibri"/>
                <a:ea typeface="+mn-ea"/>
                <a:cs typeface="Calibri"/>
              </a:rPr>
              <a:t>καθιστούν </a:t>
            </a:r>
            <a:r>
              <a:rPr kumimoji="0" sz="2100" b="0" i="0" u="none" strike="noStrike" kern="1200" cap="none" spc="-4" normalizeH="0" baseline="0" noProof="0" dirty="0">
                <a:ln>
                  <a:noFill/>
                </a:ln>
                <a:solidFill>
                  <a:prstClr val="black"/>
                </a:solidFill>
                <a:effectLst/>
                <a:uLnTx/>
                <a:uFillTx/>
                <a:latin typeface="Calibri"/>
                <a:ea typeface="+mn-ea"/>
                <a:cs typeface="Calibri"/>
              </a:rPr>
              <a:t>μη </a:t>
            </a:r>
            <a:r>
              <a:rPr kumimoji="0" sz="2100" b="0" i="0" u="none" strike="noStrike" kern="1200" cap="none" spc="-19" normalizeH="0" baseline="0" noProof="0" dirty="0">
                <a:ln>
                  <a:noFill/>
                </a:ln>
                <a:solidFill>
                  <a:prstClr val="black"/>
                </a:solidFill>
                <a:effectLst/>
                <a:uLnTx/>
                <a:uFillTx/>
                <a:latin typeface="Calibri"/>
                <a:ea typeface="+mn-ea"/>
                <a:cs typeface="Calibri"/>
              </a:rPr>
              <a:t>κατανοητά </a:t>
            </a:r>
            <a:r>
              <a:rPr kumimoji="0" sz="2100" b="0" i="0" u="none" strike="noStrike" kern="1200" cap="none" spc="-8" normalizeH="0" baseline="0" noProof="0" dirty="0">
                <a:ln>
                  <a:noFill/>
                </a:ln>
                <a:solidFill>
                  <a:prstClr val="black"/>
                </a:solidFill>
                <a:effectLst/>
                <a:uLnTx/>
                <a:uFillTx/>
                <a:latin typeface="Calibri"/>
                <a:ea typeface="+mn-ea"/>
                <a:cs typeface="Calibri"/>
              </a:rPr>
              <a:t>τα  </a:t>
            </a:r>
            <a:r>
              <a:rPr kumimoji="0" sz="2100" b="0" i="0" u="none" strike="noStrike" kern="1200" cap="none" spc="-11" normalizeH="0" baseline="0" noProof="0" dirty="0">
                <a:ln>
                  <a:noFill/>
                </a:ln>
                <a:solidFill>
                  <a:prstClr val="black"/>
                </a:solidFill>
                <a:effectLst/>
                <a:uLnTx/>
                <a:uFillTx/>
                <a:latin typeface="Calibri"/>
                <a:ea typeface="+mn-ea"/>
                <a:cs typeface="Calibri"/>
              </a:rPr>
              <a:t>δεδομένα </a:t>
            </a:r>
            <a:r>
              <a:rPr kumimoji="0" sz="2100" b="0" i="0" u="none" strike="noStrike" kern="1200" cap="none" spc="-4" normalizeH="0" baseline="0" noProof="0" dirty="0">
                <a:ln>
                  <a:noFill/>
                </a:ln>
                <a:solidFill>
                  <a:prstClr val="black"/>
                </a:solidFill>
                <a:effectLst/>
                <a:uLnTx/>
                <a:uFillTx/>
                <a:latin typeface="Calibri"/>
                <a:ea typeface="+mn-ea"/>
                <a:cs typeface="Calibri"/>
              </a:rPr>
              <a:t>σε μη </a:t>
            </a:r>
            <a:r>
              <a:rPr kumimoji="0" sz="2100" b="0" i="0" u="none" strike="noStrike" kern="1200" cap="none" spc="-8" normalizeH="0" baseline="0" noProof="0" dirty="0">
                <a:ln>
                  <a:noFill/>
                </a:ln>
                <a:solidFill>
                  <a:prstClr val="black"/>
                </a:solidFill>
                <a:effectLst/>
                <a:uLnTx/>
                <a:uFillTx/>
                <a:latin typeface="Calibri"/>
                <a:ea typeface="+mn-ea"/>
                <a:cs typeface="Calibri"/>
              </a:rPr>
              <a:t>εξουσιοδοτημένα </a:t>
            </a:r>
            <a:r>
              <a:rPr kumimoji="0" sz="2100" b="0" i="0" u="none" strike="noStrike" kern="1200" cap="none" spc="-4" normalizeH="0" baseline="0" noProof="0" dirty="0">
                <a:ln>
                  <a:noFill/>
                </a:ln>
                <a:solidFill>
                  <a:prstClr val="black"/>
                </a:solidFill>
                <a:effectLst/>
                <a:uLnTx/>
                <a:uFillTx/>
                <a:latin typeface="Calibri"/>
                <a:ea typeface="+mn-ea"/>
                <a:cs typeface="Calibri"/>
              </a:rPr>
              <a:t>πρόσωπα</a:t>
            </a:r>
            <a:r>
              <a:rPr kumimoji="0" sz="2100" b="0" i="0" u="none" strike="noStrike" kern="1200" cap="none" spc="75" normalizeH="0" baseline="0" noProof="0" dirty="0">
                <a:ln>
                  <a:noFill/>
                </a:ln>
                <a:solidFill>
                  <a:prstClr val="black"/>
                </a:solidFill>
                <a:effectLst/>
                <a:uLnTx/>
                <a:uFillTx/>
                <a:latin typeface="Calibri"/>
                <a:ea typeface="+mn-ea"/>
                <a:cs typeface="Calibri"/>
              </a:rPr>
              <a:t> </a:t>
            </a:r>
            <a:r>
              <a:rPr kumimoji="0" sz="2100" b="0" i="0" u="none" strike="noStrike" kern="1200" cap="none" spc="-8" normalizeH="0" baseline="0" noProof="0" dirty="0">
                <a:ln>
                  <a:noFill/>
                </a:ln>
                <a:solidFill>
                  <a:prstClr val="black"/>
                </a:solidFill>
                <a:effectLst/>
                <a:uLnTx/>
                <a:uFillTx/>
                <a:latin typeface="Calibri"/>
                <a:ea typeface="+mn-ea"/>
                <a:cs typeface="Calibri"/>
              </a:rPr>
              <a:t>(</a:t>
            </a:r>
            <a:r>
              <a:rPr kumimoji="0" sz="2100" b="0" i="0" u="none" strike="noStrike" kern="1200" cap="none" spc="-8" normalizeH="0" baseline="0" noProof="0" dirty="0">
                <a:ln>
                  <a:noFill/>
                </a:ln>
                <a:solidFill>
                  <a:srgbClr val="C00000"/>
                </a:solidFill>
                <a:effectLst/>
                <a:uLnTx/>
                <a:uFillTx/>
                <a:latin typeface="Calibri"/>
                <a:ea typeface="+mn-ea"/>
                <a:cs typeface="Calibri"/>
              </a:rPr>
              <a:t>κρυπτογράφηση</a:t>
            </a:r>
            <a:r>
              <a:rPr kumimoji="0" sz="2100" b="0" i="0" u="none" strike="noStrike" kern="1200" cap="none" spc="-8" normalizeH="0" baseline="0" noProof="0" dirty="0">
                <a:ln>
                  <a:noFill/>
                </a:ln>
                <a:solidFill>
                  <a:prstClr val="black"/>
                </a:solidFill>
                <a:effectLst/>
                <a:uLnTx/>
                <a:uFillTx/>
                <a:latin typeface="Calibri"/>
                <a:ea typeface="+mn-ea"/>
                <a:cs typeface="Calibri"/>
              </a:rPr>
              <a:t>).</a:t>
            </a:r>
            <a:endParaRPr kumimoji="0" sz="2100" b="0" i="0" u="none" strike="noStrike" kern="1200" cap="none" spc="0" normalizeH="0" baseline="0" noProof="0" dirty="0">
              <a:ln>
                <a:noFill/>
              </a:ln>
              <a:solidFill>
                <a:prstClr val="black"/>
              </a:solidFill>
              <a:effectLst/>
              <a:uLnTx/>
              <a:uFillTx/>
              <a:latin typeface="Calibri"/>
              <a:ea typeface="+mn-ea"/>
              <a:cs typeface="Calibri"/>
            </a:endParaRPr>
          </a:p>
          <a:p>
            <a:pPr marL="180975" marR="290989" lvl="0" indent="-171450" algn="just" defTabSz="914400" rtl="0" eaLnBrk="1" fontAlgn="auto" latinLnBrk="0" hangingPunct="1">
              <a:lnSpc>
                <a:spcPts val="2265"/>
              </a:lnSpc>
              <a:spcBef>
                <a:spcPts val="761"/>
              </a:spcBef>
              <a:spcAft>
                <a:spcPts val="0"/>
              </a:spcAft>
              <a:buClrTx/>
              <a:buSzTx/>
              <a:buFont typeface="Arial"/>
              <a:buChar char="•"/>
              <a:tabLst>
                <a:tab pos="181451" algn="l"/>
              </a:tabLst>
              <a:defRPr/>
            </a:pPr>
            <a:r>
              <a:rPr kumimoji="0" sz="2100" b="0" i="0" u="none" strike="noStrike" kern="1200" cap="none" spc="-8" normalizeH="0" baseline="0" noProof="0" dirty="0">
                <a:ln>
                  <a:noFill/>
                </a:ln>
                <a:solidFill>
                  <a:prstClr val="black"/>
                </a:solidFill>
                <a:effectLst/>
                <a:uLnTx/>
                <a:uFillTx/>
                <a:latin typeface="Calibri"/>
                <a:ea typeface="+mn-ea"/>
                <a:cs typeface="Calibri"/>
              </a:rPr>
              <a:t>Εφαρμογή μέτρων </a:t>
            </a:r>
            <a:r>
              <a:rPr kumimoji="0" sz="2100" b="0" i="0" u="none" strike="noStrike" kern="1200" cap="none" spc="-4" normalizeH="0" baseline="0" noProof="0" dirty="0">
                <a:ln>
                  <a:noFill/>
                </a:ln>
                <a:solidFill>
                  <a:prstClr val="black"/>
                </a:solidFill>
                <a:effectLst/>
                <a:uLnTx/>
                <a:uFillTx/>
                <a:latin typeface="Calibri"/>
                <a:ea typeface="+mn-ea"/>
                <a:cs typeface="Calibri"/>
              </a:rPr>
              <a:t>που </a:t>
            </a:r>
            <a:r>
              <a:rPr kumimoji="0" sz="2100" b="0" i="0" u="none" strike="noStrike" kern="1200" cap="none" spc="-8" normalizeH="0" baseline="0" noProof="0" dirty="0">
                <a:ln>
                  <a:noFill/>
                </a:ln>
                <a:solidFill>
                  <a:prstClr val="black"/>
                </a:solidFill>
                <a:effectLst/>
                <a:uLnTx/>
                <a:uFillTx/>
                <a:latin typeface="Calibri"/>
                <a:ea typeface="+mn-ea"/>
                <a:cs typeface="Calibri"/>
              </a:rPr>
              <a:t>διασφαλίζουν </a:t>
            </a:r>
            <a:r>
              <a:rPr kumimoji="0" sz="2100" b="0" i="0" u="none" strike="noStrike" kern="1200" cap="none" spc="-4" normalizeH="0" baseline="0" noProof="0" dirty="0">
                <a:ln>
                  <a:noFill/>
                </a:ln>
                <a:solidFill>
                  <a:prstClr val="black"/>
                </a:solidFill>
                <a:effectLst/>
                <a:uLnTx/>
                <a:uFillTx/>
                <a:latin typeface="Calibri"/>
                <a:ea typeface="+mn-ea"/>
                <a:cs typeface="Calibri"/>
              </a:rPr>
              <a:t>ότι </a:t>
            </a:r>
            <a:r>
              <a:rPr kumimoji="0" sz="2100" b="0" i="0" u="none" strike="noStrike" kern="1200" cap="none" spc="-4" normalizeH="0" baseline="0" noProof="0" dirty="0">
                <a:ln>
                  <a:noFill/>
                </a:ln>
                <a:solidFill>
                  <a:srgbClr val="C00000"/>
                </a:solidFill>
                <a:effectLst/>
                <a:uLnTx/>
                <a:uFillTx/>
                <a:latin typeface="Calibri"/>
                <a:ea typeface="+mn-ea"/>
                <a:cs typeface="Calibri"/>
              </a:rPr>
              <a:t>ο </a:t>
            </a:r>
            <a:r>
              <a:rPr kumimoji="0" sz="2100" b="0" i="0" u="none" strike="noStrike" kern="1200" cap="none" spc="-8" normalizeH="0" baseline="0" noProof="0" dirty="0">
                <a:ln>
                  <a:noFill/>
                </a:ln>
                <a:solidFill>
                  <a:srgbClr val="C00000"/>
                </a:solidFill>
                <a:effectLst/>
                <a:uLnTx/>
                <a:uFillTx/>
                <a:latin typeface="Calibri"/>
                <a:ea typeface="+mn-ea"/>
                <a:cs typeface="Calibri"/>
              </a:rPr>
              <a:t>υψηλός κίνδυνος δεν  </a:t>
            </a:r>
            <a:r>
              <a:rPr kumimoji="0" sz="2100" b="0" i="0" u="none" strike="noStrike" kern="1200" cap="none" spc="-4" normalizeH="0" baseline="0" noProof="0" dirty="0">
                <a:ln>
                  <a:noFill/>
                </a:ln>
                <a:solidFill>
                  <a:srgbClr val="C00000"/>
                </a:solidFill>
                <a:effectLst/>
                <a:uLnTx/>
                <a:uFillTx/>
                <a:latin typeface="Calibri"/>
                <a:ea typeface="+mn-ea"/>
                <a:cs typeface="Calibri"/>
              </a:rPr>
              <a:t>μπορεί πλέον να </a:t>
            </a:r>
            <a:r>
              <a:rPr kumimoji="0" sz="2100" b="0" i="0" u="none" strike="noStrike" kern="1200" cap="none" spc="-11" normalizeH="0" baseline="0" noProof="0" dirty="0">
                <a:ln>
                  <a:noFill/>
                </a:ln>
                <a:solidFill>
                  <a:srgbClr val="C00000"/>
                </a:solidFill>
                <a:effectLst/>
                <a:uLnTx/>
                <a:uFillTx/>
                <a:latin typeface="Calibri"/>
                <a:ea typeface="+mn-ea"/>
                <a:cs typeface="Calibri"/>
              </a:rPr>
              <a:t>προκύψει </a:t>
            </a:r>
            <a:r>
              <a:rPr kumimoji="0" sz="2100" b="0" i="0" u="none" strike="noStrike" kern="1200" cap="none" spc="-4" normalizeH="0" baseline="0" noProof="0" dirty="0">
                <a:ln>
                  <a:noFill/>
                </a:ln>
                <a:solidFill>
                  <a:prstClr val="black"/>
                </a:solidFill>
                <a:effectLst/>
                <a:uLnTx/>
                <a:uFillTx/>
                <a:latin typeface="Calibri"/>
                <a:ea typeface="+mn-ea"/>
                <a:cs typeface="Calibri"/>
              </a:rPr>
              <a:t>(εκ νέου εκτίμηση</a:t>
            </a:r>
            <a:r>
              <a:rPr kumimoji="0" sz="2100" b="0" i="0" u="none" strike="noStrike" kern="1200" cap="none" spc="64" normalizeH="0" baseline="0" noProof="0" dirty="0">
                <a:ln>
                  <a:noFill/>
                </a:ln>
                <a:solidFill>
                  <a:prstClr val="black"/>
                </a:solidFill>
                <a:effectLst/>
                <a:uLnTx/>
                <a:uFillTx/>
                <a:latin typeface="Calibri"/>
                <a:ea typeface="+mn-ea"/>
                <a:cs typeface="Calibri"/>
              </a:rPr>
              <a:t> </a:t>
            </a:r>
            <a:r>
              <a:rPr kumimoji="0" sz="2100" b="0" i="0" u="none" strike="noStrike" kern="1200" cap="none" spc="-8" normalizeH="0" baseline="0" noProof="0" dirty="0">
                <a:ln>
                  <a:noFill/>
                </a:ln>
                <a:solidFill>
                  <a:prstClr val="black"/>
                </a:solidFill>
                <a:effectLst/>
                <a:uLnTx/>
                <a:uFillTx/>
                <a:latin typeface="Calibri"/>
                <a:ea typeface="+mn-ea"/>
                <a:cs typeface="Calibri"/>
              </a:rPr>
              <a:t>αντικτύπου).</a:t>
            </a:r>
            <a:endParaRPr kumimoji="0" sz="2100" b="0" i="0" u="none" strike="noStrike" kern="1200" cap="none" spc="0" normalizeH="0" baseline="0" noProof="0" dirty="0">
              <a:ln>
                <a:noFill/>
              </a:ln>
              <a:solidFill>
                <a:prstClr val="black"/>
              </a:solidFill>
              <a:effectLst/>
              <a:uLnTx/>
              <a:uFillTx/>
              <a:latin typeface="Calibri"/>
              <a:ea typeface="+mn-ea"/>
              <a:cs typeface="Calibri"/>
            </a:endParaRPr>
          </a:p>
          <a:p>
            <a:pPr marL="180975" marR="0" lvl="0" indent="-171450" algn="just" defTabSz="914400" rtl="0" eaLnBrk="1" fontAlgn="auto" latinLnBrk="0" hangingPunct="1">
              <a:lnSpc>
                <a:spcPct val="100000"/>
              </a:lnSpc>
              <a:spcBef>
                <a:spcPts val="469"/>
              </a:spcBef>
              <a:spcAft>
                <a:spcPts val="0"/>
              </a:spcAft>
              <a:buClrTx/>
              <a:buSzTx/>
              <a:buFont typeface="Arial"/>
              <a:buChar char="•"/>
              <a:tabLst>
                <a:tab pos="181451" algn="l"/>
              </a:tabLst>
              <a:defRPr/>
            </a:pPr>
            <a:r>
              <a:rPr kumimoji="0" sz="2100" b="0" i="0" u="none" strike="noStrike" kern="1200" cap="none" spc="-4" normalizeH="0" baseline="0" noProof="0" dirty="0">
                <a:ln>
                  <a:noFill/>
                </a:ln>
                <a:solidFill>
                  <a:prstClr val="black"/>
                </a:solidFill>
                <a:effectLst/>
                <a:uLnTx/>
                <a:uFillTx/>
                <a:latin typeface="Calibri"/>
                <a:ea typeface="+mn-ea"/>
                <a:cs typeface="Calibri"/>
              </a:rPr>
              <a:t>Η </a:t>
            </a:r>
            <a:r>
              <a:rPr kumimoji="0" sz="2100" b="0" i="0" u="none" strike="noStrike" kern="1200" cap="none" spc="-15" normalizeH="0" baseline="0" noProof="0" dirty="0">
                <a:ln>
                  <a:noFill/>
                </a:ln>
                <a:solidFill>
                  <a:prstClr val="black"/>
                </a:solidFill>
                <a:effectLst/>
                <a:uLnTx/>
                <a:uFillTx/>
                <a:latin typeface="Calibri"/>
                <a:ea typeface="+mn-ea"/>
                <a:cs typeface="Calibri"/>
              </a:rPr>
              <a:t>ανακοίνωση </a:t>
            </a:r>
            <a:r>
              <a:rPr kumimoji="0" sz="2100" b="0" i="0" u="none" strike="noStrike" kern="1200" cap="none" spc="-8" normalizeH="0" baseline="0" noProof="0" dirty="0">
                <a:ln>
                  <a:noFill/>
                </a:ln>
                <a:solidFill>
                  <a:prstClr val="black"/>
                </a:solidFill>
                <a:effectLst/>
                <a:uLnTx/>
                <a:uFillTx/>
                <a:latin typeface="Calibri"/>
                <a:ea typeface="+mn-ea"/>
                <a:cs typeface="Calibri"/>
              </a:rPr>
              <a:t>προϋποθέτει δυσανάλογες</a:t>
            </a:r>
            <a:r>
              <a:rPr kumimoji="0" sz="2100" b="0" i="0" u="none" strike="noStrike" kern="1200" cap="none" spc="49" normalizeH="0" baseline="0" noProof="0" dirty="0">
                <a:ln>
                  <a:noFill/>
                </a:ln>
                <a:solidFill>
                  <a:prstClr val="black"/>
                </a:solidFill>
                <a:effectLst/>
                <a:uLnTx/>
                <a:uFillTx/>
                <a:latin typeface="Calibri"/>
                <a:ea typeface="+mn-ea"/>
                <a:cs typeface="Calibri"/>
              </a:rPr>
              <a:t> </a:t>
            </a:r>
            <a:r>
              <a:rPr kumimoji="0" sz="2100" b="0" i="0" u="none" strike="noStrike" kern="1200" cap="none" spc="-8" normalizeH="0" baseline="0" noProof="0" dirty="0">
                <a:ln>
                  <a:noFill/>
                </a:ln>
                <a:solidFill>
                  <a:prstClr val="black"/>
                </a:solidFill>
                <a:effectLst/>
                <a:uLnTx/>
                <a:uFillTx/>
                <a:latin typeface="Calibri"/>
                <a:ea typeface="+mn-ea"/>
                <a:cs typeface="Calibri"/>
              </a:rPr>
              <a:t>προσπάθειες.</a:t>
            </a:r>
            <a:endParaRPr kumimoji="0" sz="21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914400" rtl="0" eaLnBrk="1" fontAlgn="auto" latinLnBrk="0" hangingPunct="1">
              <a:lnSpc>
                <a:spcPct val="100000"/>
              </a:lnSpc>
              <a:spcBef>
                <a:spcPts val="11"/>
              </a:spcBef>
              <a:spcAft>
                <a:spcPts val="0"/>
              </a:spcAft>
              <a:buClrTx/>
              <a:buSzTx/>
              <a:buFont typeface="Arial"/>
              <a:buChar char="•"/>
              <a:tabLst/>
              <a:defRPr/>
            </a:pPr>
            <a:endParaRPr kumimoji="0" sz="3300" b="0" i="0" u="none" strike="noStrike" kern="1200" cap="none" spc="0" normalizeH="0" baseline="0" noProof="0" dirty="0">
              <a:ln>
                <a:noFill/>
              </a:ln>
              <a:solidFill>
                <a:prstClr val="black"/>
              </a:solidFill>
              <a:effectLst/>
              <a:uLnTx/>
              <a:uFillTx/>
              <a:latin typeface="Times New Roman"/>
              <a:ea typeface="+mn-ea"/>
              <a:cs typeface="Times New Roman"/>
            </a:endParaRPr>
          </a:p>
          <a:p>
            <a:pPr marL="180975" marR="3810" lvl="0" indent="-171450" algn="just" defTabSz="914400" rtl="0" eaLnBrk="1" fontAlgn="auto" latinLnBrk="0" hangingPunct="1">
              <a:lnSpc>
                <a:spcPts val="2265"/>
              </a:lnSpc>
              <a:spcBef>
                <a:spcPts val="0"/>
              </a:spcBef>
              <a:spcAft>
                <a:spcPts val="0"/>
              </a:spcAft>
              <a:buClrTx/>
              <a:buSzTx/>
              <a:buFont typeface="Arial"/>
              <a:buChar char="•"/>
              <a:tabLst>
                <a:tab pos="181451" algn="l"/>
              </a:tabLst>
              <a:defRPr/>
            </a:pPr>
            <a:r>
              <a:rPr kumimoji="0" sz="2100" b="0" i="0" u="none" strike="noStrike" kern="1200" cap="none" spc="-4" normalizeH="0" baseline="0" noProof="0" dirty="0">
                <a:ln>
                  <a:noFill/>
                </a:ln>
                <a:solidFill>
                  <a:prstClr val="black"/>
                </a:solidFill>
                <a:effectLst/>
                <a:uLnTx/>
                <a:uFillTx/>
                <a:latin typeface="Calibri"/>
                <a:ea typeface="+mn-ea"/>
                <a:cs typeface="Calibri"/>
              </a:rPr>
              <a:t>Η εποπτική </a:t>
            </a:r>
            <a:r>
              <a:rPr kumimoji="0" sz="2100" b="0" i="0" u="none" strike="noStrike" kern="1200" cap="none" spc="-8" normalizeH="0" baseline="0" noProof="0" dirty="0">
                <a:ln>
                  <a:noFill/>
                </a:ln>
                <a:solidFill>
                  <a:prstClr val="black"/>
                </a:solidFill>
                <a:effectLst/>
                <a:uLnTx/>
                <a:uFillTx/>
                <a:latin typeface="Calibri"/>
                <a:ea typeface="+mn-ea"/>
                <a:cs typeface="Calibri"/>
              </a:rPr>
              <a:t>αρχή </a:t>
            </a:r>
            <a:r>
              <a:rPr kumimoji="0" sz="2100" b="0" i="0" u="none" strike="noStrike" kern="1200" cap="none" spc="-4" normalizeH="0" baseline="0" noProof="0" dirty="0">
                <a:ln>
                  <a:noFill/>
                </a:ln>
                <a:solidFill>
                  <a:prstClr val="black"/>
                </a:solidFill>
                <a:effectLst/>
                <a:uLnTx/>
                <a:uFillTx/>
                <a:latin typeface="Calibri"/>
                <a:ea typeface="+mn-ea"/>
                <a:cs typeface="Calibri"/>
              </a:rPr>
              <a:t>μπορεί να </a:t>
            </a:r>
            <a:r>
              <a:rPr kumimoji="0" sz="2100" b="0" i="0" u="none" strike="noStrike" kern="1200" cap="none" spc="-11" normalizeH="0" baseline="0" noProof="0" dirty="0">
                <a:ln>
                  <a:noFill/>
                </a:ln>
                <a:solidFill>
                  <a:prstClr val="black"/>
                </a:solidFill>
                <a:effectLst/>
                <a:uLnTx/>
                <a:uFillTx/>
                <a:latin typeface="Calibri"/>
                <a:ea typeface="+mn-ea"/>
                <a:cs typeface="Calibri"/>
              </a:rPr>
              <a:t>ζητήσει </a:t>
            </a:r>
            <a:r>
              <a:rPr kumimoji="0" sz="2100" b="0" i="0" u="none" strike="noStrike" kern="1200" cap="none" spc="-23" normalizeH="0" baseline="0" noProof="0" dirty="0">
                <a:ln>
                  <a:noFill/>
                </a:ln>
                <a:solidFill>
                  <a:prstClr val="black"/>
                </a:solidFill>
                <a:effectLst/>
                <a:uLnTx/>
                <a:uFillTx/>
                <a:latin typeface="Calibri"/>
                <a:ea typeface="+mn-ea"/>
                <a:cs typeface="Calibri"/>
              </a:rPr>
              <a:t>την </a:t>
            </a:r>
            <a:r>
              <a:rPr kumimoji="0" sz="2100" b="0" i="0" u="none" strike="noStrike" kern="1200" cap="none" spc="-15" normalizeH="0" baseline="0" noProof="0" dirty="0">
                <a:ln>
                  <a:noFill/>
                </a:ln>
                <a:solidFill>
                  <a:prstClr val="black"/>
                </a:solidFill>
                <a:effectLst/>
                <a:uLnTx/>
                <a:uFillTx/>
                <a:latin typeface="Calibri"/>
                <a:ea typeface="+mn-ea"/>
                <a:cs typeface="Calibri"/>
              </a:rPr>
              <a:t>ανακοίνωση </a:t>
            </a:r>
            <a:r>
              <a:rPr kumimoji="0" sz="2100" b="0" i="0" u="none" strike="noStrike" kern="1200" cap="none" spc="-8" normalizeH="0" baseline="0" noProof="0" dirty="0">
                <a:ln>
                  <a:noFill/>
                </a:ln>
                <a:solidFill>
                  <a:prstClr val="black"/>
                </a:solidFill>
                <a:effectLst/>
                <a:uLnTx/>
                <a:uFillTx/>
                <a:latin typeface="Calibri"/>
                <a:ea typeface="+mn-ea"/>
                <a:cs typeface="Calibri"/>
              </a:rPr>
              <a:t>(αν δεν </a:t>
            </a:r>
            <a:r>
              <a:rPr kumimoji="0" sz="2100" b="0" i="0" u="none" strike="noStrike" kern="1200" cap="none" spc="-11" normalizeH="0" baseline="0" noProof="0" dirty="0">
                <a:ln>
                  <a:noFill/>
                </a:ln>
                <a:solidFill>
                  <a:prstClr val="black"/>
                </a:solidFill>
                <a:effectLst/>
                <a:uLnTx/>
                <a:uFillTx/>
                <a:latin typeface="Calibri"/>
                <a:ea typeface="+mn-ea"/>
                <a:cs typeface="Calibri"/>
              </a:rPr>
              <a:t>το </a:t>
            </a:r>
            <a:r>
              <a:rPr kumimoji="0" sz="2100" b="0" i="0" u="none" strike="noStrike" kern="1200" cap="none" spc="-8" normalizeH="0" baseline="0" noProof="0" dirty="0">
                <a:ln>
                  <a:noFill/>
                </a:ln>
                <a:solidFill>
                  <a:prstClr val="black"/>
                </a:solidFill>
                <a:effectLst/>
                <a:uLnTx/>
                <a:uFillTx/>
                <a:latin typeface="Calibri"/>
                <a:ea typeface="+mn-ea"/>
                <a:cs typeface="Calibri"/>
              </a:rPr>
              <a:t>έχει  </a:t>
            </a:r>
            <a:r>
              <a:rPr kumimoji="0" sz="2100" b="0" i="0" u="none" strike="noStrike" kern="1200" cap="none" spc="-4" normalizeH="0" baseline="0" noProof="0" dirty="0">
                <a:ln>
                  <a:noFill/>
                </a:ln>
                <a:solidFill>
                  <a:prstClr val="black"/>
                </a:solidFill>
                <a:effectLst/>
                <a:uLnTx/>
                <a:uFillTx/>
                <a:latin typeface="Calibri"/>
                <a:ea typeface="+mn-ea"/>
                <a:cs typeface="Calibri"/>
              </a:rPr>
              <a:t>πράξει ο</a:t>
            </a:r>
            <a:r>
              <a:rPr kumimoji="0" sz="2100" b="0" i="0" u="none" strike="noStrike" kern="1200" cap="none" spc="-11" normalizeH="0" baseline="0" noProof="0" dirty="0">
                <a:ln>
                  <a:noFill/>
                </a:ln>
                <a:solidFill>
                  <a:prstClr val="black"/>
                </a:solidFill>
                <a:effectLst/>
                <a:uLnTx/>
                <a:uFillTx/>
                <a:latin typeface="Calibri"/>
                <a:ea typeface="+mn-ea"/>
                <a:cs typeface="Calibri"/>
              </a:rPr>
              <a:t> </a:t>
            </a:r>
            <a:r>
              <a:rPr kumimoji="0" sz="2100" b="0" i="0" u="none" strike="noStrike" kern="1200" cap="none" spc="-4" normalizeH="0" baseline="0" noProof="0" dirty="0">
                <a:ln>
                  <a:noFill/>
                </a:ln>
                <a:solidFill>
                  <a:prstClr val="black"/>
                </a:solidFill>
                <a:effectLst/>
                <a:uLnTx/>
                <a:uFillTx/>
                <a:latin typeface="Calibri"/>
                <a:ea typeface="+mn-ea"/>
                <a:cs typeface="Calibri"/>
              </a:rPr>
              <a:t>υπεύθυνος).</a:t>
            </a:r>
            <a:endParaRPr kumimoji="0" sz="21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4"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760" y="210084"/>
            <a:ext cx="1181100" cy="714375"/>
          </a:xfrm>
          <a:prstGeom prst="rect">
            <a:avLst/>
          </a:prstGeom>
        </p:spPr>
      </p:pic>
    </p:spTree>
    <p:extLst>
      <p:ext uri="{BB962C8B-B14F-4D97-AF65-F5344CB8AC3E}">
        <p14:creationId xmlns:p14="http://schemas.microsoft.com/office/powerpoint/2010/main" val="367364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1527555" y="1318882"/>
            <a:ext cx="9791065" cy="4658867"/>
          </a:xfrm>
          <a:prstGeom prst="rect">
            <a:avLst/>
          </a:prstGeom>
          <a:blipFill>
            <a:blip r:embed="rId2" cstate="print"/>
            <a:stretch>
              <a:fillRect/>
            </a:stretch>
          </a:blipFill>
        </p:spPr>
        <p:txBody>
          <a:bodyPr wrap="square" lIns="0" tIns="0" rIns="0" bIns="0" rtlCol="0"/>
          <a:lstStyle/>
          <a:p>
            <a:endParaRPr/>
          </a:p>
        </p:txBody>
      </p:sp>
      <p:pic>
        <p:nvPicPr>
          <p:cNvPr id="6" name="Εικόνα 12">
            <a:extLst>
              <a:ext uri="{FF2B5EF4-FFF2-40B4-BE49-F238E27FC236}">
                <a16:creationId xmlns:a16="http://schemas.microsoft.com/office/drawing/2014/main" id="{6275020E-949A-4295-BA5C-B5871192A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7520" y="294491"/>
            <a:ext cx="1181100" cy="714375"/>
          </a:xfrm>
          <a:prstGeom prst="rect">
            <a:avLst/>
          </a:prstGeom>
        </p:spPr>
      </p:pic>
    </p:spTree>
    <p:extLst>
      <p:ext uri="{BB962C8B-B14F-4D97-AF65-F5344CB8AC3E}">
        <p14:creationId xmlns:p14="http://schemas.microsoft.com/office/powerpoint/2010/main" val="2671090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7E07C1-70C5-41E3-AD30-FBB633D17846}"/>
              </a:ext>
            </a:extLst>
          </p:cNvPr>
          <p:cNvSpPr>
            <a:spLocks noGrp="1"/>
          </p:cNvSpPr>
          <p:nvPr>
            <p:ph type="title"/>
          </p:nvPr>
        </p:nvSpPr>
        <p:spPr/>
        <p:txBody>
          <a:bodyPr>
            <a:normAutofit/>
          </a:bodyPr>
          <a:lstStyle/>
          <a:p>
            <a:pPr algn="ctr"/>
            <a:r>
              <a:rPr lang="el-GR" b="1" dirty="0">
                <a:solidFill>
                  <a:srgbClr val="002060"/>
                </a:solidFill>
              </a:rPr>
              <a:t>Λογοδοσία</a:t>
            </a:r>
            <a:endParaRPr lang="en-GB" sz="2800" b="1" dirty="0">
              <a:solidFill>
                <a:srgbClr val="002060"/>
              </a:solidFill>
            </a:endParaRPr>
          </a:p>
        </p:txBody>
      </p:sp>
      <p:sp>
        <p:nvSpPr>
          <p:cNvPr id="7" name="Content Placeholder 6">
            <a:extLst>
              <a:ext uri="{FF2B5EF4-FFF2-40B4-BE49-F238E27FC236}">
                <a16:creationId xmlns:a16="http://schemas.microsoft.com/office/drawing/2014/main" id="{C98E3020-9502-4C4C-9D86-0E625E26DA02}"/>
              </a:ext>
            </a:extLst>
          </p:cNvPr>
          <p:cNvSpPr>
            <a:spLocks noGrp="1"/>
          </p:cNvSpPr>
          <p:nvPr>
            <p:ph sz="half" idx="1"/>
          </p:nvPr>
        </p:nvSpPr>
        <p:spPr>
          <a:xfrm>
            <a:off x="2346960" y="1845734"/>
            <a:ext cx="1916580" cy="4023360"/>
          </a:xfrm>
        </p:spPr>
        <p:txBody>
          <a:bodyPr>
            <a:normAutofit/>
          </a:bodyPr>
          <a:lstStyle/>
          <a:p>
            <a:pPr marL="0" indent="0">
              <a:buNone/>
            </a:pPr>
            <a:endParaRPr lang="el-GR" b="1" u="sng" dirty="0">
              <a:solidFill>
                <a:schemeClr val="accent2"/>
              </a:solidFill>
              <a:latin typeface="Arial Nova Cond" panose="020B0506020202020204" pitchFamily="34" charset="0"/>
            </a:endParaRPr>
          </a:p>
          <a:p>
            <a:pPr marL="0" indent="0" algn="ctr">
              <a:buNone/>
            </a:pPr>
            <a:r>
              <a:rPr lang="el-GR" sz="2400" b="1" u="sng" dirty="0">
                <a:solidFill>
                  <a:schemeClr val="accent2"/>
                </a:solidFill>
                <a:latin typeface="Arial Nova Cond" panose="020B0506020202020204" pitchFamily="34" charset="0"/>
              </a:rPr>
              <a:t>Αρχές που διέπουν την επεξεργασία δεδομένων προσωπικού χαρακτήρα</a:t>
            </a:r>
            <a:endParaRPr lang="en-US" sz="2400" b="1" u="sng" dirty="0">
              <a:solidFill>
                <a:schemeClr val="accent2"/>
              </a:solidFill>
              <a:latin typeface="Arial Nova Cond" panose="020B0506020202020204" pitchFamily="34" charset="0"/>
            </a:endParaRPr>
          </a:p>
          <a:p>
            <a:endParaRPr lang="en-US" dirty="0"/>
          </a:p>
        </p:txBody>
      </p:sp>
      <p:sp>
        <p:nvSpPr>
          <p:cNvPr id="3" name="Content Placeholder 2">
            <a:extLst>
              <a:ext uri="{FF2B5EF4-FFF2-40B4-BE49-F238E27FC236}">
                <a16:creationId xmlns:a16="http://schemas.microsoft.com/office/drawing/2014/main" id="{3A77571C-A7C8-49F7-A44F-EC5B2BDC866F}"/>
              </a:ext>
            </a:extLst>
          </p:cNvPr>
          <p:cNvSpPr>
            <a:spLocks noGrp="1"/>
          </p:cNvSpPr>
          <p:nvPr>
            <p:ph sz="half" idx="2"/>
          </p:nvPr>
        </p:nvSpPr>
        <p:spPr>
          <a:xfrm>
            <a:off x="4416246" y="1845737"/>
            <a:ext cx="5474515" cy="4023359"/>
          </a:xfrm>
        </p:spPr>
        <p:txBody>
          <a:bodyPr>
            <a:normAutofit/>
          </a:bodyPr>
          <a:lstStyle/>
          <a:p>
            <a:pPr>
              <a:buFont typeface="Wingdings" panose="05000000000000000000" pitchFamily="2" charset="2"/>
              <a:buChar char="ü"/>
            </a:pPr>
            <a:r>
              <a:rPr lang="el-GR" dirty="0">
                <a:solidFill>
                  <a:srgbClr val="002060"/>
                </a:solidFill>
                <a:latin typeface="Arial Nova Cond" panose="020B0506020202020204" pitchFamily="34" charset="0"/>
              </a:rPr>
              <a:t>νομιμότητα, αντικειμενικότητα και διαφάνεια </a:t>
            </a:r>
            <a:endParaRPr lang="en-US" dirty="0">
              <a:solidFill>
                <a:srgbClr val="002060"/>
              </a:solidFill>
              <a:latin typeface="Arial Nova Cond" panose="020B0506020202020204" pitchFamily="34" charset="0"/>
            </a:endParaRPr>
          </a:p>
          <a:p>
            <a:pPr>
              <a:buFont typeface="Wingdings" panose="05000000000000000000" pitchFamily="2" charset="2"/>
              <a:buChar char="ü"/>
            </a:pPr>
            <a:r>
              <a:rPr lang="el-GR" dirty="0">
                <a:solidFill>
                  <a:srgbClr val="002060"/>
                </a:solidFill>
                <a:latin typeface="Arial Nova Cond" panose="020B0506020202020204" pitchFamily="34" charset="0"/>
              </a:rPr>
              <a:t>περιορισμός του σκοπού</a:t>
            </a:r>
            <a:endParaRPr lang="en-US" dirty="0">
              <a:solidFill>
                <a:srgbClr val="002060"/>
              </a:solidFill>
              <a:latin typeface="Arial Nova Cond" panose="020B0506020202020204" pitchFamily="34" charset="0"/>
            </a:endParaRPr>
          </a:p>
          <a:p>
            <a:pPr>
              <a:buFont typeface="Wingdings" panose="05000000000000000000" pitchFamily="2" charset="2"/>
              <a:buChar char="ü"/>
            </a:pPr>
            <a:r>
              <a:rPr lang="el-GR" dirty="0">
                <a:solidFill>
                  <a:srgbClr val="002060"/>
                </a:solidFill>
                <a:latin typeface="Arial Nova Cond" panose="020B0506020202020204" pitchFamily="34" charset="0"/>
              </a:rPr>
              <a:t>ελαχιστοποίηση των δεδομένων</a:t>
            </a:r>
            <a:endParaRPr lang="en-US" dirty="0">
              <a:solidFill>
                <a:srgbClr val="002060"/>
              </a:solidFill>
              <a:latin typeface="Arial Nova Cond" panose="020B0506020202020204" pitchFamily="34" charset="0"/>
            </a:endParaRPr>
          </a:p>
          <a:p>
            <a:pPr>
              <a:buFont typeface="Wingdings" panose="05000000000000000000" pitchFamily="2" charset="2"/>
              <a:buChar char="ü"/>
            </a:pPr>
            <a:r>
              <a:rPr lang="el-GR" dirty="0">
                <a:solidFill>
                  <a:srgbClr val="002060"/>
                </a:solidFill>
                <a:latin typeface="Arial Nova Cond" panose="020B0506020202020204" pitchFamily="34" charset="0"/>
              </a:rPr>
              <a:t>Ακρίβεια </a:t>
            </a:r>
            <a:endParaRPr lang="en-US" dirty="0">
              <a:solidFill>
                <a:srgbClr val="002060"/>
              </a:solidFill>
              <a:latin typeface="Arial Nova Cond" panose="020B0506020202020204" pitchFamily="34" charset="0"/>
            </a:endParaRPr>
          </a:p>
          <a:p>
            <a:pPr>
              <a:buFont typeface="Wingdings" panose="05000000000000000000" pitchFamily="2" charset="2"/>
              <a:buChar char="ü"/>
            </a:pPr>
            <a:r>
              <a:rPr lang="el-GR" dirty="0">
                <a:solidFill>
                  <a:srgbClr val="002060"/>
                </a:solidFill>
                <a:latin typeface="Arial Nova Cond" panose="020B0506020202020204" pitchFamily="34" charset="0"/>
              </a:rPr>
              <a:t>περιορισμός της περιόδου αποθήκευσης</a:t>
            </a:r>
            <a:endParaRPr lang="en-US" dirty="0">
              <a:solidFill>
                <a:srgbClr val="002060"/>
              </a:solidFill>
              <a:latin typeface="Arial Nova Cond" panose="020B0506020202020204" pitchFamily="34" charset="0"/>
            </a:endParaRPr>
          </a:p>
          <a:p>
            <a:pPr>
              <a:buFont typeface="Wingdings" panose="05000000000000000000" pitchFamily="2" charset="2"/>
              <a:buChar char="ü"/>
            </a:pPr>
            <a:r>
              <a:rPr lang="el-GR" dirty="0">
                <a:solidFill>
                  <a:srgbClr val="002060"/>
                </a:solidFill>
                <a:latin typeface="Arial Nova Cond" panose="020B0506020202020204" pitchFamily="34" charset="0"/>
              </a:rPr>
              <a:t>ακεραιότητα και εμπιστευτικότητα </a:t>
            </a:r>
            <a:endParaRPr lang="en-US" dirty="0">
              <a:solidFill>
                <a:srgbClr val="002060"/>
              </a:solidFill>
              <a:latin typeface="Arial Nova Cond" panose="020B0506020202020204" pitchFamily="34" charset="0"/>
            </a:endParaRPr>
          </a:p>
          <a:p>
            <a:endParaRPr lang="en-US" dirty="0">
              <a:solidFill>
                <a:srgbClr val="002060"/>
              </a:solidFill>
            </a:endParaRPr>
          </a:p>
        </p:txBody>
      </p:sp>
      <p:pic>
        <p:nvPicPr>
          <p:cNvPr id="5" name="Εικόνα 12">
            <a:extLst>
              <a:ext uri="{FF2B5EF4-FFF2-40B4-BE49-F238E27FC236}">
                <a16:creationId xmlns:a16="http://schemas.microsoft.com/office/drawing/2014/main" id="{6275020E-949A-4295-BA5C-B5871192A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1185" y="365129"/>
            <a:ext cx="1181100" cy="714375"/>
          </a:xfrm>
          <a:prstGeom prst="rect">
            <a:avLst/>
          </a:prstGeom>
        </p:spPr>
      </p:pic>
    </p:spTree>
    <p:extLst>
      <p:ext uri="{BB962C8B-B14F-4D97-AF65-F5344CB8AC3E}">
        <p14:creationId xmlns:p14="http://schemas.microsoft.com/office/powerpoint/2010/main" val="2430126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62075" y="2557654"/>
            <a:ext cx="7157085" cy="1960313"/>
          </a:xfrm>
          <a:prstGeom prst="rect">
            <a:avLst/>
          </a:prstGeom>
        </p:spPr>
        <p:txBody>
          <a:bodyPr vert="horz" wrap="square" lIns="0" tIns="87154" rIns="0" bIns="0" rtlCol="0">
            <a:spAutoFit/>
          </a:bodyPr>
          <a:lstStyle/>
          <a:p>
            <a:pPr marL="9525" marR="3810" lvl="0" indent="0" algn="l" defTabSz="914400" rtl="0" eaLnBrk="1" fontAlgn="auto" latinLnBrk="0" hangingPunct="1">
              <a:lnSpc>
                <a:spcPts val="4860"/>
              </a:lnSpc>
              <a:spcBef>
                <a:spcPts val="686"/>
              </a:spcBef>
              <a:spcAft>
                <a:spcPts val="0"/>
              </a:spcAft>
              <a:buClrTx/>
              <a:buSzTx/>
              <a:buFontTx/>
              <a:buNone/>
              <a:tabLst/>
              <a:defRPr/>
            </a:pPr>
            <a:r>
              <a:rPr kumimoji="0" sz="4500" b="0" i="0" u="none" strike="noStrike" kern="1200" cap="none" spc="-38" normalizeH="0" baseline="0" noProof="0" dirty="0">
                <a:ln>
                  <a:noFill/>
                </a:ln>
                <a:solidFill>
                  <a:srgbClr val="001F5F"/>
                </a:solidFill>
                <a:effectLst/>
                <a:uLnTx/>
                <a:uFillTx/>
                <a:latin typeface="Calibri Light"/>
                <a:ea typeface="+mn-ea"/>
                <a:cs typeface="Calibri Light"/>
              </a:rPr>
              <a:t>Προστασία δεδομένων </a:t>
            </a:r>
            <a:r>
              <a:rPr kumimoji="0" sz="4500" b="0" i="0" u="none" strike="noStrike" kern="1200" cap="none" spc="-26" normalizeH="0" baseline="0" noProof="0" dirty="0">
                <a:ln>
                  <a:noFill/>
                </a:ln>
                <a:solidFill>
                  <a:srgbClr val="001F5F"/>
                </a:solidFill>
                <a:effectLst/>
                <a:uLnTx/>
                <a:uFillTx/>
                <a:latin typeface="Calibri Light"/>
                <a:ea typeface="+mn-ea"/>
                <a:cs typeface="Calibri Light"/>
              </a:rPr>
              <a:t>ήδη</a:t>
            </a:r>
            <a:r>
              <a:rPr kumimoji="0" sz="4500" b="0" i="0" u="none" strike="noStrike" kern="1200" cap="none" spc="-229" normalizeH="0" baseline="0" noProof="0" dirty="0">
                <a:ln>
                  <a:noFill/>
                </a:ln>
                <a:solidFill>
                  <a:srgbClr val="001F5F"/>
                </a:solidFill>
                <a:effectLst/>
                <a:uLnTx/>
                <a:uFillTx/>
                <a:latin typeface="Calibri Light"/>
                <a:ea typeface="+mn-ea"/>
                <a:cs typeface="Calibri Light"/>
              </a:rPr>
              <a:t> </a:t>
            </a:r>
            <a:r>
              <a:rPr kumimoji="0" sz="4500" b="0" i="0" u="none" strike="noStrike" kern="1200" cap="none" spc="-19" normalizeH="0" baseline="0" noProof="0" dirty="0">
                <a:ln>
                  <a:noFill/>
                </a:ln>
                <a:solidFill>
                  <a:srgbClr val="001F5F"/>
                </a:solidFill>
                <a:effectLst/>
                <a:uLnTx/>
                <a:uFillTx/>
                <a:latin typeface="Calibri Light"/>
                <a:ea typeface="+mn-ea"/>
                <a:cs typeface="Calibri Light"/>
              </a:rPr>
              <a:t>στο  </a:t>
            </a:r>
            <a:r>
              <a:rPr kumimoji="0" sz="4500" b="0" i="0" u="none" strike="noStrike" kern="1200" cap="none" spc="-38" normalizeH="0" baseline="0" noProof="0" dirty="0">
                <a:ln>
                  <a:noFill/>
                </a:ln>
                <a:solidFill>
                  <a:srgbClr val="001F5F"/>
                </a:solidFill>
                <a:effectLst/>
                <a:uLnTx/>
                <a:uFillTx/>
                <a:latin typeface="Calibri Light"/>
                <a:ea typeface="+mn-ea"/>
                <a:cs typeface="Calibri Light"/>
              </a:rPr>
              <a:t>σχεδιασμό</a:t>
            </a:r>
            <a:endParaRPr kumimoji="0" sz="4500" b="0" i="0" u="none" strike="noStrike" kern="1200" cap="none" spc="0" normalizeH="0" baseline="0" noProof="0" dirty="0">
              <a:ln>
                <a:noFill/>
              </a:ln>
              <a:solidFill>
                <a:prstClr val="black"/>
              </a:solidFill>
              <a:effectLst/>
              <a:uLnTx/>
              <a:uFillTx/>
              <a:latin typeface="Calibri Light"/>
              <a:ea typeface="+mn-ea"/>
              <a:cs typeface="Calibri Light"/>
            </a:endParaRPr>
          </a:p>
          <a:p>
            <a:pPr marL="9525" marR="0" lvl="0" indent="0" algn="l" defTabSz="914400" rtl="0" eaLnBrk="1" fontAlgn="auto" latinLnBrk="0" hangingPunct="1">
              <a:lnSpc>
                <a:spcPts val="4789"/>
              </a:lnSpc>
              <a:spcBef>
                <a:spcPts val="0"/>
              </a:spcBef>
              <a:spcAft>
                <a:spcPts val="0"/>
              </a:spcAft>
              <a:buClrTx/>
              <a:buSzTx/>
              <a:buFontTx/>
              <a:buNone/>
              <a:tabLst/>
              <a:defRPr/>
            </a:pPr>
            <a:r>
              <a:rPr kumimoji="0" sz="4500" b="0" i="0" u="none" strike="noStrike" kern="1200" cap="none" spc="-26" normalizeH="0" baseline="0" noProof="0" dirty="0">
                <a:ln>
                  <a:noFill/>
                </a:ln>
                <a:solidFill>
                  <a:srgbClr val="001F5F"/>
                </a:solidFill>
                <a:effectLst/>
                <a:uLnTx/>
                <a:uFillTx/>
                <a:latin typeface="Calibri Light"/>
                <a:ea typeface="+mn-ea"/>
                <a:cs typeface="Calibri Light"/>
              </a:rPr>
              <a:t>και </a:t>
            </a:r>
            <a:r>
              <a:rPr kumimoji="0" sz="4500" b="0" i="0" u="none" strike="noStrike" kern="1200" cap="none" spc="-15" normalizeH="0" baseline="0" noProof="0" dirty="0">
                <a:ln>
                  <a:noFill/>
                </a:ln>
                <a:solidFill>
                  <a:srgbClr val="001F5F"/>
                </a:solidFill>
                <a:effectLst/>
                <a:uLnTx/>
                <a:uFillTx/>
                <a:latin typeface="Calibri Light"/>
                <a:ea typeface="+mn-ea"/>
                <a:cs typeface="Calibri Light"/>
              </a:rPr>
              <a:t>εξ</a:t>
            </a:r>
            <a:r>
              <a:rPr kumimoji="0" sz="4500" b="0" i="0" u="none" strike="noStrike" kern="1200" cap="none" spc="-90" normalizeH="0" baseline="0" noProof="0" dirty="0">
                <a:ln>
                  <a:noFill/>
                </a:ln>
                <a:solidFill>
                  <a:srgbClr val="001F5F"/>
                </a:solidFill>
                <a:effectLst/>
                <a:uLnTx/>
                <a:uFillTx/>
                <a:latin typeface="Calibri Light"/>
                <a:ea typeface="+mn-ea"/>
                <a:cs typeface="Calibri Light"/>
              </a:rPr>
              <a:t> </a:t>
            </a:r>
            <a:r>
              <a:rPr kumimoji="0" sz="4500" b="0" i="0" u="none" strike="noStrike" kern="1200" cap="none" spc="-34" normalizeH="0" baseline="0" noProof="0" dirty="0">
                <a:ln>
                  <a:noFill/>
                </a:ln>
                <a:solidFill>
                  <a:srgbClr val="001F5F"/>
                </a:solidFill>
                <a:effectLst/>
                <a:uLnTx/>
                <a:uFillTx/>
                <a:latin typeface="Calibri Light"/>
                <a:ea typeface="+mn-ea"/>
                <a:cs typeface="Calibri Light"/>
              </a:rPr>
              <a:t>ορισμού</a:t>
            </a:r>
            <a:endParaRPr kumimoji="0" sz="4500" b="0" i="0" u="none" strike="noStrike" kern="1200" cap="none" spc="0" normalizeH="0" baseline="0" noProof="0" dirty="0">
              <a:ln>
                <a:noFill/>
              </a:ln>
              <a:solidFill>
                <a:prstClr val="black"/>
              </a:solidFill>
              <a:effectLst/>
              <a:uLnTx/>
              <a:uFillTx/>
              <a:latin typeface="Calibri Light"/>
              <a:ea typeface="+mn-ea"/>
              <a:cs typeface="Calibri Light"/>
            </a:endParaRPr>
          </a:p>
        </p:txBody>
      </p:sp>
      <p:sp>
        <p:nvSpPr>
          <p:cNvPr id="3" name="object 3"/>
          <p:cNvSpPr/>
          <p:nvPr/>
        </p:nvSpPr>
        <p:spPr>
          <a:xfrm>
            <a:off x="7681342" y="3488435"/>
            <a:ext cx="2879216" cy="237515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Εικόνα 12">
            <a:extLst>
              <a:ext uri="{FF2B5EF4-FFF2-40B4-BE49-F238E27FC236}">
                <a16:creationId xmlns:a16="http://schemas.microsoft.com/office/drawing/2014/main" id="{6275020E-949A-4295-BA5C-B5871192A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0760" y="210084"/>
            <a:ext cx="1181100" cy="714375"/>
          </a:xfrm>
          <a:prstGeom prst="rect">
            <a:avLst/>
          </a:prstGeom>
        </p:spPr>
      </p:pic>
    </p:spTree>
    <p:extLst>
      <p:ext uri="{BB962C8B-B14F-4D97-AF65-F5344CB8AC3E}">
        <p14:creationId xmlns:p14="http://schemas.microsoft.com/office/powerpoint/2010/main" val="2080814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11598" y="703755"/>
            <a:ext cx="8352135" cy="990656"/>
          </a:xfrm>
          <a:prstGeom prst="rect">
            <a:avLst/>
          </a:prstGeom>
        </p:spPr>
        <p:txBody>
          <a:bodyPr vert="horz" wrap="square" lIns="0" tIns="66675" rIns="0" bIns="0" numCol="1" rtlCol="0" anchor="ctr" anchorCtr="0" compatLnSpc="1">
            <a:prstTxWarp prst="textNoShape">
              <a:avLst/>
            </a:prstTxWarp>
            <a:spAutoFit/>
          </a:bodyPr>
          <a:lstStyle/>
          <a:p>
            <a:pPr marL="9525" marR="3810" algn="ctr">
              <a:lnSpc>
                <a:spcPts val="3563"/>
              </a:lnSpc>
              <a:spcBef>
                <a:spcPts val="525"/>
              </a:spcBef>
            </a:pPr>
            <a:r>
              <a:rPr sz="3000" b="1" spc="-19" dirty="0">
                <a:solidFill>
                  <a:schemeClr val="accent2"/>
                </a:solidFill>
              </a:rPr>
              <a:t>Άρθρο </a:t>
            </a:r>
            <a:r>
              <a:rPr sz="3000" b="1" spc="-15" dirty="0">
                <a:solidFill>
                  <a:schemeClr val="accent2"/>
                </a:solidFill>
              </a:rPr>
              <a:t>25 </a:t>
            </a:r>
            <a:r>
              <a:rPr sz="3000" b="1" spc="-8" dirty="0">
                <a:solidFill>
                  <a:schemeClr val="accent2"/>
                </a:solidFill>
              </a:rPr>
              <a:t>ΓΚ </a:t>
            </a:r>
            <a:r>
              <a:rPr sz="3000" b="1" dirty="0">
                <a:solidFill>
                  <a:schemeClr val="accent2"/>
                </a:solidFill>
              </a:rPr>
              <a:t>– </a:t>
            </a:r>
            <a:r>
              <a:rPr sz="3000" b="1" spc="-26" dirty="0">
                <a:solidFill>
                  <a:schemeClr val="accent2"/>
                </a:solidFill>
              </a:rPr>
              <a:t>Προστασία </a:t>
            </a:r>
            <a:r>
              <a:rPr sz="3000" b="1" spc="-19" dirty="0">
                <a:solidFill>
                  <a:schemeClr val="accent2"/>
                </a:solidFill>
              </a:rPr>
              <a:t>των </a:t>
            </a:r>
            <a:r>
              <a:rPr sz="3000" b="1" spc="-30" dirty="0">
                <a:solidFill>
                  <a:schemeClr val="accent2"/>
                </a:solidFill>
              </a:rPr>
              <a:t>δεδομένων</a:t>
            </a:r>
            <a:r>
              <a:rPr sz="3000" b="1" spc="-390" dirty="0">
                <a:solidFill>
                  <a:schemeClr val="accent2"/>
                </a:solidFill>
              </a:rPr>
              <a:t> </a:t>
            </a:r>
            <a:r>
              <a:rPr lang="el-GR" sz="3000" b="1" spc="-390" dirty="0">
                <a:solidFill>
                  <a:schemeClr val="accent2"/>
                </a:solidFill>
              </a:rPr>
              <a:t/>
            </a:r>
            <a:br>
              <a:rPr lang="el-GR" sz="3000" b="1" spc="-390" dirty="0">
                <a:solidFill>
                  <a:schemeClr val="accent2"/>
                </a:solidFill>
              </a:rPr>
            </a:br>
            <a:r>
              <a:rPr sz="3000" b="1" spc="-19" dirty="0">
                <a:solidFill>
                  <a:schemeClr val="accent2"/>
                </a:solidFill>
              </a:rPr>
              <a:t>από </a:t>
            </a:r>
            <a:r>
              <a:rPr sz="3000" b="1" spc="-8" dirty="0">
                <a:solidFill>
                  <a:schemeClr val="accent2"/>
                </a:solidFill>
              </a:rPr>
              <a:t>το</a:t>
            </a:r>
            <a:r>
              <a:rPr sz="3000" b="1" spc="-109" dirty="0">
                <a:solidFill>
                  <a:schemeClr val="accent2"/>
                </a:solidFill>
              </a:rPr>
              <a:t> </a:t>
            </a:r>
            <a:r>
              <a:rPr sz="3000" b="1" spc="-26" dirty="0">
                <a:solidFill>
                  <a:schemeClr val="accent2"/>
                </a:solidFill>
              </a:rPr>
              <a:t>σχεδιασμό</a:t>
            </a:r>
          </a:p>
        </p:txBody>
      </p:sp>
      <p:sp>
        <p:nvSpPr>
          <p:cNvPr id="3" name="object 3"/>
          <p:cNvSpPr txBox="1"/>
          <p:nvPr/>
        </p:nvSpPr>
        <p:spPr>
          <a:xfrm>
            <a:off x="2211706" y="2209230"/>
            <a:ext cx="7751921" cy="2983477"/>
          </a:xfrm>
          <a:prstGeom prst="rect">
            <a:avLst/>
          </a:prstGeom>
        </p:spPr>
        <p:txBody>
          <a:bodyPr vert="horz" wrap="square" lIns="0" tIns="36671" rIns="0" bIns="0" rtlCol="0">
            <a:spAutoFit/>
          </a:bodyPr>
          <a:lstStyle/>
          <a:p>
            <a:pPr marL="9525" marR="86678" lvl="0" indent="0" algn="just" defTabSz="914400" rtl="0" eaLnBrk="1" fontAlgn="auto" latinLnBrk="0" hangingPunct="1">
              <a:lnSpc>
                <a:spcPct val="90000"/>
              </a:lnSpc>
              <a:spcBef>
                <a:spcPts val="289"/>
              </a:spcBef>
              <a:spcAft>
                <a:spcPts val="0"/>
              </a:spcAft>
              <a:buClrTx/>
              <a:buSzTx/>
              <a:buFontTx/>
              <a:buNone/>
              <a:tabLst/>
              <a:defRPr/>
            </a:pPr>
            <a:r>
              <a:rPr kumimoji="0" sz="1800" b="0" i="0" u="none" strike="noStrike" kern="1200" cap="none" spc="-4" normalizeH="0" baseline="0" noProof="0" dirty="0">
                <a:ln>
                  <a:noFill/>
                </a:ln>
                <a:solidFill>
                  <a:srgbClr val="002060"/>
                </a:solidFill>
                <a:effectLst/>
                <a:uLnTx/>
                <a:uFillTx/>
                <a:latin typeface="Calibri"/>
                <a:ea typeface="+mn-ea"/>
                <a:cs typeface="Calibri"/>
              </a:rPr>
              <a:t>«Λαμβάνοντας </a:t>
            </a:r>
            <a:r>
              <a:rPr kumimoji="0" sz="1800" b="0" i="0" u="none" strike="noStrike" kern="1200" cap="none" spc="0" normalizeH="0" baseline="0" noProof="0" dirty="0">
                <a:ln>
                  <a:noFill/>
                </a:ln>
                <a:solidFill>
                  <a:srgbClr val="002060"/>
                </a:solidFill>
                <a:effectLst/>
                <a:uLnTx/>
                <a:uFillTx/>
                <a:latin typeface="Calibri"/>
                <a:ea typeface="+mn-ea"/>
                <a:cs typeface="Calibri"/>
              </a:rPr>
              <a:t>υπόψη </a:t>
            </a:r>
            <a:r>
              <a:rPr kumimoji="0" sz="1800" b="0" i="0" u="none" strike="noStrike" kern="1200" cap="none" spc="-4" normalizeH="0" baseline="0" noProof="0" dirty="0">
                <a:ln>
                  <a:noFill/>
                </a:ln>
                <a:solidFill>
                  <a:srgbClr val="002060"/>
                </a:solidFill>
                <a:effectLst/>
                <a:uLnTx/>
                <a:uFillTx/>
                <a:latin typeface="Calibri"/>
                <a:ea typeface="+mn-ea"/>
                <a:cs typeface="Calibri"/>
              </a:rPr>
              <a:t>τις </a:t>
            </a:r>
            <a:r>
              <a:rPr kumimoji="0" sz="1800" b="0" i="0" u="none" strike="noStrike" kern="1200" cap="none" spc="-8" normalizeH="0" baseline="0" noProof="0" dirty="0">
                <a:ln>
                  <a:noFill/>
                </a:ln>
                <a:solidFill>
                  <a:srgbClr val="002060"/>
                </a:solidFill>
                <a:effectLst/>
                <a:uLnTx/>
                <a:uFillTx/>
                <a:latin typeface="Calibri"/>
                <a:ea typeface="+mn-ea"/>
                <a:cs typeface="Calibri"/>
              </a:rPr>
              <a:t>τελευταίες εξελίξεις, </a:t>
            </a:r>
            <a:r>
              <a:rPr kumimoji="0" sz="1800" b="0" i="0" u="none" strike="noStrike" kern="1200" cap="none" spc="-11" normalizeH="0" baseline="0" noProof="0" dirty="0">
                <a:ln>
                  <a:noFill/>
                </a:ln>
                <a:solidFill>
                  <a:srgbClr val="002060"/>
                </a:solidFill>
                <a:effectLst/>
                <a:uLnTx/>
                <a:uFillTx/>
                <a:latin typeface="Calibri"/>
                <a:ea typeface="+mn-ea"/>
                <a:cs typeface="Calibri"/>
              </a:rPr>
              <a:t>το </a:t>
            </a:r>
            <a:r>
              <a:rPr kumimoji="0" sz="1800" b="0" i="0" u="none" strike="noStrike" kern="1200" cap="none" spc="-15" normalizeH="0" baseline="0" noProof="0" dirty="0">
                <a:ln>
                  <a:noFill/>
                </a:ln>
                <a:solidFill>
                  <a:srgbClr val="002060"/>
                </a:solidFill>
                <a:effectLst/>
                <a:uLnTx/>
                <a:uFillTx/>
                <a:latin typeface="Calibri"/>
                <a:ea typeface="+mn-ea"/>
                <a:cs typeface="Calibri"/>
              </a:rPr>
              <a:t>κόστος </a:t>
            </a:r>
            <a:r>
              <a:rPr kumimoji="0" sz="1800" b="0" i="0" u="none" strike="noStrike" kern="1200" cap="none" spc="-8" normalizeH="0" baseline="0" noProof="0" dirty="0">
                <a:ln>
                  <a:noFill/>
                </a:ln>
                <a:solidFill>
                  <a:srgbClr val="002060"/>
                </a:solidFill>
                <a:effectLst/>
                <a:uLnTx/>
                <a:uFillTx/>
                <a:latin typeface="Calibri"/>
                <a:ea typeface="+mn-ea"/>
                <a:cs typeface="Calibri"/>
              </a:rPr>
              <a:t>εφαρμογής </a:t>
            </a:r>
            <a:r>
              <a:rPr kumimoji="0" sz="1800" b="0" i="0" u="none" strike="noStrike" kern="1200" cap="none" spc="-23" normalizeH="0" baseline="0" noProof="0" dirty="0">
                <a:ln>
                  <a:noFill/>
                </a:ln>
                <a:solidFill>
                  <a:srgbClr val="002060"/>
                </a:solidFill>
                <a:effectLst/>
                <a:uLnTx/>
                <a:uFillTx/>
                <a:latin typeface="Calibri"/>
                <a:ea typeface="+mn-ea"/>
                <a:cs typeface="Calibri"/>
              </a:rPr>
              <a:t>και </a:t>
            </a:r>
            <a:r>
              <a:rPr kumimoji="0" sz="1800" b="0" i="0" u="none" strike="noStrike" kern="1200" cap="none" spc="-4" normalizeH="0" baseline="0" noProof="0" dirty="0">
                <a:ln>
                  <a:noFill/>
                </a:ln>
                <a:solidFill>
                  <a:srgbClr val="002060"/>
                </a:solidFill>
                <a:effectLst/>
                <a:uLnTx/>
                <a:uFillTx/>
                <a:latin typeface="Calibri"/>
                <a:ea typeface="+mn-ea"/>
                <a:cs typeface="Calibri"/>
              </a:rPr>
              <a:t>τη </a:t>
            </a:r>
            <a:r>
              <a:rPr kumimoji="0" sz="1800" b="0" i="0" u="none" strike="noStrike" kern="1200" cap="none" spc="-8" normalizeH="0" baseline="0" noProof="0" dirty="0">
                <a:ln>
                  <a:noFill/>
                </a:ln>
                <a:solidFill>
                  <a:srgbClr val="002060"/>
                </a:solidFill>
                <a:effectLst/>
                <a:uLnTx/>
                <a:uFillTx/>
                <a:latin typeface="Calibri"/>
                <a:ea typeface="+mn-ea"/>
                <a:cs typeface="Calibri"/>
              </a:rPr>
              <a:t>φύση,  </a:t>
            </a:r>
            <a:r>
              <a:rPr kumimoji="0" sz="1800" b="0" i="0" u="none" strike="noStrike" kern="1200" cap="none" spc="-11" normalizeH="0" baseline="0" noProof="0" dirty="0">
                <a:ln>
                  <a:noFill/>
                </a:ln>
                <a:solidFill>
                  <a:srgbClr val="002060"/>
                </a:solidFill>
                <a:effectLst/>
                <a:uLnTx/>
                <a:uFillTx/>
                <a:latin typeface="Calibri"/>
                <a:ea typeface="+mn-ea"/>
                <a:cs typeface="Calibri"/>
              </a:rPr>
              <a:t>το </a:t>
            </a:r>
            <a:r>
              <a:rPr kumimoji="0" sz="1800" b="0" i="0" u="none" strike="noStrike" kern="1200" cap="none" spc="-8" normalizeH="0" baseline="0" noProof="0" dirty="0">
                <a:ln>
                  <a:noFill/>
                </a:ln>
                <a:solidFill>
                  <a:srgbClr val="002060"/>
                </a:solidFill>
                <a:effectLst/>
                <a:uLnTx/>
                <a:uFillTx/>
                <a:latin typeface="Calibri"/>
                <a:ea typeface="+mn-ea"/>
                <a:cs typeface="Calibri"/>
              </a:rPr>
              <a:t>πεδίο εφαρμογής, </a:t>
            </a:r>
            <a:r>
              <a:rPr kumimoji="0" sz="1800" b="0" i="0" u="none" strike="noStrike" kern="1200" cap="none" spc="-11" normalizeH="0" baseline="0" noProof="0" dirty="0">
                <a:ln>
                  <a:noFill/>
                </a:ln>
                <a:solidFill>
                  <a:srgbClr val="002060"/>
                </a:solidFill>
                <a:effectLst/>
                <a:uLnTx/>
                <a:uFillTx/>
                <a:latin typeface="Calibri"/>
                <a:ea typeface="+mn-ea"/>
                <a:cs typeface="Calibri"/>
              </a:rPr>
              <a:t>το </a:t>
            </a:r>
            <a:r>
              <a:rPr kumimoji="0" sz="1800" b="0" i="0" u="none" strike="noStrike" kern="1200" cap="none" spc="-8" normalizeH="0" baseline="0" noProof="0" dirty="0">
                <a:ln>
                  <a:noFill/>
                </a:ln>
                <a:solidFill>
                  <a:srgbClr val="002060"/>
                </a:solidFill>
                <a:effectLst/>
                <a:uLnTx/>
                <a:uFillTx/>
                <a:latin typeface="Calibri"/>
                <a:ea typeface="+mn-ea"/>
                <a:cs typeface="Calibri"/>
              </a:rPr>
              <a:t>πλαίσιο </a:t>
            </a:r>
            <a:r>
              <a:rPr kumimoji="0" sz="1800" b="0" i="0" u="none" strike="noStrike" kern="1200" cap="none" spc="-23" normalizeH="0" baseline="0" noProof="0" dirty="0">
                <a:ln>
                  <a:noFill/>
                </a:ln>
                <a:solidFill>
                  <a:srgbClr val="002060"/>
                </a:solidFill>
                <a:effectLst/>
                <a:uLnTx/>
                <a:uFillTx/>
                <a:latin typeface="Calibri"/>
                <a:ea typeface="+mn-ea"/>
                <a:cs typeface="Calibri"/>
              </a:rPr>
              <a:t>και </a:t>
            </a:r>
            <a:r>
              <a:rPr kumimoji="0" sz="1800" b="0" i="0" u="none" strike="noStrike" kern="1200" cap="none" spc="-11" normalizeH="0" baseline="0" noProof="0" dirty="0">
                <a:ln>
                  <a:noFill/>
                </a:ln>
                <a:solidFill>
                  <a:srgbClr val="002060"/>
                </a:solidFill>
                <a:effectLst/>
                <a:uLnTx/>
                <a:uFillTx/>
                <a:latin typeface="Calibri"/>
                <a:ea typeface="+mn-ea"/>
                <a:cs typeface="Calibri"/>
              </a:rPr>
              <a:t>τους σκοπούς </a:t>
            </a:r>
            <a:r>
              <a:rPr kumimoji="0" sz="1800" b="0" i="0" u="none" strike="noStrike" kern="1200" cap="none" spc="-8" normalizeH="0" baseline="0" noProof="0" dirty="0">
                <a:ln>
                  <a:noFill/>
                </a:ln>
                <a:solidFill>
                  <a:srgbClr val="002060"/>
                </a:solidFill>
                <a:effectLst/>
                <a:uLnTx/>
                <a:uFillTx/>
                <a:latin typeface="Calibri"/>
                <a:ea typeface="+mn-ea"/>
                <a:cs typeface="Calibri"/>
              </a:rPr>
              <a:t>επεξεργασίας, </a:t>
            </a:r>
            <a:r>
              <a:rPr kumimoji="0" sz="1800" b="0" i="0" u="none" strike="noStrike" kern="1200" cap="none" spc="-15" normalizeH="0" baseline="0" noProof="0" dirty="0">
                <a:ln>
                  <a:noFill/>
                </a:ln>
                <a:solidFill>
                  <a:srgbClr val="002060"/>
                </a:solidFill>
                <a:effectLst/>
                <a:uLnTx/>
                <a:uFillTx/>
                <a:latin typeface="Calibri"/>
                <a:ea typeface="+mn-ea"/>
                <a:cs typeface="Calibri"/>
              </a:rPr>
              <a:t>καθώς </a:t>
            </a:r>
            <a:r>
              <a:rPr kumimoji="0" sz="1800" b="0" i="0" u="none" strike="noStrike" kern="1200" cap="none" spc="-23" normalizeH="0" baseline="0" noProof="0" dirty="0">
                <a:ln>
                  <a:noFill/>
                </a:ln>
                <a:solidFill>
                  <a:srgbClr val="002060"/>
                </a:solidFill>
                <a:effectLst/>
                <a:uLnTx/>
                <a:uFillTx/>
                <a:latin typeface="Calibri"/>
                <a:ea typeface="+mn-ea"/>
                <a:cs typeface="Calibri"/>
              </a:rPr>
              <a:t>και </a:t>
            </a:r>
            <a:r>
              <a:rPr kumimoji="0" sz="1800" b="0" i="0" u="none" strike="noStrike" kern="1200" cap="none" spc="-11" normalizeH="0" baseline="0" noProof="0" dirty="0">
                <a:ln>
                  <a:noFill/>
                </a:ln>
                <a:solidFill>
                  <a:srgbClr val="002060"/>
                </a:solidFill>
                <a:effectLst/>
                <a:uLnTx/>
                <a:uFillTx/>
                <a:latin typeface="Calibri"/>
                <a:ea typeface="+mn-ea"/>
                <a:cs typeface="Calibri"/>
              </a:rPr>
              <a:t>τους  </a:t>
            </a:r>
            <a:r>
              <a:rPr kumimoji="0" sz="1800" b="0" i="0" u="none" strike="noStrike" kern="1200" cap="none" spc="-8" normalizeH="0" baseline="0" noProof="0" dirty="0">
                <a:ln>
                  <a:noFill/>
                </a:ln>
                <a:solidFill>
                  <a:srgbClr val="002060"/>
                </a:solidFill>
                <a:effectLst/>
                <a:uLnTx/>
                <a:uFillTx/>
                <a:latin typeface="Calibri"/>
                <a:ea typeface="+mn-ea"/>
                <a:cs typeface="Calibri"/>
              </a:rPr>
              <a:t>κινδύνους </a:t>
            </a:r>
            <a:r>
              <a:rPr kumimoji="0" sz="1800" b="0" i="0" u="none" strike="noStrike" kern="1200" cap="none" spc="-4" normalizeH="0" baseline="0" noProof="0" dirty="0">
                <a:ln>
                  <a:noFill/>
                </a:ln>
                <a:solidFill>
                  <a:srgbClr val="002060"/>
                </a:solidFill>
                <a:effectLst/>
                <a:uLnTx/>
                <a:uFillTx/>
                <a:latin typeface="Calibri"/>
                <a:ea typeface="+mn-ea"/>
                <a:cs typeface="Calibri"/>
              </a:rPr>
              <a:t>διαφορετικής </a:t>
            </a:r>
            <a:r>
              <a:rPr kumimoji="0" sz="1800" b="0" i="0" u="none" strike="noStrike" kern="1200" cap="none" spc="-8" normalizeH="0" baseline="0" noProof="0" dirty="0">
                <a:ln>
                  <a:noFill/>
                </a:ln>
                <a:solidFill>
                  <a:srgbClr val="002060"/>
                </a:solidFill>
                <a:effectLst/>
                <a:uLnTx/>
                <a:uFillTx/>
                <a:latin typeface="Calibri"/>
                <a:ea typeface="+mn-ea"/>
                <a:cs typeface="Calibri"/>
              </a:rPr>
              <a:t>πιθανότητας </a:t>
            </a:r>
            <a:r>
              <a:rPr kumimoji="0" sz="1800" b="0" i="0" u="none" strike="noStrike" kern="1200" cap="none" spc="0" normalizeH="0" baseline="0" noProof="0" dirty="0">
                <a:ln>
                  <a:noFill/>
                </a:ln>
                <a:solidFill>
                  <a:srgbClr val="002060"/>
                </a:solidFill>
                <a:effectLst/>
                <a:uLnTx/>
                <a:uFillTx/>
                <a:latin typeface="Calibri"/>
                <a:ea typeface="+mn-ea"/>
                <a:cs typeface="Calibri"/>
              </a:rPr>
              <a:t>επέλευσης </a:t>
            </a:r>
            <a:r>
              <a:rPr kumimoji="0" sz="1800" b="0" i="0" u="none" strike="noStrike" kern="1200" cap="none" spc="-23" normalizeH="0" baseline="0" noProof="0" dirty="0">
                <a:ln>
                  <a:noFill/>
                </a:ln>
                <a:solidFill>
                  <a:srgbClr val="002060"/>
                </a:solidFill>
                <a:effectLst/>
                <a:uLnTx/>
                <a:uFillTx/>
                <a:latin typeface="Calibri"/>
                <a:ea typeface="+mn-ea"/>
                <a:cs typeface="Calibri"/>
              </a:rPr>
              <a:t>και </a:t>
            </a:r>
            <a:r>
              <a:rPr kumimoji="0" sz="1800" b="0" i="0" u="none" strike="noStrike" kern="1200" cap="none" spc="-8" normalizeH="0" baseline="0" noProof="0" dirty="0">
                <a:ln>
                  <a:noFill/>
                </a:ln>
                <a:solidFill>
                  <a:srgbClr val="002060"/>
                </a:solidFill>
                <a:effectLst/>
                <a:uLnTx/>
                <a:uFillTx/>
                <a:latin typeface="Calibri"/>
                <a:ea typeface="+mn-ea"/>
                <a:cs typeface="Calibri"/>
              </a:rPr>
              <a:t>σοβαρότητας </a:t>
            </a:r>
            <a:r>
              <a:rPr kumimoji="0" sz="1800" b="0" i="0" u="none" strike="noStrike" kern="1200" cap="none" spc="-4" normalizeH="0" baseline="0" noProof="0" dirty="0">
                <a:ln>
                  <a:noFill/>
                </a:ln>
                <a:solidFill>
                  <a:srgbClr val="002060"/>
                </a:solidFill>
                <a:effectLst/>
                <a:uLnTx/>
                <a:uFillTx/>
                <a:latin typeface="Calibri"/>
                <a:ea typeface="+mn-ea"/>
                <a:cs typeface="Calibri"/>
              </a:rPr>
              <a:t>για </a:t>
            </a:r>
            <a:r>
              <a:rPr kumimoji="0" sz="1800" b="0" i="0" u="none" strike="noStrike" kern="1200" cap="none" spc="-8" normalizeH="0" baseline="0" noProof="0" dirty="0">
                <a:ln>
                  <a:noFill/>
                </a:ln>
                <a:solidFill>
                  <a:srgbClr val="002060"/>
                </a:solidFill>
                <a:effectLst/>
                <a:uLnTx/>
                <a:uFillTx/>
                <a:latin typeface="Calibri"/>
                <a:ea typeface="+mn-ea"/>
                <a:cs typeface="Calibri"/>
              </a:rPr>
              <a:t>τα  </a:t>
            </a:r>
            <a:r>
              <a:rPr kumimoji="0" sz="1800" b="0" i="0" u="none" strike="noStrike" kern="1200" cap="none" spc="-11" normalizeH="0" baseline="0" noProof="0" dirty="0">
                <a:ln>
                  <a:noFill/>
                </a:ln>
                <a:solidFill>
                  <a:srgbClr val="002060"/>
                </a:solidFill>
                <a:effectLst/>
                <a:uLnTx/>
                <a:uFillTx/>
                <a:latin typeface="Calibri"/>
                <a:ea typeface="+mn-ea"/>
                <a:cs typeface="Calibri"/>
              </a:rPr>
              <a:t>δικαιώματα </a:t>
            </a:r>
            <a:r>
              <a:rPr kumimoji="0" sz="1800" b="0" i="0" u="none" strike="noStrike" kern="1200" cap="none" spc="-23" normalizeH="0" baseline="0" noProof="0" dirty="0">
                <a:ln>
                  <a:noFill/>
                </a:ln>
                <a:solidFill>
                  <a:srgbClr val="002060"/>
                </a:solidFill>
                <a:effectLst/>
                <a:uLnTx/>
                <a:uFillTx/>
                <a:latin typeface="Calibri"/>
                <a:ea typeface="+mn-ea"/>
                <a:cs typeface="Calibri"/>
              </a:rPr>
              <a:t>και </a:t>
            </a:r>
            <a:r>
              <a:rPr kumimoji="0" sz="1800" b="0" i="0" u="none" strike="noStrike" kern="1200" cap="none" spc="-4" normalizeH="0" baseline="0" noProof="0" dirty="0">
                <a:ln>
                  <a:noFill/>
                </a:ln>
                <a:solidFill>
                  <a:srgbClr val="002060"/>
                </a:solidFill>
                <a:effectLst/>
                <a:uLnTx/>
                <a:uFillTx/>
                <a:latin typeface="Calibri"/>
                <a:ea typeface="+mn-ea"/>
                <a:cs typeface="Calibri"/>
              </a:rPr>
              <a:t>τις </a:t>
            </a:r>
            <a:r>
              <a:rPr kumimoji="0" sz="1800" b="0" i="0" u="none" strike="noStrike" kern="1200" cap="none" spc="0" normalizeH="0" baseline="0" noProof="0" dirty="0">
                <a:ln>
                  <a:noFill/>
                </a:ln>
                <a:solidFill>
                  <a:srgbClr val="002060"/>
                </a:solidFill>
                <a:effectLst/>
                <a:uLnTx/>
                <a:uFillTx/>
                <a:latin typeface="Calibri"/>
                <a:ea typeface="+mn-ea"/>
                <a:cs typeface="Calibri"/>
              </a:rPr>
              <a:t>ελευθερίες </a:t>
            </a:r>
            <a:r>
              <a:rPr kumimoji="0" sz="1800" b="0" i="0" u="none" strike="noStrike" kern="1200" cap="none" spc="-11" normalizeH="0" baseline="0" noProof="0" dirty="0">
                <a:ln>
                  <a:noFill/>
                </a:ln>
                <a:solidFill>
                  <a:srgbClr val="002060"/>
                </a:solidFill>
                <a:effectLst/>
                <a:uLnTx/>
                <a:uFillTx/>
                <a:latin typeface="Calibri"/>
                <a:ea typeface="+mn-ea"/>
                <a:cs typeface="Calibri"/>
              </a:rPr>
              <a:t>των φυσικών </a:t>
            </a:r>
            <a:r>
              <a:rPr kumimoji="0" sz="1800" b="0" i="0" u="none" strike="noStrike" kern="1200" cap="none" spc="-4" normalizeH="0" baseline="0" noProof="0" dirty="0">
                <a:ln>
                  <a:noFill/>
                </a:ln>
                <a:solidFill>
                  <a:srgbClr val="002060"/>
                </a:solidFill>
                <a:effectLst/>
                <a:uLnTx/>
                <a:uFillTx/>
                <a:latin typeface="Calibri"/>
                <a:ea typeface="+mn-ea"/>
                <a:cs typeface="Calibri"/>
              </a:rPr>
              <a:t>προσώπων από </a:t>
            </a:r>
            <a:r>
              <a:rPr kumimoji="0" sz="1800" b="0" i="0" u="none" strike="noStrike" kern="1200" cap="none" spc="-19" normalizeH="0" baseline="0" noProof="0" dirty="0">
                <a:ln>
                  <a:noFill/>
                </a:ln>
                <a:solidFill>
                  <a:srgbClr val="002060"/>
                </a:solidFill>
                <a:effectLst/>
                <a:uLnTx/>
                <a:uFillTx/>
                <a:latin typeface="Calibri"/>
                <a:ea typeface="+mn-ea"/>
                <a:cs typeface="Calibri"/>
              </a:rPr>
              <a:t>την </a:t>
            </a:r>
            <a:r>
              <a:rPr kumimoji="0" sz="1800" b="0" i="0" u="none" strike="noStrike" kern="1200" cap="none" spc="-11" normalizeH="0" baseline="0" noProof="0" dirty="0">
                <a:ln>
                  <a:noFill/>
                </a:ln>
                <a:solidFill>
                  <a:srgbClr val="002060"/>
                </a:solidFill>
                <a:effectLst/>
                <a:uLnTx/>
                <a:uFillTx/>
                <a:latin typeface="Calibri"/>
                <a:ea typeface="+mn-ea"/>
                <a:cs typeface="Calibri"/>
              </a:rPr>
              <a:t>επεξεργασία,</a:t>
            </a:r>
            <a:r>
              <a:rPr kumimoji="0" sz="1800" b="0" i="0" u="none" strike="noStrike" kern="1200" cap="none" spc="79" normalizeH="0" baseline="0" noProof="0" dirty="0">
                <a:ln>
                  <a:noFill/>
                </a:ln>
                <a:solidFill>
                  <a:srgbClr val="002060"/>
                </a:solidFill>
                <a:effectLst/>
                <a:uLnTx/>
                <a:uFillTx/>
                <a:latin typeface="Calibri"/>
                <a:ea typeface="+mn-ea"/>
                <a:cs typeface="Calibri"/>
              </a:rPr>
              <a:t> </a:t>
            </a:r>
            <a:r>
              <a:rPr kumimoji="0" sz="1800" b="0" i="0" u="none" strike="noStrike" kern="1200" cap="none" spc="0" normalizeH="0" baseline="0" noProof="0" dirty="0">
                <a:ln>
                  <a:noFill/>
                </a:ln>
                <a:solidFill>
                  <a:srgbClr val="002060"/>
                </a:solidFill>
                <a:effectLst/>
                <a:uLnTx/>
                <a:uFillTx/>
                <a:latin typeface="Calibri"/>
                <a:ea typeface="+mn-ea"/>
                <a:cs typeface="Calibri"/>
              </a:rPr>
              <a:t>ο</a:t>
            </a:r>
          </a:p>
          <a:p>
            <a:pPr marL="9525" marR="233839" lvl="0" indent="0" algn="just" defTabSz="914400" rtl="0" eaLnBrk="1" fontAlgn="auto" latinLnBrk="0" hangingPunct="1">
              <a:lnSpc>
                <a:spcPts val="1943"/>
              </a:lnSpc>
              <a:spcBef>
                <a:spcPts val="30"/>
              </a:spcBef>
              <a:spcAft>
                <a:spcPts val="0"/>
              </a:spcAft>
              <a:buClrTx/>
              <a:buSzTx/>
              <a:buFontTx/>
              <a:buNone/>
              <a:tabLst/>
              <a:defRPr/>
            </a:pPr>
            <a:r>
              <a:rPr kumimoji="0" sz="1800" b="0" i="0" u="none" strike="noStrike" kern="1200" cap="none" spc="0" normalizeH="0" baseline="0" noProof="0" dirty="0">
                <a:ln>
                  <a:noFill/>
                </a:ln>
                <a:solidFill>
                  <a:srgbClr val="002060"/>
                </a:solidFill>
                <a:effectLst/>
                <a:uLnTx/>
                <a:uFillTx/>
                <a:latin typeface="Calibri"/>
                <a:ea typeface="+mn-ea"/>
                <a:cs typeface="Calibri"/>
              </a:rPr>
              <a:t>υπεύθυνος </a:t>
            </a:r>
            <a:r>
              <a:rPr kumimoji="0" sz="1800" b="0" i="0" u="none" strike="noStrike" kern="1200" cap="none" spc="-8" normalizeH="0" baseline="0" noProof="0" dirty="0">
                <a:ln>
                  <a:noFill/>
                </a:ln>
                <a:solidFill>
                  <a:srgbClr val="002060"/>
                </a:solidFill>
                <a:effectLst/>
                <a:uLnTx/>
                <a:uFillTx/>
                <a:latin typeface="Calibri"/>
                <a:ea typeface="+mn-ea"/>
                <a:cs typeface="Calibri"/>
              </a:rPr>
              <a:t>επεξεργασίας εφαρμόζει </a:t>
            </a:r>
            <a:r>
              <a:rPr kumimoji="0" sz="1800" b="0" i="0" u="none" strike="noStrike" kern="1200" cap="none" spc="-11" normalizeH="0" baseline="0" noProof="0" dirty="0">
                <a:ln>
                  <a:noFill/>
                </a:ln>
                <a:solidFill>
                  <a:srgbClr val="002060"/>
                </a:solidFill>
                <a:effectLst/>
                <a:uLnTx/>
                <a:uFillTx/>
                <a:latin typeface="Calibri"/>
                <a:ea typeface="+mn-ea"/>
                <a:cs typeface="Calibri"/>
              </a:rPr>
              <a:t>αποτελεσματικά, τόσο </a:t>
            </a:r>
            <a:r>
              <a:rPr kumimoji="0" sz="1800" b="0" i="0" u="none" strike="noStrike" kern="1200" cap="none" spc="-23" normalizeH="0" baseline="0" noProof="0" dirty="0">
                <a:ln>
                  <a:noFill/>
                </a:ln>
                <a:solidFill>
                  <a:srgbClr val="002060"/>
                </a:solidFill>
                <a:effectLst/>
                <a:uLnTx/>
                <a:uFillTx/>
                <a:latin typeface="Calibri"/>
                <a:ea typeface="+mn-ea"/>
                <a:cs typeface="Calibri"/>
              </a:rPr>
              <a:t>κατά </a:t>
            </a:r>
            <a:r>
              <a:rPr kumimoji="0" sz="1800" b="0" i="0" u="none" strike="noStrike" kern="1200" cap="none" spc="-8" normalizeH="0" baseline="0" noProof="0" dirty="0">
                <a:ln>
                  <a:noFill/>
                </a:ln>
                <a:solidFill>
                  <a:srgbClr val="002060"/>
                </a:solidFill>
                <a:effectLst/>
                <a:uLnTx/>
                <a:uFillTx/>
                <a:latin typeface="Calibri"/>
                <a:ea typeface="+mn-ea"/>
                <a:cs typeface="Calibri"/>
              </a:rPr>
              <a:t>τη στιγμή </a:t>
            </a:r>
            <a:r>
              <a:rPr kumimoji="0" sz="1800" b="0" i="0" u="none" strike="noStrike" kern="1200" cap="none" spc="-11" normalizeH="0" baseline="0" noProof="0" dirty="0">
                <a:ln>
                  <a:noFill/>
                </a:ln>
                <a:solidFill>
                  <a:srgbClr val="002060"/>
                </a:solidFill>
                <a:effectLst/>
                <a:uLnTx/>
                <a:uFillTx/>
                <a:latin typeface="Calibri"/>
                <a:ea typeface="+mn-ea"/>
                <a:cs typeface="Calibri"/>
              </a:rPr>
              <a:t>του  καθορισμού </a:t>
            </a:r>
            <a:r>
              <a:rPr kumimoji="0" sz="1800" b="0" i="0" u="none" strike="noStrike" kern="1200" cap="none" spc="-8" normalizeH="0" baseline="0" noProof="0" dirty="0">
                <a:ln>
                  <a:noFill/>
                </a:ln>
                <a:solidFill>
                  <a:srgbClr val="002060"/>
                </a:solidFill>
                <a:effectLst/>
                <a:uLnTx/>
                <a:uFillTx/>
                <a:latin typeface="Calibri"/>
                <a:ea typeface="+mn-ea"/>
                <a:cs typeface="Calibri"/>
              </a:rPr>
              <a:t>των </a:t>
            </a:r>
            <a:r>
              <a:rPr kumimoji="0" sz="1800" b="0" i="0" u="none" strike="noStrike" kern="1200" cap="none" spc="-11" normalizeH="0" baseline="0" noProof="0" dirty="0">
                <a:ln>
                  <a:noFill/>
                </a:ln>
                <a:solidFill>
                  <a:srgbClr val="002060"/>
                </a:solidFill>
                <a:effectLst/>
                <a:uLnTx/>
                <a:uFillTx/>
                <a:latin typeface="Calibri"/>
                <a:ea typeface="+mn-ea"/>
                <a:cs typeface="Calibri"/>
              </a:rPr>
              <a:t>μέσων </a:t>
            </a:r>
            <a:r>
              <a:rPr kumimoji="0" sz="1800" b="0" i="0" u="none" strike="noStrike" kern="1200" cap="none" spc="-8" normalizeH="0" baseline="0" noProof="0" dirty="0">
                <a:ln>
                  <a:noFill/>
                </a:ln>
                <a:solidFill>
                  <a:srgbClr val="002060"/>
                </a:solidFill>
                <a:effectLst/>
                <a:uLnTx/>
                <a:uFillTx/>
                <a:latin typeface="Calibri"/>
                <a:ea typeface="+mn-ea"/>
                <a:cs typeface="Calibri"/>
              </a:rPr>
              <a:t>επεξεργασίας, </a:t>
            </a:r>
            <a:r>
              <a:rPr kumimoji="0" sz="1800" b="0" i="0" u="none" strike="noStrike" kern="1200" cap="none" spc="-4" normalizeH="0" baseline="0" noProof="0" dirty="0">
                <a:ln>
                  <a:noFill/>
                </a:ln>
                <a:solidFill>
                  <a:srgbClr val="002060"/>
                </a:solidFill>
                <a:effectLst/>
                <a:uLnTx/>
                <a:uFillTx/>
                <a:latin typeface="Calibri"/>
                <a:ea typeface="+mn-ea"/>
                <a:cs typeface="Calibri"/>
              </a:rPr>
              <a:t>όσο </a:t>
            </a:r>
            <a:r>
              <a:rPr kumimoji="0" sz="1800" b="0" i="0" u="none" strike="noStrike" kern="1200" cap="none" spc="-23" normalizeH="0" baseline="0" noProof="0" dirty="0">
                <a:ln>
                  <a:noFill/>
                </a:ln>
                <a:solidFill>
                  <a:srgbClr val="002060"/>
                </a:solidFill>
                <a:effectLst/>
                <a:uLnTx/>
                <a:uFillTx/>
                <a:latin typeface="Calibri"/>
                <a:ea typeface="+mn-ea"/>
                <a:cs typeface="Calibri"/>
              </a:rPr>
              <a:t>και κατά </a:t>
            </a:r>
            <a:r>
              <a:rPr kumimoji="0" sz="1800" b="0" i="0" u="none" strike="noStrike" kern="1200" cap="none" spc="-8" normalizeH="0" baseline="0" noProof="0" dirty="0">
                <a:ln>
                  <a:noFill/>
                </a:ln>
                <a:solidFill>
                  <a:srgbClr val="002060"/>
                </a:solidFill>
                <a:effectLst/>
                <a:uLnTx/>
                <a:uFillTx/>
                <a:latin typeface="Calibri"/>
                <a:ea typeface="+mn-ea"/>
                <a:cs typeface="Calibri"/>
              </a:rPr>
              <a:t>τη στιγμή </a:t>
            </a:r>
            <a:r>
              <a:rPr kumimoji="0" sz="1800" b="0" i="0" u="none" strike="noStrike" kern="1200" cap="none" spc="-4" normalizeH="0" baseline="0" noProof="0" dirty="0">
                <a:ln>
                  <a:noFill/>
                </a:ln>
                <a:solidFill>
                  <a:srgbClr val="002060"/>
                </a:solidFill>
                <a:effectLst/>
                <a:uLnTx/>
                <a:uFillTx/>
                <a:latin typeface="Calibri"/>
                <a:ea typeface="+mn-ea"/>
                <a:cs typeface="Calibri"/>
              </a:rPr>
              <a:t>της </a:t>
            </a:r>
            <a:r>
              <a:rPr kumimoji="0" sz="1800" b="0" i="0" u="none" strike="noStrike" kern="1200" cap="none" spc="-8" normalizeH="0" baseline="0" noProof="0" dirty="0">
                <a:ln>
                  <a:noFill/>
                </a:ln>
                <a:solidFill>
                  <a:srgbClr val="002060"/>
                </a:solidFill>
                <a:effectLst/>
                <a:uLnTx/>
                <a:uFillTx/>
                <a:latin typeface="Calibri"/>
                <a:ea typeface="+mn-ea"/>
                <a:cs typeface="Calibri"/>
              </a:rPr>
              <a:t>επεξεργασίας,  </a:t>
            </a:r>
            <a:r>
              <a:rPr kumimoji="0" sz="1800" b="0" i="0" u="none" strike="noStrike" kern="1200" cap="none" spc="-11" normalizeH="0" baseline="0" noProof="0" dirty="0">
                <a:ln>
                  <a:noFill/>
                </a:ln>
                <a:solidFill>
                  <a:srgbClr val="002060"/>
                </a:solidFill>
                <a:effectLst/>
                <a:uLnTx/>
                <a:uFillTx/>
                <a:latin typeface="Calibri"/>
                <a:ea typeface="+mn-ea"/>
                <a:cs typeface="Calibri"/>
              </a:rPr>
              <a:t>κατάλληλα τεχνικά </a:t>
            </a:r>
            <a:r>
              <a:rPr kumimoji="0" sz="1800" b="0" i="0" u="none" strike="noStrike" kern="1200" cap="none" spc="-23" normalizeH="0" baseline="0" noProof="0" dirty="0">
                <a:ln>
                  <a:noFill/>
                </a:ln>
                <a:solidFill>
                  <a:srgbClr val="002060"/>
                </a:solidFill>
                <a:effectLst/>
                <a:uLnTx/>
                <a:uFillTx/>
                <a:latin typeface="Calibri"/>
                <a:ea typeface="+mn-ea"/>
                <a:cs typeface="Calibri"/>
              </a:rPr>
              <a:t>και </a:t>
            </a:r>
            <a:r>
              <a:rPr kumimoji="0" sz="1800" b="0" i="0" u="none" strike="noStrike" kern="1200" cap="none" spc="-11" normalizeH="0" baseline="0" noProof="0" dirty="0">
                <a:ln>
                  <a:noFill/>
                </a:ln>
                <a:solidFill>
                  <a:srgbClr val="002060"/>
                </a:solidFill>
                <a:effectLst/>
                <a:uLnTx/>
                <a:uFillTx/>
                <a:latin typeface="Calibri"/>
                <a:ea typeface="+mn-ea"/>
                <a:cs typeface="Calibri"/>
              </a:rPr>
              <a:t>οργανωτικά </a:t>
            </a:r>
            <a:r>
              <a:rPr kumimoji="0" sz="1800" b="0" i="0" u="none" strike="noStrike" kern="1200" cap="none" spc="-8" normalizeH="0" baseline="0" noProof="0" dirty="0">
                <a:ln>
                  <a:noFill/>
                </a:ln>
                <a:solidFill>
                  <a:srgbClr val="002060"/>
                </a:solidFill>
                <a:effectLst/>
                <a:uLnTx/>
                <a:uFillTx/>
                <a:latin typeface="Calibri"/>
                <a:ea typeface="+mn-ea"/>
                <a:cs typeface="Calibri"/>
              </a:rPr>
              <a:t>μέτρα, όπως </a:t>
            </a:r>
            <a:r>
              <a:rPr kumimoji="0" sz="1800" b="0" i="0" u="none" strike="noStrike" kern="1200" cap="none" spc="0" normalizeH="0" baseline="0" noProof="0" dirty="0">
                <a:ln>
                  <a:noFill/>
                </a:ln>
                <a:solidFill>
                  <a:srgbClr val="002060"/>
                </a:solidFill>
                <a:effectLst/>
                <a:uLnTx/>
                <a:uFillTx/>
                <a:latin typeface="Calibri"/>
                <a:ea typeface="+mn-ea"/>
                <a:cs typeface="Calibri"/>
              </a:rPr>
              <a:t>η</a:t>
            </a:r>
            <a:r>
              <a:rPr kumimoji="0" sz="1800" b="0" i="0" u="none" strike="noStrike" kern="1200" cap="none" spc="41" normalizeH="0" baseline="0" noProof="0" dirty="0">
                <a:ln>
                  <a:noFill/>
                </a:ln>
                <a:solidFill>
                  <a:srgbClr val="002060"/>
                </a:solidFill>
                <a:effectLst/>
                <a:uLnTx/>
                <a:uFillTx/>
                <a:latin typeface="Calibri"/>
                <a:ea typeface="+mn-ea"/>
                <a:cs typeface="Calibri"/>
              </a:rPr>
              <a:t> </a:t>
            </a:r>
            <a:r>
              <a:rPr kumimoji="0" sz="1800" b="0" i="0" u="none" strike="noStrike" kern="1200" cap="none" spc="-4" normalizeH="0" baseline="0" noProof="0" dirty="0">
                <a:ln>
                  <a:noFill/>
                </a:ln>
                <a:solidFill>
                  <a:srgbClr val="002060"/>
                </a:solidFill>
                <a:effectLst/>
                <a:uLnTx/>
                <a:uFillTx/>
                <a:latin typeface="Calibri"/>
                <a:ea typeface="+mn-ea"/>
                <a:cs typeface="Calibri"/>
              </a:rPr>
              <a:t>ψευδωνυμοποίηση</a:t>
            </a:r>
            <a:r>
              <a:rPr kumimoji="0" sz="1800" b="0" i="0" u="none" strike="noStrike" kern="1200" cap="none" spc="-4" normalizeH="0" baseline="0" noProof="0" dirty="0" smtClean="0">
                <a:ln>
                  <a:noFill/>
                </a:ln>
                <a:solidFill>
                  <a:srgbClr val="002060"/>
                </a:solidFill>
                <a:effectLst/>
                <a:uLnTx/>
                <a:uFillTx/>
                <a:latin typeface="Calibri"/>
                <a:ea typeface="+mn-ea"/>
                <a:cs typeface="Calibri"/>
              </a:rPr>
              <a:t>,</a:t>
            </a:r>
            <a:r>
              <a:rPr kumimoji="0" lang="el-GR" sz="1800" b="0" i="0" u="none" strike="noStrike" kern="1200" cap="none" spc="-4" normalizeH="0" baseline="0" noProof="0" dirty="0" smtClean="0">
                <a:ln>
                  <a:noFill/>
                </a:ln>
                <a:solidFill>
                  <a:srgbClr val="002060"/>
                </a:solidFill>
                <a:effectLst/>
                <a:uLnTx/>
                <a:uFillTx/>
                <a:latin typeface="Calibri"/>
                <a:ea typeface="+mn-ea"/>
                <a:cs typeface="Calibri"/>
              </a:rPr>
              <a:t> </a:t>
            </a:r>
            <a:r>
              <a:rPr kumimoji="0" sz="1800" b="0" i="0" u="none" strike="noStrike" kern="1200" cap="none" spc="-8" normalizeH="0" baseline="0" noProof="0" dirty="0" err="1" smtClean="0">
                <a:ln>
                  <a:noFill/>
                </a:ln>
                <a:solidFill>
                  <a:srgbClr val="002060"/>
                </a:solidFill>
                <a:effectLst/>
                <a:uLnTx/>
                <a:uFillTx/>
                <a:latin typeface="Calibri"/>
                <a:ea typeface="+mn-ea"/>
                <a:cs typeface="Calibri"/>
              </a:rPr>
              <a:t>σχεδι</a:t>
            </a:r>
            <a:r>
              <a:rPr kumimoji="0" sz="1800" b="0" i="0" u="none" strike="noStrike" kern="1200" cap="none" spc="-8" normalizeH="0" baseline="0" noProof="0" dirty="0" smtClean="0">
                <a:ln>
                  <a:noFill/>
                </a:ln>
                <a:solidFill>
                  <a:srgbClr val="002060"/>
                </a:solidFill>
                <a:effectLst/>
                <a:uLnTx/>
                <a:uFillTx/>
                <a:latin typeface="Calibri"/>
                <a:ea typeface="+mn-ea"/>
                <a:cs typeface="Calibri"/>
              </a:rPr>
              <a:t>ασμένα </a:t>
            </a:r>
            <a:r>
              <a:rPr kumimoji="0" sz="1800" b="0" i="0" u="none" strike="noStrike" kern="1200" cap="none" spc="-4" normalizeH="0" baseline="0" noProof="0" dirty="0">
                <a:ln>
                  <a:noFill/>
                </a:ln>
                <a:solidFill>
                  <a:srgbClr val="002060"/>
                </a:solidFill>
                <a:effectLst/>
                <a:uLnTx/>
                <a:uFillTx/>
                <a:latin typeface="Calibri"/>
                <a:ea typeface="+mn-ea"/>
                <a:cs typeface="Calibri"/>
              </a:rPr>
              <a:t>για </a:t>
            </a:r>
            <a:r>
              <a:rPr kumimoji="0" sz="1800" b="0" i="0" u="none" strike="noStrike" kern="1200" cap="none" spc="-19" normalizeH="0" baseline="0" noProof="0" dirty="0">
                <a:ln>
                  <a:noFill/>
                </a:ln>
                <a:solidFill>
                  <a:srgbClr val="002060"/>
                </a:solidFill>
                <a:effectLst/>
                <a:uLnTx/>
                <a:uFillTx/>
                <a:latin typeface="Calibri"/>
                <a:ea typeface="+mn-ea"/>
                <a:cs typeface="Calibri"/>
              </a:rPr>
              <a:t>την </a:t>
            </a:r>
            <a:r>
              <a:rPr kumimoji="0" sz="1800" b="0" i="0" u="none" strike="noStrike" kern="1200" cap="none" spc="-8" normalizeH="0" baseline="0" noProof="0" dirty="0">
                <a:ln>
                  <a:noFill/>
                </a:ln>
                <a:solidFill>
                  <a:srgbClr val="002060"/>
                </a:solidFill>
                <a:effectLst/>
                <a:uLnTx/>
                <a:uFillTx/>
                <a:latin typeface="Calibri"/>
                <a:ea typeface="+mn-ea"/>
                <a:cs typeface="Calibri"/>
              </a:rPr>
              <a:t>εφαρμογή </a:t>
            </a:r>
            <a:r>
              <a:rPr kumimoji="0" sz="1800" b="0" i="0" u="none" strike="noStrike" kern="1200" cap="none" spc="-11" normalizeH="0" baseline="0" noProof="0" dirty="0">
                <a:ln>
                  <a:noFill/>
                </a:ln>
                <a:solidFill>
                  <a:srgbClr val="002060"/>
                </a:solidFill>
                <a:effectLst/>
                <a:uLnTx/>
                <a:uFillTx/>
                <a:latin typeface="Calibri"/>
                <a:ea typeface="+mn-ea"/>
                <a:cs typeface="Calibri"/>
              </a:rPr>
              <a:t>αρχών </a:t>
            </a:r>
            <a:r>
              <a:rPr kumimoji="0" sz="1800" b="0" i="0" u="none" strike="noStrike" kern="1200" cap="none" spc="-4" normalizeH="0" baseline="0" noProof="0" dirty="0">
                <a:ln>
                  <a:noFill/>
                </a:ln>
                <a:solidFill>
                  <a:srgbClr val="002060"/>
                </a:solidFill>
                <a:effectLst/>
                <a:uLnTx/>
                <a:uFillTx/>
                <a:latin typeface="Calibri"/>
                <a:ea typeface="+mn-ea"/>
                <a:cs typeface="Calibri"/>
              </a:rPr>
              <a:t>προστασίας </a:t>
            </a:r>
            <a:r>
              <a:rPr kumimoji="0" sz="1800" b="0" i="0" u="none" strike="noStrike" kern="1200" cap="none" spc="-8" normalizeH="0" baseline="0" noProof="0" dirty="0">
                <a:ln>
                  <a:noFill/>
                </a:ln>
                <a:solidFill>
                  <a:srgbClr val="002060"/>
                </a:solidFill>
                <a:effectLst/>
                <a:uLnTx/>
                <a:uFillTx/>
                <a:latin typeface="Calibri"/>
                <a:ea typeface="+mn-ea"/>
                <a:cs typeface="Calibri"/>
              </a:rPr>
              <a:t>δεδομένων, όπως</a:t>
            </a:r>
            <a:r>
              <a:rPr kumimoji="0" sz="1800" b="0" i="0" u="none" strike="noStrike" kern="1200" cap="none" spc="56" normalizeH="0" baseline="0" noProof="0" dirty="0">
                <a:ln>
                  <a:noFill/>
                </a:ln>
                <a:solidFill>
                  <a:srgbClr val="002060"/>
                </a:solidFill>
                <a:effectLst/>
                <a:uLnTx/>
                <a:uFillTx/>
                <a:latin typeface="Calibri"/>
                <a:ea typeface="+mn-ea"/>
                <a:cs typeface="Calibri"/>
              </a:rPr>
              <a:t> </a:t>
            </a:r>
            <a:r>
              <a:rPr kumimoji="0" sz="1800" b="0" i="0" u="none" strike="noStrike" kern="1200" cap="none" spc="0" normalizeH="0" baseline="0" noProof="0" dirty="0" smtClean="0">
                <a:ln>
                  <a:noFill/>
                </a:ln>
                <a:solidFill>
                  <a:srgbClr val="002060"/>
                </a:solidFill>
                <a:effectLst/>
                <a:uLnTx/>
                <a:uFillTx/>
                <a:latin typeface="Calibri"/>
                <a:ea typeface="+mn-ea"/>
                <a:cs typeface="Calibri"/>
              </a:rPr>
              <a:t>η</a:t>
            </a:r>
            <a:r>
              <a:rPr kumimoji="0" lang="el-GR" sz="1800" b="0" i="0" u="none" strike="noStrike" kern="1200" cap="none" spc="0" normalizeH="0" baseline="0" noProof="0" dirty="0" smtClean="0">
                <a:ln>
                  <a:noFill/>
                </a:ln>
                <a:solidFill>
                  <a:srgbClr val="002060"/>
                </a:solidFill>
                <a:effectLst/>
                <a:uLnTx/>
                <a:uFillTx/>
                <a:latin typeface="Calibri"/>
                <a:ea typeface="+mn-ea"/>
                <a:cs typeface="Calibri"/>
              </a:rPr>
              <a:t> </a:t>
            </a:r>
            <a:r>
              <a:rPr kumimoji="0" sz="1800" b="0" i="0" u="none" strike="noStrike" kern="1200" cap="none" spc="-8" normalizeH="0" baseline="0" noProof="0" dirty="0" err="1" smtClean="0">
                <a:ln>
                  <a:noFill/>
                </a:ln>
                <a:solidFill>
                  <a:srgbClr val="002060"/>
                </a:solidFill>
                <a:effectLst/>
                <a:uLnTx/>
                <a:uFillTx/>
                <a:latin typeface="Calibri"/>
                <a:ea typeface="+mn-ea"/>
                <a:cs typeface="Calibri"/>
              </a:rPr>
              <a:t>ελ</a:t>
            </a:r>
            <a:r>
              <a:rPr kumimoji="0" sz="1800" b="0" i="0" u="none" strike="noStrike" kern="1200" cap="none" spc="-8" normalizeH="0" baseline="0" noProof="0" dirty="0" smtClean="0">
                <a:ln>
                  <a:noFill/>
                </a:ln>
                <a:solidFill>
                  <a:srgbClr val="002060"/>
                </a:solidFill>
                <a:effectLst/>
                <a:uLnTx/>
                <a:uFillTx/>
                <a:latin typeface="Calibri"/>
                <a:ea typeface="+mn-ea"/>
                <a:cs typeface="Calibri"/>
              </a:rPr>
              <a:t>αχιστοποίηση </a:t>
            </a:r>
            <a:r>
              <a:rPr kumimoji="0" sz="1800" b="0" i="0" u="none" strike="noStrike" kern="1200" cap="none" spc="-8" normalizeH="0" baseline="0" noProof="0" dirty="0">
                <a:ln>
                  <a:noFill/>
                </a:ln>
                <a:solidFill>
                  <a:srgbClr val="002060"/>
                </a:solidFill>
                <a:effectLst/>
                <a:uLnTx/>
                <a:uFillTx/>
                <a:latin typeface="Calibri"/>
                <a:ea typeface="+mn-ea"/>
                <a:cs typeface="Calibri"/>
              </a:rPr>
              <a:t>δεδομένων, </a:t>
            </a:r>
            <a:r>
              <a:rPr kumimoji="0" sz="1800" b="0" i="0" u="none" strike="noStrike" kern="1200" cap="none" spc="-23" normalizeH="0" baseline="0" noProof="0" dirty="0">
                <a:ln>
                  <a:noFill/>
                </a:ln>
                <a:solidFill>
                  <a:srgbClr val="002060"/>
                </a:solidFill>
                <a:effectLst/>
                <a:uLnTx/>
                <a:uFillTx/>
                <a:latin typeface="Calibri"/>
                <a:ea typeface="+mn-ea"/>
                <a:cs typeface="Calibri"/>
              </a:rPr>
              <a:t>και </a:t>
            </a:r>
            <a:r>
              <a:rPr kumimoji="0" sz="1800" b="0" i="0" u="none" strike="noStrike" kern="1200" cap="none" spc="0" normalizeH="0" baseline="0" noProof="0" dirty="0">
                <a:ln>
                  <a:noFill/>
                </a:ln>
                <a:solidFill>
                  <a:srgbClr val="002060"/>
                </a:solidFill>
                <a:effectLst/>
                <a:uLnTx/>
                <a:uFillTx/>
                <a:latin typeface="Calibri"/>
                <a:ea typeface="+mn-ea"/>
                <a:cs typeface="Calibri"/>
              </a:rPr>
              <a:t>η </a:t>
            </a:r>
            <a:r>
              <a:rPr kumimoji="0" sz="1800" b="0" i="0" u="none" strike="noStrike" kern="1200" cap="none" spc="-8" normalizeH="0" baseline="0" noProof="0" dirty="0">
                <a:ln>
                  <a:noFill/>
                </a:ln>
                <a:solidFill>
                  <a:srgbClr val="002060"/>
                </a:solidFill>
                <a:effectLst/>
                <a:uLnTx/>
                <a:uFillTx/>
                <a:latin typeface="Calibri"/>
                <a:ea typeface="+mn-ea"/>
                <a:cs typeface="Calibri"/>
              </a:rPr>
              <a:t>ενσωμάτωση </a:t>
            </a:r>
            <a:r>
              <a:rPr kumimoji="0" sz="1800" b="0" i="0" u="none" strike="noStrike" kern="1200" cap="none" spc="-11" normalizeH="0" baseline="0" noProof="0" dirty="0">
                <a:ln>
                  <a:noFill/>
                </a:ln>
                <a:solidFill>
                  <a:srgbClr val="002060"/>
                </a:solidFill>
                <a:effectLst/>
                <a:uLnTx/>
                <a:uFillTx/>
                <a:latin typeface="Calibri"/>
                <a:ea typeface="+mn-ea"/>
                <a:cs typeface="Calibri"/>
              </a:rPr>
              <a:t>των </a:t>
            </a:r>
            <a:r>
              <a:rPr kumimoji="0" sz="1800" b="0" i="0" u="none" strike="noStrike" kern="1200" cap="none" spc="-15" normalizeH="0" baseline="0" noProof="0" dirty="0">
                <a:ln>
                  <a:noFill/>
                </a:ln>
                <a:solidFill>
                  <a:srgbClr val="002060"/>
                </a:solidFill>
                <a:effectLst/>
                <a:uLnTx/>
                <a:uFillTx/>
                <a:latin typeface="Calibri"/>
                <a:ea typeface="+mn-ea"/>
                <a:cs typeface="Calibri"/>
              </a:rPr>
              <a:t>απαραίτητων </a:t>
            </a:r>
            <a:r>
              <a:rPr kumimoji="0" sz="1800" b="0" i="0" u="none" strike="noStrike" kern="1200" cap="none" spc="-8" normalizeH="0" baseline="0" noProof="0" dirty="0">
                <a:ln>
                  <a:noFill/>
                </a:ln>
                <a:solidFill>
                  <a:srgbClr val="002060"/>
                </a:solidFill>
                <a:effectLst/>
                <a:uLnTx/>
                <a:uFillTx/>
                <a:latin typeface="Calibri"/>
                <a:ea typeface="+mn-ea"/>
                <a:cs typeface="Calibri"/>
              </a:rPr>
              <a:t>εγγυήσεων </a:t>
            </a:r>
            <a:r>
              <a:rPr kumimoji="0" sz="1800" b="0" i="0" u="none" strike="noStrike" kern="1200" cap="none" spc="-11" normalizeH="0" baseline="0" noProof="0" dirty="0">
                <a:ln>
                  <a:noFill/>
                </a:ln>
                <a:solidFill>
                  <a:srgbClr val="002060"/>
                </a:solidFill>
                <a:effectLst/>
                <a:uLnTx/>
                <a:uFillTx/>
                <a:latin typeface="Calibri"/>
                <a:ea typeface="+mn-ea"/>
                <a:cs typeface="Calibri"/>
              </a:rPr>
              <a:t>στην  </a:t>
            </a:r>
            <a:r>
              <a:rPr kumimoji="0" sz="1800" b="0" i="0" u="none" strike="noStrike" kern="1200" cap="none" spc="-8" normalizeH="0" baseline="0" noProof="0" dirty="0">
                <a:ln>
                  <a:noFill/>
                </a:ln>
                <a:solidFill>
                  <a:srgbClr val="002060"/>
                </a:solidFill>
                <a:effectLst/>
                <a:uLnTx/>
                <a:uFillTx/>
                <a:latin typeface="Calibri"/>
                <a:ea typeface="+mn-ea"/>
                <a:cs typeface="Calibri"/>
              </a:rPr>
              <a:t>επεξεργασία </a:t>
            </a:r>
            <a:r>
              <a:rPr kumimoji="0" sz="1800" b="0" i="0" u="none" strike="noStrike" kern="1200" cap="none" spc="-23" normalizeH="0" baseline="0" noProof="0" dirty="0">
                <a:ln>
                  <a:noFill/>
                </a:ln>
                <a:solidFill>
                  <a:srgbClr val="002060"/>
                </a:solidFill>
                <a:effectLst/>
                <a:uLnTx/>
                <a:uFillTx/>
                <a:latin typeface="Calibri"/>
                <a:ea typeface="+mn-ea"/>
                <a:cs typeface="Calibri"/>
              </a:rPr>
              <a:t>κατά </a:t>
            </a:r>
            <a:r>
              <a:rPr kumimoji="0" sz="1800" b="0" i="0" u="none" strike="noStrike" kern="1200" cap="none" spc="-4" normalizeH="0" baseline="0" noProof="0" dirty="0">
                <a:ln>
                  <a:noFill/>
                </a:ln>
                <a:solidFill>
                  <a:srgbClr val="002060"/>
                </a:solidFill>
                <a:effectLst/>
                <a:uLnTx/>
                <a:uFillTx/>
                <a:latin typeface="Calibri"/>
                <a:ea typeface="+mn-ea"/>
                <a:cs typeface="Calibri"/>
              </a:rPr>
              <a:t>τρόπο ώστε </a:t>
            </a:r>
            <a:r>
              <a:rPr kumimoji="0" sz="1800" b="0" i="0" u="none" strike="noStrike" kern="1200" cap="none" spc="0" normalizeH="0" baseline="0" noProof="0" dirty="0">
                <a:ln>
                  <a:noFill/>
                </a:ln>
                <a:solidFill>
                  <a:srgbClr val="002060"/>
                </a:solidFill>
                <a:effectLst/>
                <a:uLnTx/>
                <a:uFillTx/>
                <a:latin typeface="Calibri"/>
                <a:ea typeface="+mn-ea"/>
                <a:cs typeface="Calibri"/>
              </a:rPr>
              <a:t>να </a:t>
            </a:r>
            <a:r>
              <a:rPr kumimoji="0" sz="1800" b="0" i="0" u="none" strike="noStrike" kern="1200" cap="none" spc="-4" normalizeH="0" baseline="0" noProof="0" dirty="0">
                <a:ln>
                  <a:noFill/>
                </a:ln>
                <a:solidFill>
                  <a:srgbClr val="002060"/>
                </a:solidFill>
                <a:effectLst/>
                <a:uLnTx/>
                <a:uFillTx/>
                <a:latin typeface="Calibri"/>
                <a:ea typeface="+mn-ea"/>
                <a:cs typeface="Calibri"/>
              </a:rPr>
              <a:t>πληρούνται οι </a:t>
            </a:r>
            <a:r>
              <a:rPr kumimoji="0" sz="1800" b="0" i="0" u="none" strike="noStrike" kern="1200" cap="none" spc="-8" normalizeH="0" baseline="0" noProof="0" dirty="0">
                <a:ln>
                  <a:noFill/>
                </a:ln>
                <a:solidFill>
                  <a:srgbClr val="002060"/>
                </a:solidFill>
                <a:effectLst/>
                <a:uLnTx/>
                <a:uFillTx/>
                <a:latin typeface="Calibri"/>
                <a:ea typeface="+mn-ea"/>
                <a:cs typeface="Calibri"/>
              </a:rPr>
              <a:t>απαιτήσεις του παρόντος  </a:t>
            </a:r>
            <a:r>
              <a:rPr kumimoji="0" sz="1800" b="0" i="0" u="none" strike="noStrike" kern="1200" cap="none" spc="-11" normalizeH="0" baseline="0" noProof="0" dirty="0">
                <a:ln>
                  <a:noFill/>
                </a:ln>
                <a:solidFill>
                  <a:srgbClr val="002060"/>
                </a:solidFill>
                <a:effectLst/>
                <a:uLnTx/>
                <a:uFillTx/>
                <a:latin typeface="Calibri"/>
                <a:ea typeface="+mn-ea"/>
                <a:cs typeface="Calibri"/>
              </a:rPr>
              <a:t>κανονισμού </a:t>
            </a:r>
            <a:r>
              <a:rPr kumimoji="0" sz="1800" b="0" i="0" u="none" strike="noStrike" kern="1200" cap="none" spc="-23" normalizeH="0" baseline="0" noProof="0" dirty="0">
                <a:ln>
                  <a:noFill/>
                </a:ln>
                <a:solidFill>
                  <a:srgbClr val="002060"/>
                </a:solidFill>
                <a:effectLst/>
                <a:uLnTx/>
                <a:uFillTx/>
                <a:latin typeface="Calibri"/>
                <a:ea typeface="+mn-ea"/>
                <a:cs typeface="Calibri"/>
              </a:rPr>
              <a:t>και </a:t>
            </a:r>
            <a:r>
              <a:rPr kumimoji="0" sz="1800" b="0" i="0" u="none" strike="noStrike" kern="1200" cap="none" spc="0" normalizeH="0" baseline="0" noProof="0" dirty="0">
                <a:ln>
                  <a:noFill/>
                </a:ln>
                <a:solidFill>
                  <a:srgbClr val="002060"/>
                </a:solidFill>
                <a:effectLst/>
                <a:uLnTx/>
                <a:uFillTx/>
                <a:latin typeface="Calibri"/>
                <a:ea typeface="+mn-ea"/>
                <a:cs typeface="Calibri"/>
              </a:rPr>
              <a:t>να </a:t>
            </a:r>
            <a:r>
              <a:rPr kumimoji="0" sz="1800" b="0" i="0" u="none" strike="noStrike" kern="1200" cap="none" spc="-4" normalizeH="0" baseline="0" noProof="0" dirty="0">
                <a:ln>
                  <a:noFill/>
                </a:ln>
                <a:solidFill>
                  <a:srgbClr val="002060"/>
                </a:solidFill>
                <a:effectLst/>
                <a:uLnTx/>
                <a:uFillTx/>
                <a:latin typeface="Calibri"/>
                <a:ea typeface="+mn-ea"/>
                <a:cs typeface="Calibri"/>
              </a:rPr>
              <a:t>προστατεύονται </a:t>
            </a:r>
            <a:r>
              <a:rPr kumimoji="0" sz="1800" b="0" i="0" u="none" strike="noStrike" kern="1200" cap="none" spc="-8" normalizeH="0" baseline="0" noProof="0" dirty="0">
                <a:ln>
                  <a:noFill/>
                </a:ln>
                <a:solidFill>
                  <a:srgbClr val="002060"/>
                </a:solidFill>
                <a:effectLst/>
                <a:uLnTx/>
                <a:uFillTx/>
                <a:latin typeface="Calibri"/>
                <a:ea typeface="+mn-ea"/>
                <a:cs typeface="Calibri"/>
              </a:rPr>
              <a:t>τα </a:t>
            </a:r>
            <a:r>
              <a:rPr kumimoji="0" sz="1800" b="0" i="0" u="none" strike="noStrike" kern="1200" cap="none" spc="-11" normalizeH="0" baseline="0" noProof="0" dirty="0">
                <a:ln>
                  <a:noFill/>
                </a:ln>
                <a:solidFill>
                  <a:srgbClr val="002060"/>
                </a:solidFill>
                <a:effectLst/>
                <a:uLnTx/>
                <a:uFillTx/>
                <a:latin typeface="Calibri"/>
                <a:ea typeface="+mn-ea"/>
                <a:cs typeface="Calibri"/>
              </a:rPr>
              <a:t>δικαιώματα των </a:t>
            </a:r>
            <a:r>
              <a:rPr kumimoji="0" sz="1800" b="0" i="0" u="none" strike="noStrike" kern="1200" cap="none" spc="-8" normalizeH="0" baseline="0" noProof="0" dirty="0">
                <a:ln>
                  <a:noFill/>
                </a:ln>
                <a:solidFill>
                  <a:srgbClr val="002060"/>
                </a:solidFill>
                <a:effectLst/>
                <a:uLnTx/>
                <a:uFillTx/>
                <a:latin typeface="Calibri"/>
                <a:ea typeface="+mn-ea"/>
                <a:cs typeface="Calibri"/>
              </a:rPr>
              <a:t>υποκειμένων </a:t>
            </a:r>
            <a:r>
              <a:rPr kumimoji="0" sz="1800" b="0" i="0" u="none" strike="noStrike" kern="1200" cap="none" spc="-11" normalizeH="0" baseline="0" noProof="0" dirty="0">
                <a:ln>
                  <a:noFill/>
                </a:ln>
                <a:solidFill>
                  <a:srgbClr val="002060"/>
                </a:solidFill>
                <a:effectLst/>
                <a:uLnTx/>
                <a:uFillTx/>
                <a:latin typeface="Calibri"/>
                <a:ea typeface="+mn-ea"/>
                <a:cs typeface="Calibri"/>
              </a:rPr>
              <a:t>των  </a:t>
            </a:r>
            <a:r>
              <a:rPr kumimoji="0" sz="1800" b="0" i="0" u="none" strike="noStrike" kern="1200" cap="none" spc="-8" normalizeH="0" baseline="0" noProof="0" dirty="0">
                <a:ln>
                  <a:noFill/>
                </a:ln>
                <a:solidFill>
                  <a:srgbClr val="002060"/>
                </a:solidFill>
                <a:effectLst/>
                <a:uLnTx/>
                <a:uFillTx/>
                <a:latin typeface="Calibri"/>
                <a:ea typeface="+mn-ea"/>
                <a:cs typeface="Calibri"/>
              </a:rPr>
              <a:t>δεδομένων».</a:t>
            </a:r>
            <a:endParaRPr kumimoji="0" sz="1800" b="0" i="0" u="none" strike="noStrike" kern="1200" cap="none" spc="0" normalizeH="0" baseline="0" noProof="0" dirty="0">
              <a:ln>
                <a:noFill/>
              </a:ln>
              <a:solidFill>
                <a:srgbClr val="002060"/>
              </a:solidFill>
              <a:effectLst/>
              <a:uLnTx/>
              <a:uFillTx/>
              <a:latin typeface="Calibri"/>
              <a:ea typeface="+mn-ea"/>
              <a:cs typeface="Calibri"/>
            </a:endParaRPr>
          </a:p>
        </p:txBody>
      </p:sp>
      <p:pic>
        <p:nvPicPr>
          <p:cNvPr id="4"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760" y="210084"/>
            <a:ext cx="1181100" cy="714375"/>
          </a:xfrm>
          <a:prstGeom prst="rect">
            <a:avLst/>
          </a:prstGeom>
        </p:spPr>
      </p:pic>
    </p:spTree>
    <p:extLst>
      <p:ext uri="{BB962C8B-B14F-4D97-AF65-F5344CB8AC3E}">
        <p14:creationId xmlns:p14="http://schemas.microsoft.com/office/powerpoint/2010/main" val="3113200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1BE5B-1F7C-41F9-92F3-215ACA89FD37}"/>
              </a:ext>
            </a:extLst>
          </p:cNvPr>
          <p:cNvSpPr>
            <a:spLocks noGrp="1"/>
          </p:cNvSpPr>
          <p:nvPr>
            <p:ph type="title"/>
          </p:nvPr>
        </p:nvSpPr>
        <p:spPr/>
        <p:txBody>
          <a:bodyPr>
            <a:normAutofit fontScale="90000"/>
          </a:bodyPr>
          <a:lstStyle/>
          <a:p>
            <a:pPr marL="9525" marR="3810" algn="ctr" defTabSz="457200">
              <a:lnSpc>
                <a:spcPts val="4860"/>
              </a:lnSpc>
              <a:spcBef>
                <a:spcPts val="686"/>
              </a:spcBef>
            </a:pPr>
            <a:r>
              <a:rPr lang="el-GR" sz="3300" b="1" dirty="0">
                <a:solidFill>
                  <a:srgbClr val="C00000"/>
                </a:solidFill>
                <a:latin typeface="Arial" panose="020B0604020202020204" pitchFamily="34" charset="0"/>
              </a:rPr>
              <a:t/>
            </a:r>
            <a:br>
              <a:rPr lang="el-GR" sz="3300" b="1" dirty="0">
                <a:solidFill>
                  <a:srgbClr val="C00000"/>
                </a:solidFill>
                <a:latin typeface="Arial" panose="020B0604020202020204" pitchFamily="34" charset="0"/>
              </a:rPr>
            </a:br>
            <a:r>
              <a:rPr lang="el-GR" sz="3300" b="1" dirty="0">
                <a:solidFill>
                  <a:srgbClr val="C00000"/>
                </a:solidFill>
                <a:latin typeface="Arial" panose="020B0604020202020204" pitchFamily="34" charset="0"/>
              </a:rPr>
              <a:t/>
            </a:r>
            <a:br>
              <a:rPr lang="el-GR" sz="3300" b="1" dirty="0">
                <a:solidFill>
                  <a:srgbClr val="C00000"/>
                </a:solidFill>
                <a:latin typeface="Arial" panose="020B0604020202020204" pitchFamily="34" charset="0"/>
              </a:rPr>
            </a:br>
            <a:r>
              <a:rPr lang="el-GR" sz="3300" b="1" dirty="0">
                <a:solidFill>
                  <a:srgbClr val="C00000"/>
                </a:solidFill>
                <a:latin typeface="Arial" panose="020B0604020202020204" pitchFamily="34" charset="0"/>
              </a:rPr>
              <a:t/>
            </a:r>
            <a:br>
              <a:rPr lang="el-GR" sz="3300" b="1" dirty="0">
                <a:solidFill>
                  <a:srgbClr val="C00000"/>
                </a:solidFill>
                <a:latin typeface="Arial" panose="020B0604020202020204" pitchFamily="34" charset="0"/>
              </a:rPr>
            </a:br>
            <a:r>
              <a:rPr lang="el-GR" sz="3300" b="1" dirty="0">
                <a:solidFill>
                  <a:srgbClr val="C00000"/>
                </a:solidFill>
                <a:latin typeface="Arial" panose="020B0604020202020204" pitchFamily="34" charset="0"/>
              </a:rPr>
              <a:t/>
            </a:r>
            <a:br>
              <a:rPr lang="el-GR" sz="3300" b="1" dirty="0">
                <a:solidFill>
                  <a:srgbClr val="C00000"/>
                </a:solidFill>
                <a:latin typeface="Arial" panose="020B0604020202020204" pitchFamily="34" charset="0"/>
              </a:rPr>
            </a:br>
            <a:r>
              <a:rPr lang="en-US" sz="3300" b="1" dirty="0" smtClean="0">
                <a:solidFill>
                  <a:srgbClr val="C00000"/>
                </a:solidFill>
                <a:latin typeface="Arial" panose="020B0604020202020204" pitchFamily="34" charset="0"/>
              </a:rPr>
              <a:t/>
            </a:r>
            <a:br>
              <a:rPr lang="en-US" sz="3300" b="1" dirty="0" smtClean="0">
                <a:solidFill>
                  <a:srgbClr val="C00000"/>
                </a:solidFill>
                <a:latin typeface="Arial" panose="020B0604020202020204" pitchFamily="34" charset="0"/>
              </a:rPr>
            </a:br>
            <a:r>
              <a:rPr lang="en-US" sz="3300" b="1" dirty="0">
                <a:solidFill>
                  <a:srgbClr val="C00000"/>
                </a:solidFill>
                <a:latin typeface="Arial" panose="020B0604020202020204" pitchFamily="34" charset="0"/>
              </a:rPr>
              <a:t/>
            </a:r>
            <a:br>
              <a:rPr lang="en-US" sz="3300" b="1" dirty="0">
                <a:solidFill>
                  <a:srgbClr val="C00000"/>
                </a:solidFill>
                <a:latin typeface="Arial" panose="020B0604020202020204" pitchFamily="34" charset="0"/>
              </a:rPr>
            </a:br>
            <a:r>
              <a:rPr lang="el-GR" sz="3300" dirty="0" smtClean="0">
                <a:solidFill>
                  <a:srgbClr val="C00000"/>
                </a:solidFill>
                <a:latin typeface="Calibri" panose="020F0502020204030204"/>
              </a:rPr>
              <a:t>Αιτ</a:t>
            </a:r>
            <a:r>
              <a:rPr lang="el-GR" sz="3300" dirty="0">
                <a:solidFill>
                  <a:srgbClr val="C00000"/>
                </a:solidFill>
                <a:latin typeface="Calibri" panose="020F0502020204030204"/>
              </a:rPr>
              <a:t>. σκέψη 78 -</a:t>
            </a:r>
            <a:r>
              <a:rPr lang="el-GR" sz="3300" spc="-38" dirty="0">
                <a:solidFill>
                  <a:srgbClr val="C00000"/>
                </a:solidFill>
                <a:latin typeface="Calibri" panose="020F0502020204030204"/>
                <a:cs typeface="Calibri Light"/>
              </a:rPr>
              <a:t>Προστασία δεδομένων </a:t>
            </a:r>
            <a:r>
              <a:rPr lang="el-GR" sz="3300" spc="-26" dirty="0">
                <a:solidFill>
                  <a:srgbClr val="C00000"/>
                </a:solidFill>
                <a:latin typeface="Calibri" panose="020F0502020204030204"/>
                <a:cs typeface="Calibri Light"/>
              </a:rPr>
              <a:t>ήδη</a:t>
            </a:r>
            <a:r>
              <a:rPr lang="el-GR" sz="3300" spc="-229" dirty="0">
                <a:solidFill>
                  <a:srgbClr val="C00000"/>
                </a:solidFill>
                <a:latin typeface="Calibri" panose="020F0502020204030204"/>
                <a:cs typeface="Calibri Light"/>
              </a:rPr>
              <a:t> </a:t>
            </a:r>
            <a:r>
              <a:rPr lang="el-GR" sz="3300" spc="-19" dirty="0">
                <a:solidFill>
                  <a:srgbClr val="C00000"/>
                </a:solidFill>
                <a:latin typeface="Calibri" panose="020F0502020204030204"/>
                <a:cs typeface="Calibri Light"/>
              </a:rPr>
              <a:t>στο  </a:t>
            </a:r>
            <a:r>
              <a:rPr lang="el-GR" sz="3300" spc="-38" dirty="0">
                <a:solidFill>
                  <a:srgbClr val="C00000"/>
                </a:solidFill>
                <a:latin typeface="Calibri" panose="020F0502020204030204"/>
                <a:cs typeface="Calibri Light"/>
              </a:rPr>
              <a:t>σχεδιασμό</a:t>
            </a:r>
            <a:r>
              <a:rPr lang="el-GR" sz="3300" dirty="0">
                <a:solidFill>
                  <a:srgbClr val="C00000"/>
                </a:solidFill>
                <a:latin typeface="Calibri" panose="020F0502020204030204"/>
                <a:cs typeface="Calibri Light"/>
              </a:rPr>
              <a:t>  </a:t>
            </a:r>
            <a:r>
              <a:rPr lang="el-GR" sz="3300" dirty="0" smtClean="0">
                <a:solidFill>
                  <a:srgbClr val="C00000"/>
                </a:solidFill>
                <a:latin typeface="Calibri" panose="020F0502020204030204"/>
                <a:cs typeface="Calibri Light"/>
              </a:rPr>
              <a:t/>
            </a:r>
            <a:br>
              <a:rPr lang="el-GR" sz="3300" dirty="0" smtClean="0">
                <a:solidFill>
                  <a:srgbClr val="C00000"/>
                </a:solidFill>
                <a:latin typeface="Calibri" panose="020F0502020204030204"/>
                <a:cs typeface="Calibri Light"/>
              </a:rPr>
            </a:br>
            <a:r>
              <a:rPr lang="el-GR" sz="3300" spc="-26" dirty="0" smtClean="0">
                <a:solidFill>
                  <a:srgbClr val="C00000"/>
                </a:solidFill>
                <a:latin typeface="Calibri" panose="020F0502020204030204"/>
                <a:cs typeface="Calibri Light"/>
              </a:rPr>
              <a:t>και </a:t>
            </a:r>
            <a:r>
              <a:rPr lang="el-GR" sz="3300" spc="-15" dirty="0">
                <a:solidFill>
                  <a:srgbClr val="C00000"/>
                </a:solidFill>
                <a:latin typeface="Calibri" panose="020F0502020204030204"/>
                <a:cs typeface="Calibri Light"/>
              </a:rPr>
              <a:t>εξ</a:t>
            </a:r>
            <a:r>
              <a:rPr lang="el-GR" sz="3300" spc="-90" dirty="0">
                <a:solidFill>
                  <a:srgbClr val="C00000"/>
                </a:solidFill>
                <a:latin typeface="Calibri" panose="020F0502020204030204"/>
                <a:cs typeface="Calibri Light"/>
              </a:rPr>
              <a:t> </a:t>
            </a:r>
            <a:r>
              <a:rPr lang="el-GR" sz="3300" spc="-34" dirty="0">
                <a:solidFill>
                  <a:srgbClr val="C00000"/>
                </a:solidFill>
                <a:latin typeface="Calibri" panose="020F0502020204030204"/>
                <a:cs typeface="Calibri Light"/>
              </a:rPr>
              <a:t>ορισμού</a:t>
            </a:r>
            <a:r>
              <a:rPr lang="el-GR" sz="3300" b="1" dirty="0">
                <a:solidFill>
                  <a:srgbClr val="C00000"/>
                </a:solidFill>
                <a:latin typeface="Arial" panose="020B0604020202020204" pitchFamily="34" charset="0"/>
              </a:rPr>
              <a:t/>
            </a:r>
            <a:br>
              <a:rPr lang="el-GR" sz="3300" b="1" dirty="0">
                <a:solidFill>
                  <a:srgbClr val="C00000"/>
                </a:solidFill>
                <a:latin typeface="Arial" panose="020B0604020202020204" pitchFamily="34" charset="0"/>
              </a:rPr>
            </a:br>
            <a:r>
              <a:rPr lang="el-GR" sz="3300" b="1" dirty="0">
                <a:solidFill>
                  <a:srgbClr val="C00000"/>
                </a:solidFill>
                <a:latin typeface="Arial" panose="020B0604020202020204" pitchFamily="34" charset="0"/>
              </a:rPr>
              <a:t/>
            </a:r>
            <a:br>
              <a:rPr lang="el-GR" sz="3300" b="1" dirty="0">
                <a:solidFill>
                  <a:srgbClr val="C00000"/>
                </a:solidFill>
                <a:latin typeface="Arial" panose="020B0604020202020204" pitchFamily="34" charset="0"/>
              </a:rPr>
            </a:br>
            <a:r>
              <a:rPr lang="el-GR" sz="3300" b="1" dirty="0">
                <a:solidFill>
                  <a:srgbClr val="C00000"/>
                </a:solidFill>
                <a:latin typeface="Arial" panose="020B0604020202020204" pitchFamily="34" charset="0"/>
              </a:rPr>
              <a:t/>
            </a:r>
            <a:br>
              <a:rPr lang="el-GR" sz="3300" b="1" dirty="0">
                <a:solidFill>
                  <a:srgbClr val="C00000"/>
                </a:solidFill>
                <a:latin typeface="Arial" panose="020B0604020202020204" pitchFamily="34" charset="0"/>
              </a:rPr>
            </a:br>
            <a:r>
              <a:rPr lang="el-GR" sz="3300" b="1" dirty="0">
                <a:solidFill>
                  <a:srgbClr val="C00000"/>
                </a:solidFill>
                <a:latin typeface="Arial" panose="020B0604020202020204" pitchFamily="34" charset="0"/>
              </a:rPr>
              <a:t/>
            </a:r>
            <a:br>
              <a:rPr lang="el-GR" sz="3300" b="1" dirty="0">
                <a:solidFill>
                  <a:srgbClr val="C00000"/>
                </a:solidFill>
                <a:latin typeface="Arial" panose="020B0604020202020204" pitchFamily="34" charset="0"/>
              </a:rPr>
            </a:br>
            <a:r>
              <a:rPr lang="el-GR" sz="3300" b="1" dirty="0">
                <a:solidFill>
                  <a:srgbClr val="C00000"/>
                </a:solidFill>
                <a:latin typeface="Arial" panose="020B0604020202020204" pitchFamily="34" charset="0"/>
              </a:rPr>
              <a:t/>
            </a:r>
            <a:br>
              <a:rPr lang="el-GR" sz="3300" b="1" dirty="0">
                <a:solidFill>
                  <a:srgbClr val="C00000"/>
                </a:solidFill>
                <a:latin typeface="Arial" panose="020B0604020202020204" pitchFamily="34" charset="0"/>
              </a:rPr>
            </a:br>
            <a:r>
              <a:rPr lang="el-GR" sz="3300" b="1" dirty="0">
                <a:solidFill>
                  <a:srgbClr val="C00000"/>
                </a:solidFill>
                <a:latin typeface="Arial" panose="020B0604020202020204" pitchFamily="34" charset="0"/>
              </a:rPr>
              <a:t/>
            </a:r>
            <a:br>
              <a:rPr lang="el-GR" sz="3300" b="1" dirty="0">
                <a:solidFill>
                  <a:srgbClr val="C00000"/>
                </a:solidFill>
                <a:latin typeface="Arial" panose="020B0604020202020204" pitchFamily="34" charset="0"/>
              </a:rPr>
            </a:br>
            <a:endParaRPr lang="en-US" sz="3000" dirty="0">
              <a:solidFill>
                <a:srgbClr val="C00000"/>
              </a:solidFill>
              <a:latin typeface="+mn-lt"/>
            </a:endParaRPr>
          </a:p>
        </p:txBody>
      </p:sp>
      <p:sp>
        <p:nvSpPr>
          <p:cNvPr id="3" name="Content Placeholder 2">
            <a:extLst>
              <a:ext uri="{FF2B5EF4-FFF2-40B4-BE49-F238E27FC236}">
                <a16:creationId xmlns:a16="http://schemas.microsoft.com/office/drawing/2014/main" id="{320C6447-7CFD-476A-ABBA-7549D2147782}"/>
              </a:ext>
            </a:extLst>
          </p:cNvPr>
          <p:cNvSpPr>
            <a:spLocks noGrp="1"/>
          </p:cNvSpPr>
          <p:nvPr>
            <p:ph idx="1"/>
          </p:nvPr>
        </p:nvSpPr>
        <p:spPr>
          <a:xfrm>
            <a:off x="2346960" y="1845734"/>
            <a:ext cx="7543801" cy="4331956"/>
          </a:xfrm>
        </p:spPr>
        <p:txBody>
          <a:bodyPr>
            <a:normAutofit fontScale="62500" lnSpcReduction="20000"/>
          </a:bodyPr>
          <a:lstStyle/>
          <a:p>
            <a:pPr algn="just"/>
            <a:r>
              <a:rPr lang="el-GR" dirty="0">
                <a:solidFill>
                  <a:srgbClr val="444444"/>
                </a:solidFill>
                <a:latin typeface="Times New Roman" panose="02020603050405020304" pitchFamily="18" charset="0"/>
              </a:rPr>
              <a:t>[…] Προκειμένου να </a:t>
            </a:r>
            <a:r>
              <a:rPr lang="el-GR" u="sng" dirty="0">
                <a:solidFill>
                  <a:srgbClr val="C00000"/>
                </a:solidFill>
                <a:latin typeface="Times New Roman" panose="02020603050405020304" pitchFamily="18" charset="0"/>
              </a:rPr>
              <a:t>μπορεί να αποδείξει συμμόρφωση προς τον παρόντα κανονισμό</a:t>
            </a:r>
            <a:r>
              <a:rPr lang="el-GR" dirty="0">
                <a:solidFill>
                  <a:srgbClr val="444444"/>
                </a:solidFill>
                <a:latin typeface="Times New Roman" panose="02020603050405020304" pitchFamily="18" charset="0"/>
              </a:rPr>
              <a:t>, ο υπεύθυνος επεξεργασίας θα πρέπει να θεσπίζει εσωτερικές πολιτικές και να εφαρμόζει μέτρα τα οποία ανταποκρίνονται ειδικότερα </a:t>
            </a:r>
            <a:r>
              <a:rPr lang="el-GR" u="sng" dirty="0">
                <a:solidFill>
                  <a:srgbClr val="C00000"/>
                </a:solidFill>
                <a:latin typeface="Times New Roman" panose="02020603050405020304" pitchFamily="18" charset="0"/>
              </a:rPr>
              <a:t>στις αρχές της προστασίας των δεδομένων ήδη από τον σχεδιασμό και εξ ορισμού. </a:t>
            </a:r>
            <a:r>
              <a:rPr lang="el-GR" dirty="0">
                <a:solidFill>
                  <a:srgbClr val="444444"/>
                </a:solidFill>
                <a:latin typeface="Times New Roman" panose="02020603050405020304" pitchFamily="18" charset="0"/>
              </a:rPr>
              <a:t>Τέτοια μέτρα θα μπορούσαν να περιλαμβάνουν, μεταξύ άλλων, την ελαχιστοποίηση της επεξεργασίας δεδομένων προσωπικού χαρακτήρα, την </a:t>
            </a:r>
            <a:r>
              <a:rPr lang="el-GR" dirty="0" err="1">
                <a:solidFill>
                  <a:srgbClr val="444444"/>
                </a:solidFill>
                <a:latin typeface="Times New Roman" panose="02020603050405020304" pitchFamily="18" charset="0"/>
              </a:rPr>
              <a:t>ψευδωνυμοποίηση</a:t>
            </a:r>
            <a:r>
              <a:rPr lang="el-GR" dirty="0">
                <a:solidFill>
                  <a:srgbClr val="444444"/>
                </a:solidFill>
                <a:latin typeface="Times New Roman" panose="02020603050405020304" pitchFamily="18" charset="0"/>
              </a:rPr>
              <a:t> δεδομένων προσωπικού χαρακτήρα το συντομότερο δυνατόν, τη διαφάνεια όσον αφορά τις λειτουργίες και την επεξεργασία των δεδομένων προσωπικού χαρακτήρα, ώστε να μπορεί το υποκείμενο των δεδομένων να παρακολουθεί την επεξεργασία δεδομένων και να είναι σε θέση ο υπεύθυνος επεξεργασίας να δημιουργεί και να βελτιώνει τα χαρακτηριστικά ασφάλειας. </a:t>
            </a:r>
            <a:r>
              <a:rPr lang="el-GR" dirty="0">
                <a:solidFill>
                  <a:srgbClr val="C00000"/>
                </a:solidFill>
                <a:latin typeface="Times New Roman" panose="02020603050405020304" pitchFamily="18" charset="0"/>
              </a:rPr>
              <a:t>Κατά την ανάπτυξη, τον σχεδιασμό, την επιλογή και τη χρήση εφαρμογών, υπηρεσιών και προϊόντων που βασίζονται στην επεξεργασία δεδομένων προσωπικού χαρακτήρα ή επεξεργάζονται δεδομένα προσωπικού χαρακτήρα για την εκπλήρωση του έργου τους, οι παραγωγοί προϊόντων, υπηρεσιών και εφαρμογών θα πρέπει να ενθαρρύνονται να λαμβάνουν υπόψη τους το δικαίωμα προστασίας των δεδομένων</a:t>
            </a:r>
            <a:r>
              <a:rPr lang="el-GR" dirty="0">
                <a:solidFill>
                  <a:srgbClr val="444444"/>
                </a:solidFill>
                <a:latin typeface="Times New Roman" panose="02020603050405020304" pitchFamily="18" charset="0"/>
              </a:rPr>
              <a:t>, κατά την ανάπτυξη και τον σχεδιασμό τέτοιων προϊόντων, υπηρεσιών και εφαρμογών, ώστε, λαμβανομένων υπόψη των τελευταίων εξελίξεων, να διασφαλίζεται ότι οι υπεύθυνοι επεξεργασίας και οι εκτελούντες την επεξεργασία θα είναι σε θέση να εκπληρώνουν τις υποχρεώσεις τους όσον αφορά την προστασία των δεδομένων</a:t>
            </a:r>
            <a:endParaRPr lang="en-US" dirty="0"/>
          </a:p>
        </p:txBody>
      </p:sp>
      <p:pic>
        <p:nvPicPr>
          <p:cNvPr id="4"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2780" y="392633"/>
            <a:ext cx="1082040" cy="714375"/>
          </a:xfrm>
          <a:prstGeom prst="rect">
            <a:avLst/>
          </a:prstGeom>
        </p:spPr>
      </p:pic>
    </p:spTree>
    <p:extLst>
      <p:ext uri="{BB962C8B-B14F-4D97-AF65-F5344CB8AC3E}">
        <p14:creationId xmlns:p14="http://schemas.microsoft.com/office/powerpoint/2010/main" val="3183168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7C71E9-E0A0-4EA5-8C6D-7EE50E05C1D8}"/>
              </a:ext>
            </a:extLst>
          </p:cNvPr>
          <p:cNvSpPr>
            <a:spLocks noGrp="1"/>
          </p:cNvSpPr>
          <p:nvPr>
            <p:ph type="title"/>
          </p:nvPr>
        </p:nvSpPr>
        <p:spPr/>
        <p:txBody>
          <a:bodyPr>
            <a:normAutofit/>
          </a:bodyPr>
          <a:lstStyle/>
          <a:p>
            <a:pPr algn="ctr"/>
            <a:r>
              <a:rPr lang="el-GR" sz="3000" spc="-38" dirty="0">
                <a:solidFill>
                  <a:srgbClr val="C00000"/>
                </a:solidFill>
                <a:latin typeface="Calibri" panose="020F0502020204030204"/>
                <a:cs typeface="Calibri Light"/>
              </a:rPr>
              <a:t>Προστασία δεδομένων </a:t>
            </a:r>
            <a:r>
              <a:rPr lang="el-GR" sz="3000" spc="-26" dirty="0">
                <a:solidFill>
                  <a:srgbClr val="C00000"/>
                </a:solidFill>
                <a:latin typeface="Calibri" panose="020F0502020204030204"/>
                <a:cs typeface="Calibri Light"/>
              </a:rPr>
              <a:t>ήδη</a:t>
            </a:r>
            <a:r>
              <a:rPr lang="el-GR" sz="3000" spc="-229" dirty="0">
                <a:solidFill>
                  <a:srgbClr val="C00000"/>
                </a:solidFill>
                <a:latin typeface="Calibri" panose="020F0502020204030204"/>
                <a:cs typeface="Calibri Light"/>
              </a:rPr>
              <a:t> </a:t>
            </a:r>
            <a:r>
              <a:rPr lang="el-GR" sz="3000" spc="-19" dirty="0">
                <a:solidFill>
                  <a:srgbClr val="C00000"/>
                </a:solidFill>
                <a:latin typeface="Calibri" panose="020F0502020204030204"/>
                <a:cs typeface="Calibri Light"/>
              </a:rPr>
              <a:t>στο  </a:t>
            </a:r>
            <a:r>
              <a:rPr lang="el-GR" sz="3000" spc="-38" dirty="0">
                <a:solidFill>
                  <a:srgbClr val="C00000"/>
                </a:solidFill>
                <a:latin typeface="Calibri" panose="020F0502020204030204"/>
                <a:cs typeface="Calibri Light"/>
              </a:rPr>
              <a:t>σχεδιασμό</a:t>
            </a:r>
            <a:r>
              <a:rPr lang="el-GR" sz="3000" dirty="0">
                <a:solidFill>
                  <a:srgbClr val="C00000"/>
                </a:solidFill>
                <a:latin typeface="Calibri" panose="020F0502020204030204"/>
                <a:cs typeface="Calibri Light"/>
              </a:rPr>
              <a:t>  </a:t>
            </a:r>
            <a:r>
              <a:rPr lang="el-GR" sz="3000" spc="-26" dirty="0">
                <a:solidFill>
                  <a:srgbClr val="C00000"/>
                </a:solidFill>
                <a:latin typeface="Calibri" panose="020F0502020204030204"/>
                <a:cs typeface="Calibri Light"/>
              </a:rPr>
              <a:t>και </a:t>
            </a:r>
            <a:r>
              <a:rPr lang="el-GR" sz="3000" spc="-15" dirty="0">
                <a:solidFill>
                  <a:srgbClr val="C00000"/>
                </a:solidFill>
                <a:latin typeface="Calibri" panose="020F0502020204030204"/>
                <a:cs typeface="Calibri Light"/>
              </a:rPr>
              <a:t>εξ</a:t>
            </a:r>
            <a:r>
              <a:rPr lang="el-GR" sz="3000" spc="-90" dirty="0">
                <a:solidFill>
                  <a:srgbClr val="C00000"/>
                </a:solidFill>
                <a:latin typeface="Calibri" panose="020F0502020204030204"/>
                <a:cs typeface="Calibri Light"/>
              </a:rPr>
              <a:t> </a:t>
            </a:r>
            <a:r>
              <a:rPr lang="el-GR" sz="3000" spc="-34" dirty="0">
                <a:solidFill>
                  <a:srgbClr val="C00000"/>
                </a:solidFill>
                <a:latin typeface="Calibri" panose="020F0502020204030204"/>
                <a:cs typeface="Calibri Light"/>
              </a:rPr>
              <a:t>ορισμού </a:t>
            </a:r>
            <a:br>
              <a:rPr lang="el-GR" sz="3000" spc="-34" dirty="0">
                <a:solidFill>
                  <a:srgbClr val="C00000"/>
                </a:solidFill>
                <a:latin typeface="Calibri" panose="020F0502020204030204"/>
                <a:cs typeface="Calibri Light"/>
              </a:rPr>
            </a:br>
            <a:r>
              <a:rPr lang="en-US" altLang="en-US" sz="3200" b="1" dirty="0">
                <a:solidFill>
                  <a:schemeClr val="accent2"/>
                </a:solidFill>
              </a:rPr>
              <a:t>Data Protection by design &amp; by default</a:t>
            </a:r>
            <a:endParaRPr lang="en-GB" sz="3200" dirty="0"/>
          </a:p>
        </p:txBody>
      </p:sp>
      <p:sp>
        <p:nvSpPr>
          <p:cNvPr id="3" name="Θέση κειμένου 2">
            <a:extLst>
              <a:ext uri="{FF2B5EF4-FFF2-40B4-BE49-F238E27FC236}">
                <a16:creationId xmlns:a16="http://schemas.microsoft.com/office/drawing/2014/main" id="{2CEE3999-4521-403B-AF7F-3F5A297132C4}"/>
              </a:ext>
            </a:extLst>
          </p:cNvPr>
          <p:cNvSpPr>
            <a:spLocks noGrp="1"/>
          </p:cNvSpPr>
          <p:nvPr>
            <p:ph type="body" idx="1"/>
          </p:nvPr>
        </p:nvSpPr>
        <p:spPr/>
        <p:txBody>
          <a:bodyPr>
            <a:normAutofit/>
          </a:bodyPr>
          <a:lstStyle/>
          <a:p>
            <a:r>
              <a:rPr lang="en-US" i="1" u="sng" dirty="0">
                <a:solidFill>
                  <a:schemeClr val="accent2"/>
                </a:solidFill>
              </a:rPr>
              <a:t>Data Protection by design</a:t>
            </a:r>
            <a:endParaRPr lang="en-GB" i="1" u="sng" dirty="0">
              <a:solidFill>
                <a:schemeClr val="accent2"/>
              </a:solidFill>
            </a:endParaRPr>
          </a:p>
        </p:txBody>
      </p:sp>
      <p:sp>
        <p:nvSpPr>
          <p:cNvPr id="4" name="Θέση περιεχομένου 3">
            <a:extLst>
              <a:ext uri="{FF2B5EF4-FFF2-40B4-BE49-F238E27FC236}">
                <a16:creationId xmlns:a16="http://schemas.microsoft.com/office/drawing/2014/main" id="{FE63F077-3AFB-4BE6-BA5A-76AFCB4B6868}"/>
              </a:ext>
            </a:extLst>
          </p:cNvPr>
          <p:cNvSpPr>
            <a:spLocks noGrp="1"/>
          </p:cNvSpPr>
          <p:nvPr>
            <p:ph sz="half" idx="2"/>
          </p:nvPr>
        </p:nvSpPr>
        <p:spPr/>
        <p:txBody>
          <a:bodyPr/>
          <a:lstStyle/>
          <a:p>
            <a:r>
              <a:rPr lang="el-GR" dirty="0"/>
              <a:t>Φάση Σχεδιασμού</a:t>
            </a:r>
          </a:p>
          <a:p>
            <a:r>
              <a:rPr lang="el-GR" dirty="0"/>
              <a:t>Πριν από την έναρξη της επεξεργασίας</a:t>
            </a:r>
          </a:p>
          <a:p>
            <a:endParaRPr lang="en-GB" dirty="0"/>
          </a:p>
        </p:txBody>
      </p:sp>
      <p:sp>
        <p:nvSpPr>
          <p:cNvPr id="5" name="Θέση κειμένου 4">
            <a:extLst>
              <a:ext uri="{FF2B5EF4-FFF2-40B4-BE49-F238E27FC236}">
                <a16:creationId xmlns:a16="http://schemas.microsoft.com/office/drawing/2014/main" id="{930A8D3A-D662-49B9-9268-CD9517081276}"/>
              </a:ext>
            </a:extLst>
          </p:cNvPr>
          <p:cNvSpPr>
            <a:spLocks noGrp="1"/>
          </p:cNvSpPr>
          <p:nvPr>
            <p:ph type="body" sz="quarter" idx="3"/>
          </p:nvPr>
        </p:nvSpPr>
        <p:spPr/>
        <p:txBody>
          <a:bodyPr>
            <a:normAutofit/>
          </a:bodyPr>
          <a:lstStyle/>
          <a:p>
            <a:r>
              <a:rPr lang="en-US" i="1" u="sng" dirty="0">
                <a:solidFill>
                  <a:schemeClr val="accent2"/>
                </a:solidFill>
              </a:rPr>
              <a:t>Data Protection by Default</a:t>
            </a:r>
            <a:endParaRPr lang="en-GB" i="1" u="sng" dirty="0">
              <a:solidFill>
                <a:schemeClr val="accent2"/>
              </a:solidFill>
            </a:endParaRPr>
          </a:p>
        </p:txBody>
      </p:sp>
      <p:sp>
        <p:nvSpPr>
          <p:cNvPr id="6" name="Θέση περιεχομένου 5">
            <a:extLst>
              <a:ext uri="{FF2B5EF4-FFF2-40B4-BE49-F238E27FC236}">
                <a16:creationId xmlns:a16="http://schemas.microsoft.com/office/drawing/2014/main" id="{54F02CB8-B97C-463D-BA93-D9EB26CA25C2}"/>
              </a:ext>
            </a:extLst>
          </p:cNvPr>
          <p:cNvSpPr>
            <a:spLocks noGrp="1"/>
          </p:cNvSpPr>
          <p:nvPr>
            <p:ph sz="quarter" idx="4"/>
          </p:nvPr>
        </p:nvSpPr>
        <p:spPr/>
        <p:txBody>
          <a:bodyPr/>
          <a:lstStyle/>
          <a:p>
            <a:r>
              <a:rPr lang="el-GR" dirty="0"/>
              <a:t>Φάση Επεξεργασίας</a:t>
            </a:r>
          </a:p>
          <a:p>
            <a:r>
              <a:rPr lang="el-GR" dirty="0"/>
              <a:t>Περιορισμός συλλογής, επεξεργασίας, αποθήκευσης και προσβασιμότητας των προσωπικών δεδομένων</a:t>
            </a:r>
            <a:endParaRPr lang="en-GB" dirty="0"/>
          </a:p>
        </p:txBody>
      </p:sp>
      <p:pic>
        <p:nvPicPr>
          <p:cNvPr id="7"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4838" y="365129"/>
            <a:ext cx="1181100" cy="714375"/>
          </a:xfrm>
          <a:prstGeom prst="rect">
            <a:avLst/>
          </a:prstGeom>
        </p:spPr>
      </p:pic>
    </p:spTree>
    <p:extLst>
      <p:ext uri="{BB962C8B-B14F-4D97-AF65-F5344CB8AC3E}">
        <p14:creationId xmlns:p14="http://schemas.microsoft.com/office/powerpoint/2010/main" val="1322374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1704" y="703842"/>
            <a:ext cx="7716203" cy="990656"/>
          </a:xfrm>
          <a:prstGeom prst="rect">
            <a:avLst/>
          </a:prstGeom>
        </p:spPr>
        <p:txBody>
          <a:bodyPr vert="horz" wrap="square" lIns="0" tIns="66675" rIns="0" bIns="0" numCol="1" rtlCol="0" anchor="ctr" anchorCtr="0" compatLnSpc="1">
            <a:prstTxWarp prst="textNoShape">
              <a:avLst/>
            </a:prstTxWarp>
            <a:spAutoFit/>
          </a:bodyPr>
          <a:lstStyle/>
          <a:p>
            <a:pPr marL="9525" marR="3810" algn="ctr">
              <a:lnSpc>
                <a:spcPts val="3563"/>
              </a:lnSpc>
              <a:spcBef>
                <a:spcPts val="525"/>
              </a:spcBef>
            </a:pPr>
            <a:r>
              <a:rPr sz="3200" b="1" spc="-23" dirty="0">
                <a:solidFill>
                  <a:schemeClr val="accent2"/>
                </a:solidFill>
              </a:rPr>
              <a:t>Ιδιωτικότητα </a:t>
            </a:r>
            <a:r>
              <a:rPr sz="3200" b="1" spc="-15" dirty="0">
                <a:solidFill>
                  <a:schemeClr val="accent2"/>
                </a:solidFill>
              </a:rPr>
              <a:t>στο</a:t>
            </a:r>
            <a:r>
              <a:rPr sz="3200" b="1" spc="-191" dirty="0">
                <a:solidFill>
                  <a:schemeClr val="accent2"/>
                </a:solidFill>
              </a:rPr>
              <a:t> </a:t>
            </a:r>
            <a:r>
              <a:rPr sz="3200" b="1" spc="-26" dirty="0">
                <a:solidFill>
                  <a:schemeClr val="accent2"/>
                </a:solidFill>
              </a:rPr>
              <a:t>σχεδιασμό  </a:t>
            </a:r>
            <a:r>
              <a:rPr lang="el-GR" sz="3200" b="1" spc="-26" dirty="0">
                <a:solidFill>
                  <a:schemeClr val="accent2"/>
                </a:solidFill>
              </a:rPr>
              <a:t/>
            </a:r>
            <a:br>
              <a:rPr lang="el-GR" sz="3200" b="1" spc="-26" dirty="0">
                <a:solidFill>
                  <a:schemeClr val="accent2"/>
                </a:solidFill>
              </a:rPr>
            </a:br>
            <a:r>
              <a:rPr sz="3200" b="1" spc="-26" dirty="0">
                <a:solidFill>
                  <a:schemeClr val="accent2"/>
                </a:solidFill>
              </a:rPr>
              <a:t>(privacy </a:t>
            </a:r>
            <a:r>
              <a:rPr sz="3200" b="1" spc="-23" dirty="0">
                <a:solidFill>
                  <a:schemeClr val="accent2"/>
                </a:solidFill>
              </a:rPr>
              <a:t>by</a:t>
            </a:r>
            <a:r>
              <a:rPr sz="3200" b="1" spc="-113" dirty="0">
                <a:solidFill>
                  <a:schemeClr val="accent2"/>
                </a:solidFill>
              </a:rPr>
              <a:t> </a:t>
            </a:r>
            <a:r>
              <a:rPr sz="3200" b="1" spc="-26" dirty="0">
                <a:solidFill>
                  <a:schemeClr val="accent2"/>
                </a:solidFill>
              </a:rPr>
              <a:t>design</a:t>
            </a:r>
            <a:r>
              <a:rPr b="1" spc="-26" dirty="0">
                <a:solidFill>
                  <a:schemeClr val="accent2"/>
                </a:solidFill>
              </a:rPr>
              <a:t>)</a:t>
            </a:r>
          </a:p>
        </p:txBody>
      </p:sp>
      <p:sp>
        <p:nvSpPr>
          <p:cNvPr id="3" name="object 3"/>
          <p:cNvSpPr txBox="1"/>
          <p:nvPr/>
        </p:nvSpPr>
        <p:spPr>
          <a:xfrm>
            <a:off x="2211705" y="2485454"/>
            <a:ext cx="7716203" cy="2788649"/>
          </a:xfrm>
          <a:prstGeom prst="rect">
            <a:avLst/>
          </a:prstGeom>
        </p:spPr>
        <p:txBody>
          <a:bodyPr vert="horz" wrap="square" lIns="0" tIns="45720" rIns="0" bIns="0" rtlCol="0">
            <a:spAutoFit/>
          </a:bodyPr>
          <a:lstStyle/>
          <a:p>
            <a:pPr marL="9525" marR="3810" lvl="0" indent="0" algn="l" defTabSz="914400" rtl="0" eaLnBrk="1" fontAlgn="auto" latinLnBrk="0" hangingPunct="1">
              <a:lnSpc>
                <a:spcPts val="2265"/>
              </a:lnSpc>
              <a:spcBef>
                <a:spcPts val="360"/>
              </a:spcBef>
              <a:spcAft>
                <a:spcPts val="0"/>
              </a:spcAft>
              <a:buClrTx/>
              <a:buSzTx/>
              <a:buFontTx/>
              <a:buNone/>
              <a:tabLst/>
              <a:defRPr/>
            </a:pPr>
            <a:r>
              <a:rPr kumimoji="0" sz="2100" b="0" i="0" u="none" strike="noStrike" kern="1200" cap="none" spc="-4" normalizeH="0" baseline="0" noProof="0" dirty="0">
                <a:ln>
                  <a:noFill/>
                </a:ln>
                <a:solidFill>
                  <a:srgbClr val="C00000"/>
                </a:solidFill>
                <a:effectLst/>
                <a:uLnTx/>
                <a:uFillTx/>
                <a:latin typeface="Calibri"/>
                <a:ea typeface="+mn-ea"/>
                <a:cs typeface="Calibri"/>
              </a:rPr>
              <a:t>« Η </a:t>
            </a:r>
            <a:r>
              <a:rPr kumimoji="0" sz="2100" b="0" i="0" u="none" strike="noStrike" kern="1200" cap="none" spc="-8" normalizeH="0" baseline="0" noProof="0" dirty="0">
                <a:ln>
                  <a:noFill/>
                </a:ln>
                <a:solidFill>
                  <a:srgbClr val="C00000"/>
                </a:solidFill>
                <a:effectLst/>
                <a:uLnTx/>
                <a:uFillTx/>
                <a:latin typeface="Calibri"/>
                <a:ea typeface="+mn-ea"/>
                <a:cs typeface="Calibri"/>
              </a:rPr>
              <a:t>ενσωμάτωση </a:t>
            </a:r>
            <a:r>
              <a:rPr kumimoji="0" sz="2100" b="0" i="0" u="none" strike="noStrike" kern="1200" cap="none" spc="-4" normalizeH="0" baseline="0" noProof="0" dirty="0">
                <a:ln>
                  <a:noFill/>
                </a:ln>
                <a:solidFill>
                  <a:srgbClr val="C00000"/>
                </a:solidFill>
                <a:effectLst/>
                <a:uLnTx/>
                <a:uFillTx/>
                <a:latin typeface="Calibri"/>
                <a:ea typeface="+mn-ea"/>
                <a:cs typeface="Calibri"/>
              </a:rPr>
              <a:t>μέτρων </a:t>
            </a:r>
            <a:r>
              <a:rPr kumimoji="0" sz="2100" b="0" i="0" u="none" strike="noStrike" kern="1200" cap="none" spc="-15" normalizeH="0" baseline="0" noProof="0" dirty="0">
                <a:ln>
                  <a:noFill/>
                </a:ln>
                <a:solidFill>
                  <a:srgbClr val="C00000"/>
                </a:solidFill>
                <a:effectLst/>
                <a:uLnTx/>
                <a:uFillTx/>
                <a:latin typeface="Calibri"/>
                <a:ea typeface="+mn-ea"/>
                <a:cs typeface="Calibri"/>
              </a:rPr>
              <a:t>ιδιωτικότητας </a:t>
            </a:r>
            <a:r>
              <a:rPr kumimoji="0" sz="2100" b="0" i="0" u="none" strike="noStrike" kern="1200" cap="none" spc="-26" normalizeH="0" baseline="0" noProof="0" dirty="0">
                <a:ln>
                  <a:noFill/>
                </a:ln>
                <a:solidFill>
                  <a:srgbClr val="C00000"/>
                </a:solidFill>
                <a:effectLst/>
                <a:uLnTx/>
                <a:uFillTx/>
                <a:latin typeface="Calibri"/>
                <a:ea typeface="+mn-ea"/>
                <a:cs typeface="Calibri"/>
              </a:rPr>
              <a:t>και </a:t>
            </a:r>
            <a:r>
              <a:rPr kumimoji="0" sz="2100" b="0" i="0" u="none" strike="noStrike" kern="1200" cap="none" spc="-8" normalizeH="0" baseline="0" noProof="0" dirty="0">
                <a:ln>
                  <a:noFill/>
                </a:ln>
                <a:solidFill>
                  <a:srgbClr val="C00000"/>
                </a:solidFill>
                <a:effectLst/>
                <a:uLnTx/>
                <a:uFillTx/>
                <a:latin typeface="Calibri"/>
                <a:ea typeface="+mn-ea"/>
                <a:cs typeface="Calibri"/>
              </a:rPr>
              <a:t>τεχνολογιών </a:t>
            </a:r>
            <a:r>
              <a:rPr kumimoji="0" sz="2100" b="0" i="0" u="none" strike="noStrike" kern="1200" cap="none" spc="-4" normalizeH="0" baseline="0" noProof="0" dirty="0">
                <a:ln>
                  <a:noFill/>
                </a:ln>
                <a:solidFill>
                  <a:srgbClr val="C00000"/>
                </a:solidFill>
                <a:effectLst/>
                <a:uLnTx/>
                <a:uFillTx/>
                <a:latin typeface="Calibri"/>
                <a:ea typeface="+mn-ea"/>
                <a:cs typeface="Calibri"/>
              </a:rPr>
              <a:t>ενίσχυσης </a:t>
            </a:r>
            <a:r>
              <a:rPr kumimoji="0" sz="2100" b="0" i="0" u="none" strike="noStrike" kern="1200" cap="none" spc="-8" normalizeH="0" baseline="0" noProof="0" dirty="0">
                <a:ln>
                  <a:noFill/>
                </a:ln>
                <a:solidFill>
                  <a:srgbClr val="C00000"/>
                </a:solidFill>
                <a:effectLst/>
                <a:uLnTx/>
                <a:uFillTx/>
                <a:latin typeface="Calibri"/>
                <a:ea typeface="+mn-ea"/>
                <a:cs typeface="Calibri"/>
              </a:rPr>
              <a:t>της  </a:t>
            </a:r>
            <a:r>
              <a:rPr kumimoji="0" sz="2100" b="0" i="0" u="none" strike="noStrike" kern="1200" cap="none" spc="-15" normalizeH="0" baseline="0" noProof="0" dirty="0">
                <a:ln>
                  <a:noFill/>
                </a:ln>
                <a:solidFill>
                  <a:srgbClr val="C00000"/>
                </a:solidFill>
                <a:effectLst/>
                <a:uLnTx/>
                <a:uFillTx/>
                <a:latin typeface="Calibri"/>
                <a:ea typeface="+mn-ea"/>
                <a:cs typeface="Calibri"/>
              </a:rPr>
              <a:t>ιδιωτικότητας </a:t>
            </a:r>
            <a:r>
              <a:rPr kumimoji="0" sz="2100" b="0" i="0" u="none" strike="noStrike" kern="1200" cap="none" spc="-11" normalizeH="0" baseline="0" noProof="0" dirty="0">
                <a:ln>
                  <a:noFill/>
                </a:ln>
                <a:solidFill>
                  <a:srgbClr val="C00000"/>
                </a:solidFill>
                <a:effectLst/>
                <a:uLnTx/>
                <a:uFillTx/>
                <a:latin typeface="Calibri"/>
                <a:ea typeface="+mn-ea"/>
                <a:cs typeface="Calibri"/>
              </a:rPr>
              <a:t>(privacy </a:t>
            </a:r>
            <a:r>
              <a:rPr kumimoji="0" sz="2100" b="0" i="0" u="none" strike="noStrike" kern="1200" cap="none" spc="-4" normalizeH="0" baseline="0" noProof="0" dirty="0">
                <a:ln>
                  <a:noFill/>
                </a:ln>
                <a:solidFill>
                  <a:srgbClr val="C00000"/>
                </a:solidFill>
                <a:effectLst/>
                <a:uLnTx/>
                <a:uFillTx/>
                <a:latin typeface="Calibri"/>
                <a:ea typeface="+mn-ea"/>
                <a:cs typeface="Calibri"/>
              </a:rPr>
              <a:t>enhancing </a:t>
            </a:r>
            <a:r>
              <a:rPr kumimoji="0" sz="2100" b="0" i="0" u="none" strike="noStrike" kern="1200" cap="none" spc="-8" normalizeH="0" baseline="0" noProof="0" dirty="0">
                <a:ln>
                  <a:noFill/>
                </a:ln>
                <a:solidFill>
                  <a:srgbClr val="C00000"/>
                </a:solidFill>
                <a:effectLst/>
                <a:uLnTx/>
                <a:uFillTx/>
                <a:latin typeface="Calibri"/>
                <a:ea typeface="+mn-ea"/>
                <a:cs typeface="Calibri"/>
              </a:rPr>
              <a:t>technologies </a:t>
            </a:r>
            <a:r>
              <a:rPr kumimoji="0" sz="2100" b="0" i="0" u="none" strike="noStrike" kern="1200" cap="none" spc="-4" normalizeH="0" baseline="0" noProof="0" dirty="0">
                <a:ln>
                  <a:noFill/>
                </a:ln>
                <a:solidFill>
                  <a:srgbClr val="C00000"/>
                </a:solidFill>
                <a:effectLst/>
                <a:uLnTx/>
                <a:uFillTx/>
                <a:latin typeface="Calibri"/>
                <a:ea typeface="+mn-ea"/>
                <a:cs typeface="Calibri"/>
              </a:rPr>
              <a:t>- </a:t>
            </a:r>
            <a:r>
              <a:rPr kumimoji="0" sz="2100" b="0" i="0" u="none" strike="noStrike" kern="1200" cap="none" spc="-34" normalizeH="0" baseline="0" noProof="0" dirty="0">
                <a:ln>
                  <a:noFill/>
                </a:ln>
                <a:solidFill>
                  <a:srgbClr val="C00000"/>
                </a:solidFill>
                <a:effectLst/>
                <a:uLnTx/>
                <a:uFillTx/>
                <a:latin typeface="Calibri"/>
                <a:ea typeface="+mn-ea"/>
                <a:cs typeface="Calibri"/>
              </a:rPr>
              <a:t>PETs) </a:t>
            </a:r>
            <a:r>
              <a:rPr kumimoji="0" sz="2100" b="0" i="0" u="none" strike="noStrike" kern="1200" cap="none" spc="-8" normalizeH="0" baseline="0" noProof="0" dirty="0">
                <a:ln>
                  <a:noFill/>
                </a:ln>
                <a:solidFill>
                  <a:srgbClr val="C00000"/>
                </a:solidFill>
                <a:effectLst/>
                <a:uLnTx/>
                <a:uFillTx/>
                <a:latin typeface="Calibri"/>
                <a:ea typeface="+mn-ea"/>
                <a:cs typeface="Calibri"/>
              </a:rPr>
              <a:t>ήδη</a:t>
            </a:r>
            <a:r>
              <a:rPr kumimoji="0" sz="2100" b="0" i="0" u="none" strike="noStrike" kern="1200" cap="none" spc="131" normalizeH="0" baseline="0" noProof="0" dirty="0">
                <a:ln>
                  <a:noFill/>
                </a:ln>
                <a:solidFill>
                  <a:srgbClr val="C00000"/>
                </a:solidFill>
                <a:effectLst/>
                <a:uLnTx/>
                <a:uFillTx/>
                <a:latin typeface="Calibri"/>
                <a:ea typeface="+mn-ea"/>
                <a:cs typeface="Calibri"/>
              </a:rPr>
              <a:t> </a:t>
            </a:r>
            <a:r>
              <a:rPr kumimoji="0" sz="2100" b="0" i="0" u="none" strike="noStrike" kern="1200" cap="none" spc="-4" normalizeH="0" baseline="0" noProof="0" dirty="0">
                <a:ln>
                  <a:noFill/>
                </a:ln>
                <a:solidFill>
                  <a:srgbClr val="C00000"/>
                </a:solidFill>
                <a:effectLst/>
                <a:uLnTx/>
                <a:uFillTx/>
                <a:latin typeface="Calibri"/>
                <a:ea typeface="+mn-ea"/>
                <a:cs typeface="Calibri"/>
              </a:rPr>
              <a:t>στο</a:t>
            </a:r>
            <a:endParaRPr kumimoji="0" sz="2100" b="0" i="0" u="none" strike="noStrike" kern="1200" cap="none" spc="0" normalizeH="0" baseline="0" noProof="0" dirty="0">
              <a:ln>
                <a:noFill/>
              </a:ln>
              <a:solidFill>
                <a:prstClr val="black"/>
              </a:solidFill>
              <a:effectLst/>
              <a:uLnTx/>
              <a:uFillTx/>
              <a:latin typeface="Calibri"/>
              <a:ea typeface="+mn-ea"/>
              <a:cs typeface="Calibri"/>
            </a:endParaRPr>
          </a:p>
          <a:p>
            <a:pPr marL="9525" marR="0" lvl="0" indent="0" algn="l" defTabSz="914400" rtl="0" eaLnBrk="1" fontAlgn="auto" latinLnBrk="0" hangingPunct="1">
              <a:lnSpc>
                <a:spcPts val="2239"/>
              </a:lnSpc>
              <a:spcBef>
                <a:spcPts val="0"/>
              </a:spcBef>
              <a:spcAft>
                <a:spcPts val="0"/>
              </a:spcAft>
              <a:buClrTx/>
              <a:buSzTx/>
              <a:buFontTx/>
              <a:buNone/>
              <a:tabLst/>
              <a:defRPr/>
            </a:pPr>
            <a:r>
              <a:rPr kumimoji="0" sz="2100" b="0" i="0" u="none" strike="noStrike" kern="1200" cap="none" spc="-11" normalizeH="0" baseline="0" noProof="0" dirty="0">
                <a:ln>
                  <a:noFill/>
                </a:ln>
                <a:solidFill>
                  <a:srgbClr val="C00000"/>
                </a:solidFill>
                <a:effectLst/>
                <a:uLnTx/>
                <a:uFillTx/>
                <a:latin typeface="Calibri"/>
                <a:ea typeface="+mn-ea"/>
                <a:cs typeface="Calibri"/>
              </a:rPr>
              <a:t>σχεδιασμό των </a:t>
            </a:r>
            <a:r>
              <a:rPr kumimoji="0" sz="2100" b="0" i="0" u="none" strike="noStrike" kern="1200" cap="none" spc="-8" normalizeH="0" baseline="0" noProof="0" dirty="0">
                <a:ln>
                  <a:noFill/>
                </a:ln>
                <a:solidFill>
                  <a:srgbClr val="C00000"/>
                </a:solidFill>
                <a:effectLst/>
                <a:uLnTx/>
                <a:uFillTx/>
                <a:latin typeface="Calibri"/>
                <a:ea typeface="+mn-ea"/>
                <a:cs typeface="Calibri"/>
              </a:rPr>
              <a:t>συστημάτων επεξεργασίας</a:t>
            </a:r>
            <a:r>
              <a:rPr kumimoji="0" sz="2100" b="0" i="0" u="none" strike="noStrike" kern="1200" cap="none" spc="75" normalizeH="0" baseline="0" noProof="0" dirty="0">
                <a:ln>
                  <a:noFill/>
                </a:ln>
                <a:solidFill>
                  <a:srgbClr val="C00000"/>
                </a:solidFill>
                <a:effectLst/>
                <a:uLnTx/>
                <a:uFillTx/>
                <a:latin typeface="Calibri"/>
                <a:ea typeface="+mn-ea"/>
                <a:cs typeface="Calibri"/>
              </a:rPr>
              <a:t> </a:t>
            </a:r>
            <a:r>
              <a:rPr kumimoji="0" sz="2100" b="0" i="0" u="none" strike="noStrike" kern="1200" cap="none" spc="-8" normalizeH="0" baseline="0" noProof="0" dirty="0">
                <a:ln>
                  <a:noFill/>
                </a:ln>
                <a:solidFill>
                  <a:srgbClr val="C00000"/>
                </a:solidFill>
                <a:effectLst/>
                <a:uLnTx/>
                <a:uFillTx/>
                <a:latin typeface="Calibri"/>
                <a:ea typeface="+mn-ea"/>
                <a:cs typeface="Calibri"/>
              </a:rPr>
              <a:t>δεδομένων»</a:t>
            </a:r>
            <a:endParaRPr kumimoji="0" sz="21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3038" b="0" i="0" u="none" strike="noStrike" kern="1200" cap="none" spc="0" normalizeH="0" baseline="0" noProof="0" dirty="0">
              <a:ln>
                <a:noFill/>
              </a:ln>
              <a:solidFill>
                <a:prstClr val="black"/>
              </a:solidFill>
              <a:effectLst/>
              <a:uLnTx/>
              <a:uFillTx/>
              <a:latin typeface="Times New Roman"/>
              <a:ea typeface="+mn-ea"/>
              <a:cs typeface="Times New Roman"/>
            </a:endParaRPr>
          </a:p>
          <a:p>
            <a:pPr marL="266700" marR="0" lvl="0" indent="-257175" algn="l" defTabSz="914400" rtl="0" eaLnBrk="1" fontAlgn="auto" latinLnBrk="0" hangingPunct="1">
              <a:lnSpc>
                <a:spcPct val="100000"/>
              </a:lnSpc>
              <a:spcBef>
                <a:spcPts val="4"/>
              </a:spcBef>
              <a:spcAft>
                <a:spcPts val="0"/>
              </a:spcAft>
              <a:buClrTx/>
              <a:buSzTx/>
              <a:buFont typeface="Arial"/>
              <a:buChar char="•"/>
              <a:tabLst>
                <a:tab pos="266700" algn="l"/>
                <a:tab pos="267176" algn="l"/>
              </a:tabLst>
              <a:defRPr/>
            </a:pPr>
            <a:r>
              <a:rPr kumimoji="0" sz="2100" b="0" i="0" u="none" strike="noStrike" kern="1200" cap="none" spc="-8" normalizeH="0" baseline="0" noProof="0" dirty="0">
                <a:ln>
                  <a:noFill/>
                </a:ln>
                <a:solidFill>
                  <a:srgbClr val="002060"/>
                </a:solidFill>
                <a:effectLst/>
                <a:uLnTx/>
                <a:uFillTx/>
                <a:latin typeface="Calibri"/>
                <a:ea typeface="+mn-ea"/>
                <a:cs typeface="Calibri"/>
              </a:rPr>
              <a:t>Μετάφραση της </a:t>
            </a:r>
            <a:r>
              <a:rPr kumimoji="0" sz="2100" b="0" i="0" u="none" strike="noStrike" kern="1200" cap="none" spc="-15" normalizeH="0" baseline="0" noProof="0" dirty="0">
                <a:ln>
                  <a:noFill/>
                </a:ln>
                <a:solidFill>
                  <a:srgbClr val="002060"/>
                </a:solidFill>
                <a:effectLst/>
                <a:uLnTx/>
                <a:uFillTx/>
                <a:latin typeface="Calibri"/>
                <a:ea typeface="+mn-ea"/>
                <a:cs typeface="Calibri"/>
              </a:rPr>
              <a:t>ιδιωτικότητας </a:t>
            </a:r>
            <a:r>
              <a:rPr kumimoji="0" sz="2100" b="0" i="0" u="none" strike="noStrike" kern="1200" cap="none" spc="-4" normalizeH="0" baseline="0" noProof="0" dirty="0">
                <a:ln>
                  <a:noFill/>
                </a:ln>
                <a:solidFill>
                  <a:srgbClr val="002060"/>
                </a:solidFill>
                <a:effectLst/>
                <a:uLnTx/>
                <a:uFillTx/>
                <a:latin typeface="Calibri"/>
                <a:ea typeface="+mn-ea"/>
                <a:cs typeface="Calibri"/>
              </a:rPr>
              <a:t>σε </a:t>
            </a:r>
            <a:r>
              <a:rPr kumimoji="0" sz="2100" b="0" i="0" u="none" strike="noStrike" kern="1200" cap="none" spc="-15" normalizeH="0" baseline="0" noProof="0" dirty="0">
                <a:ln>
                  <a:noFill/>
                </a:ln>
                <a:solidFill>
                  <a:srgbClr val="002060"/>
                </a:solidFill>
                <a:effectLst/>
                <a:uLnTx/>
                <a:uFillTx/>
                <a:latin typeface="Calibri"/>
                <a:ea typeface="+mn-ea"/>
                <a:cs typeface="Calibri"/>
              </a:rPr>
              <a:t>τεχνικά</a:t>
            </a:r>
            <a:r>
              <a:rPr kumimoji="0" sz="2100" b="0" i="0" u="none" strike="noStrike" kern="1200" cap="none" spc="79" normalizeH="0" baseline="0" noProof="0" dirty="0">
                <a:ln>
                  <a:noFill/>
                </a:ln>
                <a:solidFill>
                  <a:srgbClr val="002060"/>
                </a:solidFill>
                <a:effectLst/>
                <a:uLnTx/>
                <a:uFillTx/>
                <a:latin typeface="Calibri"/>
                <a:ea typeface="+mn-ea"/>
                <a:cs typeface="Calibri"/>
              </a:rPr>
              <a:t> </a:t>
            </a:r>
            <a:r>
              <a:rPr kumimoji="0" sz="2100" b="0" i="0" u="none" strike="noStrike" kern="1200" cap="none" spc="-8" normalizeH="0" baseline="0" noProof="0" dirty="0">
                <a:ln>
                  <a:noFill/>
                </a:ln>
                <a:solidFill>
                  <a:srgbClr val="002060"/>
                </a:solidFill>
                <a:effectLst/>
                <a:uLnTx/>
                <a:uFillTx/>
                <a:latin typeface="Calibri"/>
                <a:ea typeface="+mn-ea"/>
                <a:cs typeface="Calibri"/>
              </a:rPr>
              <a:t>μέτρα.</a:t>
            </a:r>
            <a:endParaRPr kumimoji="0" sz="2100" b="0" i="0" u="none" strike="noStrike" kern="1200" cap="none" spc="0" normalizeH="0" baseline="0" noProof="0" dirty="0">
              <a:ln>
                <a:noFill/>
              </a:ln>
              <a:solidFill>
                <a:srgbClr val="002060"/>
              </a:solidFill>
              <a:effectLst/>
              <a:uLnTx/>
              <a:uFillTx/>
              <a:latin typeface="Calibri"/>
              <a:ea typeface="+mn-ea"/>
              <a:cs typeface="Calibri"/>
            </a:endParaRPr>
          </a:p>
          <a:p>
            <a:pPr marL="266700" marR="148114" lvl="0" indent="-257175" algn="l" defTabSz="914400" rtl="0" eaLnBrk="1" fontAlgn="auto" latinLnBrk="0" hangingPunct="1">
              <a:lnSpc>
                <a:spcPts val="2265"/>
              </a:lnSpc>
              <a:spcBef>
                <a:spcPts val="791"/>
              </a:spcBef>
              <a:spcAft>
                <a:spcPts val="0"/>
              </a:spcAft>
              <a:buClrTx/>
              <a:buSzTx/>
              <a:buFont typeface="Arial"/>
              <a:buChar char="•"/>
              <a:tabLst>
                <a:tab pos="266700" algn="l"/>
                <a:tab pos="267176" algn="l"/>
              </a:tabLst>
              <a:defRPr/>
            </a:pPr>
            <a:r>
              <a:rPr kumimoji="0" sz="2100" b="0" i="0" u="none" strike="noStrike" kern="1200" cap="none" spc="-8" normalizeH="0" baseline="0" noProof="0" dirty="0">
                <a:ln>
                  <a:noFill/>
                </a:ln>
                <a:solidFill>
                  <a:srgbClr val="002060"/>
                </a:solidFill>
                <a:effectLst/>
                <a:uLnTx/>
                <a:uFillTx/>
                <a:latin typeface="Calibri"/>
                <a:ea typeface="+mn-ea"/>
                <a:cs typeface="Calibri"/>
              </a:rPr>
              <a:t>Όχι </a:t>
            </a:r>
            <a:r>
              <a:rPr kumimoji="0" sz="2100" b="0" i="0" u="none" strike="noStrike" kern="1200" cap="none" spc="-11" normalizeH="0" baseline="0" noProof="0" dirty="0">
                <a:ln>
                  <a:noFill/>
                </a:ln>
                <a:solidFill>
                  <a:srgbClr val="002060"/>
                </a:solidFill>
                <a:effectLst/>
                <a:uLnTx/>
                <a:uFillTx/>
                <a:latin typeface="Calibri"/>
                <a:ea typeface="+mn-ea"/>
                <a:cs typeface="Calibri"/>
              </a:rPr>
              <a:t>μόνο </a:t>
            </a:r>
            <a:r>
              <a:rPr kumimoji="0" sz="2100" b="0" i="0" u="none" strike="noStrike" kern="1200" cap="none" spc="-15" normalizeH="0" baseline="0" noProof="0" dirty="0">
                <a:ln>
                  <a:noFill/>
                </a:ln>
                <a:solidFill>
                  <a:srgbClr val="002060"/>
                </a:solidFill>
                <a:effectLst/>
                <a:uLnTx/>
                <a:uFillTx/>
                <a:latin typeface="Calibri"/>
                <a:ea typeface="+mn-ea"/>
                <a:cs typeface="Calibri"/>
              </a:rPr>
              <a:t>τεχνικά </a:t>
            </a:r>
            <a:r>
              <a:rPr kumimoji="0" sz="2100" b="0" i="0" u="none" strike="noStrike" kern="1200" cap="none" spc="-4" normalizeH="0" baseline="0" noProof="0" dirty="0">
                <a:ln>
                  <a:noFill/>
                </a:ln>
                <a:solidFill>
                  <a:srgbClr val="002060"/>
                </a:solidFill>
                <a:effectLst/>
                <a:uLnTx/>
                <a:uFillTx/>
                <a:latin typeface="Calibri"/>
                <a:ea typeface="+mn-ea"/>
                <a:cs typeface="Calibri"/>
              </a:rPr>
              <a:t>– </a:t>
            </a:r>
            <a:r>
              <a:rPr kumimoji="0" sz="2100" b="0" i="0" u="none" strike="noStrike" kern="1200" cap="none" spc="-8" normalizeH="0" baseline="0" noProof="0" dirty="0">
                <a:ln>
                  <a:noFill/>
                </a:ln>
                <a:solidFill>
                  <a:srgbClr val="002060"/>
                </a:solidFill>
                <a:effectLst/>
                <a:uLnTx/>
                <a:uFillTx/>
                <a:latin typeface="Calibri"/>
                <a:ea typeface="+mn-ea"/>
                <a:cs typeface="Calibri"/>
              </a:rPr>
              <a:t>αλλά </a:t>
            </a:r>
            <a:r>
              <a:rPr kumimoji="0" sz="2100" b="0" i="0" u="none" strike="noStrike" kern="1200" cap="none" spc="-26" normalizeH="0" baseline="0" noProof="0" dirty="0">
                <a:ln>
                  <a:noFill/>
                </a:ln>
                <a:solidFill>
                  <a:srgbClr val="002060"/>
                </a:solidFill>
                <a:effectLst/>
                <a:uLnTx/>
                <a:uFillTx/>
                <a:latin typeface="Calibri"/>
                <a:ea typeface="+mn-ea"/>
                <a:cs typeface="Calibri"/>
              </a:rPr>
              <a:t>και </a:t>
            </a:r>
            <a:r>
              <a:rPr kumimoji="0" sz="2100" b="0" i="0" u="none" strike="noStrike" kern="1200" cap="none" spc="-15" normalizeH="0" baseline="0" noProof="0" dirty="0">
                <a:ln>
                  <a:noFill/>
                </a:ln>
                <a:solidFill>
                  <a:srgbClr val="002060"/>
                </a:solidFill>
                <a:effectLst/>
                <a:uLnTx/>
                <a:uFillTx/>
                <a:latin typeface="Calibri"/>
                <a:ea typeface="+mn-ea"/>
                <a:cs typeface="Calibri"/>
              </a:rPr>
              <a:t>διαδικασίες, </a:t>
            </a:r>
            <a:r>
              <a:rPr kumimoji="0" sz="2100" b="0" i="0" u="none" strike="noStrike" kern="1200" cap="none" spc="-8" normalizeH="0" baseline="0" noProof="0" dirty="0">
                <a:ln>
                  <a:noFill/>
                </a:ln>
                <a:solidFill>
                  <a:srgbClr val="002060"/>
                </a:solidFill>
                <a:effectLst/>
                <a:uLnTx/>
                <a:uFillTx/>
                <a:latin typeface="Calibri"/>
                <a:ea typeface="+mn-ea"/>
                <a:cs typeface="Calibri"/>
              </a:rPr>
              <a:t>ανθρώπινο </a:t>
            </a:r>
            <a:r>
              <a:rPr kumimoji="0" sz="2100" b="0" i="0" u="none" strike="noStrike" kern="1200" cap="none" spc="-11" normalizeH="0" baseline="0" noProof="0" dirty="0">
                <a:ln>
                  <a:noFill/>
                </a:ln>
                <a:solidFill>
                  <a:srgbClr val="002060"/>
                </a:solidFill>
                <a:effectLst/>
                <a:uLnTx/>
                <a:uFillTx/>
                <a:latin typeface="Calibri"/>
                <a:ea typeface="+mn-ea"/>
                <a:cs typeface="Calibri"/>
              </a:rPr>
              <a:t>δυναμικό: </a:t>
            </a:r>
            <a:r>
              <a:rPr kumimoji="0" sz="2100" b="0" i="0" u="none" strike="noStrike" kern="1200" cap="none" spc="-4" normalizeH="0" baseline="0" noProof="0" dirty="0">
                <a:ln>
                  <a:noFill/>
                </a:ln>
                <a:solidFill>
                  <a:srgbClr val="002060"/>
                </a:solidFill>
                <a:effectLst/>
                <a:uLnTx/>
                <a:uFillTx/>
                <a:latin typeface="Calibri"/>
                <a:ea typeface="+mn-ea"/>
                <a:cs typeface="Calibri"/>
              </a:rPr>
              <a:t>μια  </a:t>
            </a:r>
            <a:r>
              <a:rPr kumimoji="0" sz="2100" b="0" i="0" u="none" strike="noStrike" kern="1200" cap="none" spc="-8" normalizeH="0" baseline="0" noProof="0" dirty="0">
                <a:ln>
                  <a:noFill/>
                </a:ln>
                <a:solidFill>
                  <a:srgbClr val="002060"/>
                </a:solidFill>
                <a:effectLst/>
                <a:uLnTx/>
                <a:uFillTx/>
                <a:latin typeface="Calibri"/>
                <a:ea typeface="+mn-ea"/>
                <a:cs typeface="Calibri"/>
              </a:rPr>
              <a:t>στρατηγική</a:t>
            </a:r>
            <a:r>
              <a:rPr kumimoji="0" sz="2100" b="0" i="0" u="none" strike="noStrike" kern="1200" cap="none" spc="8" normalizeH="0" baseline="0" noProof="0" dirty="0">
                <a:ln>
                  <a:noFill/>
                </a:ln>
                <a:solidFill>
                  <a:srgbClr val="002060"/>
                </a:solidFill>
                <a:effectLst/>
                <a:uLnTx/>
                <a:uFillTx/>
                <a:latin typeface="Calibri"/>
                <a:ea typeface="+mn-ea"/>
                <a:cs typeface="Calibri"/>
              </a:rPr>
              <a:t> </a:t>
            </a:r>
            <a:r>
              <a:rPr kumimoji="0" sz="2100" b="0" i="0" u="none" strike="noStrike" kern="1200" cap="none" spc="-11" normalizeH="0" baseline="0" noProof="0" dirty="0">
                <a:ln>
                  <a:noFill/>
                </a:ln>
                <a:solidFill>
                  <a:srgbClr val="002060"/>
                </a:solidFill>
                <a:effectLst/>
                <a:uLnTx/>
                <a:uFillTx/>
                <a:latin typeface="Calibri"/>
                <a:ea typeface="+mn-ea"/>
                <a:cs typeface="Calibri"/>
              </a:rPr>
              <a:t>αλλαγή.</a:t>
            </a:r>
            <a:endParaRPr kumimoji="0" sz="2100" b="0" i="0" u="none" strike="noStrike" kern="1200" cap="none" spc="0" normalizeH="0" baseline="0" noProof="0" dirty="0">
              <a:ln>
                <a:noFill/>
              </a:ln>
              <a:solidFill>
                <a:srgbClr val="002060"/>
              </a:solidFill>
              <a:effectLst/>
              <a:uLnTx/>
              <a:uFillTx/>
              <a:latin typeface="Calibri"/>
              <a:ea typeface="+mn-ea"/>
              <a:cs typeface="Calibri"/>
            </a:endParaRPr>
          </a:p>
          <a:p>
            <a:pPr marL="266700" marR="0" lvl="0" indent="-257175" algn="l" defTabSz="914400" rtl="0" eaLnBrk="1" fontAlgn="auto" latinLnBrk="0" hangingPunct="1">
              <a:lnSpc>
                <a:spcPct val="100000"/>
              </a:lnSpc>
              <a:spcBef>
                <a:spcPts val="465"/>
              </a:spcBef>
              <a:spcAft>
                <a:spcPts val="0"/>
              </a:spcAft>
              <a:buClrTx/>
              <a:buSzTx/>
              <a:buFont typeface="Arial"/>
              <a:buChar char="•"/>
              <a:tabLst>
                <a:tab pos="266700" algn="l"/>
                <a:tab pos="267176" algn="l"/>
              </a:tabLst>
              <a:defRPr/>
            </a:pPr>
            <a:r>
              <a:rPr kumimoji="0" sz="2100" b="0" i="0" u="none" strike="noStrike" kern="1200" cap="none" spc="-8" normalizeH="0" baseline="0" noProof="0" dirty="0">
                <a:ln>
                  <a:noFill/>
                </a:ln>
                <a:solidFill>
                  <a:srgbClr val="002060"/>
                </a:solidFill>
                <a:effectLst/>
                <a:uLnTx/>
                <a:uFillTx/>
                <a:latin typeface="Calibri"/>
                <a:ea typeface="+mn-ea"/>
                <a:cs typeface="Calibri"/>
              </a:rPr>
              <a:t>Πρακτική </a:t>
            </a:r>
            <a:r>
              <a:rPr kumimoji="0" sz="2100" b="0" i="0" u="none" strike="noStrike" kern="1200" cap="none" spc="-11" normalizeH="0" baseline="0" noProof="0" dirty="0">
                <a:ln>
                  <a:noFill/>
                </a:ln>
                <a:solidFill>
                  <a:srgbClr val="002060"/>
                </a:solidFill>
                <a:effectLst/>
                <a:uLnTx/>
                <a:uFillTx/>
                <a:latin typeface="Calibri"/>
                <a:ea typeface="+mn-ea"/>
                <a:cs typeface="Calibri"/>
              </a:rPr>
              <a:t>εφαρμογή: </a:t>
            </a:r>
            <a:r>
              <a:rPr kumimoji="0" sz="2100" b="0" i="0" u="none" strike="noStrike" kern="1200" cap="none" spc="-15" normalizeH="0" baseline="0" noProof="0" dirty="0">
                <a:ln>
                  <a:noFill/>
                </a:ln>
                <a:solidFill>
                  <a:srgbClr val="002060"/>
                </a:solidFill>
                <a:effectLst/>
                <a:uLnTx/>
                <a:uFillTx/>
                <a:latin typeface="Calibri"/>
                <a:ea typeface="+mn-ea"/>
                <a:cs typeface="Calibri"/>
              </a:rPr>
              <a:t>γρήγορες </a:t>
            </a:r>
            <a:r>
              <a:rPr kumimoji="0" sz="2100" b="0" i="0" u="none" strike="noStrike" kern="1200" cap="none" spc="-8" normalizeH="0" baseline="0" noProof="0" dirty="0">
                <a:ln>
                  <a:noFill/>
                </a:ln>
                <a:solidFill>
                  <a:srgbClr val="002060"/>
                </a:solidFill>
                <a:effectLst/>
                <a:uLnTx/>
                <a:uFillTx/>
                <a:latin typeface="Calibri"/>
                <a:ea typeface="+mn-ea"/>
                <a:cs typeface="Calibri"/>
              </a:rPr>
              <a:t>νίκες </a:t>
            </a:r>
            <a:r>
              <a:rPr kumimoji="0" sz="2100" b="0" i="0" u="none" strike="noStrike" kern="1200" cap="none" spc="-26" normalizeH="0" baseline="0" noProof="0" dirty="0">
                <a:ln>
                  <a:noFill/>
                </a:ln>
                <a:solidFill>
                  <a:srgbClr val="002060"/>
                </a:solidFill>
                <a:effectLst/>
                <a:uLnTx/>
                <a:uFillTx/>
                <a:latin typeface="Calibri"/>
                <a:ea typeface="+mn-ea"/>
                <a:cs typeface="Calibri"/>
              </a:rPr>
              <a:t>και </a:t>
            </a:r>
            <a:r>
              <a:rPr kumimoji="0" sz="2100" b="0" i="0" u="none" strike="noStrike" kern="1200" cap="none" spc="-4" normalizeH="0" baseline="0" noProof="0" dirty="0">
                <a:ln>
                  <a:noFill/>
                </a:ln>
                <a:solidFill>
                  <a:srgbClr val="002060"/>
                </a:solidFill>
                <a:effectLst/>
                <a:uLnTx/>
                <a:uFillTx/>
                <a:latin typeface="Calibri"/>
                <a:ea typeface="+mn-ea"/>
                <a:cs typeface="Calibri"/>
              </a:rPr>
              <a:t>μεγάλες</a:t>
            </a:r>
            <a:r>
              <a:rPr kumimoji="0" sz="2100" b="0" i="0" u="none" strike="noStrike" kern="1200" cap="none" spc="120" normalizeH="0" baseline="0" noProof="0" dirty="0">
                <a:ln>
                  <a:noFill/>
                </a:ln>
                <a:solidFill>
                  <a:srgbClr val="002060"/>
                </a:solidFill>
                <a:effectLst/>
                <a:uLnTx/>
                <a:uFillTx/>
                <a:latin typeface="Calibri"/>
                <a:ea typeface="+mn-ea"/>
                <a:cs typeface="Calibri"/>
              </a:rPr>
              <a:t> </a:t>
            </a:r>
            <a:r>
              <a:rPr kumimoji="0" sz="2100" b="0" i="0" u="none" strike="noStrike" kern="1200" cap="none" spc="-4" normalizeH="0" baseline="0" noProof="0" dirty="0">
                <a:ln>
                  <a:noFill/>
                </a:ln>
                <a:solidFill>
                  <a:srgbClr val="002060"/>
                </a:solidFill>
                <a:effectLst/>
                <a:uLnTx/>
                <a:uFillTx/>
                <a:latin typeface="Calibri"/>
                <a:ea typeface="+mn-ea"/>
                <a:cs typeface="Calibri"/>
              </a:rPr>
              <a:t>προκλήσεις!</a:t>
            </a:r>
            <a:endParaRPr kumimoji="0" sz="2100" b="0" i="0" u="none" strike="noStrike" kern="1200" cap="none" spc="0" normalizeH="0" baseline="0" noProof="0" dirty="0">
              <a:ln>
                <a:noFill/>
              </a:ln>
              <a:solidFill>
                <a:srgbClr val="002060"/>
              </a:solidFill>
              <a:effectLst/>
              <a:uLnTx/>
              <a:uFillTx/>
              <a:latin typeface="Calibri"/>
              <a:ea typeface="+mn-ea"/>
              <a:cs typeface="Calibri"/>
            </a:endParaRPr>
          </a:p>
        </p:txBody>
      </p:sp>
      <p:pic>
        <p:nvPicPr>
          <p:cNvPr id="4"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9400" y="346654"/>
            <a:ext cx="1181100" cy="714375"/>
          </a:xfrm>
          <a:prstGeom prst="rect">
            <a:avLst/>
          </a:prstGeom>
        </p:spPr>
      </p:pic>
    </p:spTree>
    <p:extLst>
      <p:ext uri="{BB962C8B-B14F-4D97-AF65-F5344CB8AC3E}">
        <p14:creationId xmlns:p14="http://schemas.microsoft.com/office/powerpoint/2010/main" val="3393439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05255" y="997167"/>
            <a:ext cx="8494871" cy="424636"/>
          </a:xfrm>
          <a:prstGeom prst="rect">
            <a:avLst/>
          </a:prstGeom>
        </p:spPr>
        <p:txBody>
          <a:bodyPr vert="horz" wrap="square" lIns="0" tIns="9049" rIns="0" bIns="0" numCol="1" rtlCol="0" anchor="ctr" anchorCtr="0" compatLnSpc="1">
            <a:prstTxWarp prst="textNoShape">
              <a:avLst/>
            </a:prstTxWarp>
            <a:spAutoFit/>
          </a:bodyPr>
          <a:lstStyle/>
          <a:p>
            <a:pPr marL="9525">
              <a:spcBef>
                <a:spcPts val="71"/>
              </a:spcBef>
            </a:pPr>
            <a:r>
              <a:rPr sz="3000" spc="-23" dirty="0"/>
              <a:t>Στρατηγικές </a:t>
            </a:r>
            <a:r>
              <a:rPr sz="3000" spc="-26" dirty="0"/>
              <a:t>προστασίας δεδομένων </a:t>
            </a:r>
            <a:r>
              <a:rPr sz="3000" spc="-15" dirty="0"/>
              <a:t>ήδη </a:t>
            </a:r>
            <a:r>
              <a:rPr sz="3000" spc="-11" dirty="0"/>
              <a:t>στο</a:t>
            </a:r>
            <a:r>
              <a:rPr sz="3000" spc="-214" dirty="0"/>
              <a:t> </a:t>
            </a:r>
            <a:r>
              <a:rPr sz="3000" spc="-23" dirty="0"/>
              <a:t>σχεδιασμό</a:t>
            </a:r>
            <a:endParaRPr sz="3000"/>
          </a:p>
        </p:txBody>
      </p:sp>
      <p:graphicFrame>
        <p:nvGraphicFramePr>
          <p:cNvPr id="3" name="object 3"/>
          <p:cNvGraphicFramePr>
            <a:graphicFrameLocks noGrp="1"/>
          </p:cNvGraphicFramePr>
          <p:nvPr>
            <p:extLst/>
          </p:nvPr>
        </p:nvGraphicFramePr>
        <p:xfrm>
          <a:off x="1684953" y="1528382"/>
          <a:ext cx="8767286" cy="4946632"/>
        </p:xfrm>
        <a:graphic>
          <a:graphicData uri="http://schemas.openxmlformats.org/drawingml/2006/table">
            <a:tbl>
              <a:tblPr firstRow="1" bandRow="1">
                <a:tableStyleId>{2D5ABB26-0587-4C30-8999-92F81FD0307C}</a:tableStyleId>
              </a:tblPr>
              <a:tblGrid>
                <a:gridCol w="705802">
                  <a:extLst>
                    <a:ext uri="{9D8B030D-6E8A-4147-A177-3AD203B41FA5}">
                      <a16:colId xmlns:a16="http://schemas.microsoft.com/office/drawing/2014/main" val="20000"/>
                    </a:ext>
                  </a:extLst>
                </a:gridCol>
                <a:gridCol w="2627471">
                  <a:extLst>
                    <a:ext uri="{9D8B030D-6E8A-4147-A177-3AD203B41FA5}">
                      <a16:colId xmlns:a16="http://schemas.microsoft.com/office/drawing/2014/main" val="20001"/>
                    </a:ext>
                  </a:extLst>
                </a:gridCol>
                <a:gridCol w="5434013">
                  <a:extLst>
                    <a:ext uri="{9D8B030D-6E8A-4147-A177-3AD203B41FA5}">
                      <a16:colId xmlns:a16="http://schemas.microsoft.com/office/drawing/2014/main" val="20002"/>
                    </a:ext>
                  </a:extLst>
                </a:gridCol>
              </a:tblGrid>
              <a:tr h="425693">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nSpc>
                          <a:spcPct val="100000"/>
                        </a:lnSpc>
                        <a:spcBef>
                          <a:spcPts val="50"/>
                        </a:spcBef>
                      </a:pPr>
                      <a:endParaRPr sz="1300">
                        <a:latin typeface="Times New Roman"/>
                        <a:cs typeface="Times New Roman"/>
                      </a:endParaRPr>
                    </a:p>
                    <a:p>
                      <a:pPr marL="524510">
                        <a:lnSpc>
                          <a:spcPct val="100000"/>
                        </a:lnSpc>
                      </a:pPr>
                      <a:r>
                        <a:rPr sz="1400" b="1" spc="-35" dirty="0">
                          <a:solidFill>
                            <a:srgbClr val="FFFFFF"/>
                          </a:solidFill>
                          <a:latin typeface="Calibri"/>
                          <a:cs typeface="Calibri"/>
                        </a:rPr>
                        <a:t>ΣΤΡΑΤΗΓΙΚΗ</a:t>
                      </a:r>
                      <a:endParaRPr sz="1400">
                        <a:latin typeface="Calibri"/>
                        <a:cs typeface="Calibri"/>
                      </a:endParaRPr>
                    </a:p>
                  </a:txBody>
                  <a:tcPr marL="0" marR="0" marT="4763"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nSpc>
                          <a:spcPct val="100000"/>
                        </a:lnSpc>
                        <a:spcBef>
                          <a:spcPts val="50"/>
                        </a:spcBef>
                      </a:pPr>
                      <a:endParaRPr sz="1300">
                        <a:latin typeface="Times New Roman"/>
                        <a:cs typeface="Times New Roman"/>
                      </a:endParaRPr>
                    </a:p>
                    <a:p>
                      <a:pPr marL="462915" algn="ctr">
                        <a:lnSpc>
                          <a:spcPct val="100000"/>
                        </a:lnSpc>
                      </a:pPr>
                      <a:r>
                        <a:rPr sz="1400" b="1" dirty="0">
                          <a:solidFill>
                            <a:srgbClr val="FFFFFF"/>
                          </a:solidFill>
                          <a:latin typeface="Calibri"/>
                          <a:cs typeface="Calibri"/>
                        </a:rPr>
                        <a:t>ΕΝΔΕΙΚΤΙΚΑ</a:t>
                      </a:r>
                      <a:r>
                        <a:rPr sz="1400" b="1" spc="-20" dirty="0">
                          <a:solidFill>
                            <a:srgbClr val="FFFFFF"/>
                          </a:solidFill>
                          <a:latin typeface="Calibri"/>
                          <a:cs typeface="Calibri"/>
                        </a:rPr>
                        <a:t> </a:t>
                      </a:r>
                      <a:r>
                        <a:rPr sz="1400" b="1" spc="-30" dirty="0">
                          <a:solidFill>
                            <a:srgbClr val="FFFFFF"/>
                          </a:solidFill>
                          <a:latin typeface="Calibri"/>
                          <a:cs typeface="Calibri"/>
                        </a:rPr>
                        <a:t>ΜΕΤΡΑ</a:t>
                      </a:r>
                      <a:endParaRPr sz="1400">
                        <a:latin typeface="Calibri"/>
                        <a:cs typeface="Calibri"/>
                      </a:endParaRPr>
                    </a:p>
                  </a:txBody>
                  <a:tcPr marL="0" marR="0" marT="4763"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extLst>
                  <a:ext uri="{0D108BD9-81ED-4DB2-BD59-A6C34878D82A}">
                    <a16:rowId xmlns:a16="http://schemas.microsoft.com/office/drawing/2014/main" val="10000"/>
                  </a:ext>
                </a:extLst>
              </a:tr>
              <a:tr h="737737">
                <a:tc>
                  <a:txBody>
                    <a:bodyPr/>
                    <a:lstStyle/>
                    <a:p>
                      <a:pPr marR="292735" algn="r">
                        <a:lnSpc>
                          <a:spcPct val="100000"/>
                        </a:lnSpc>
                        <a:spcBef>
                          <a:spcPts val="960"/>
                        </a:spcBef>
                      </a:pPr>
                      <a:r>
                        <a:rPr sz="1400" b="1" dirty="0">
                          <a:solidFill>
                            <a:srgbClr val="FFFFFF"/>
                          </a:solidFill>
                          <a:latin typeface="Calibri"/>
                          <a:cs typeface="Calibri"/>
                        </a:rPr>
                        <a:t>1</a:t>
                      </a:r>
                      <a:endParaRPr sz="1400">
                        <a:latin typeface="Calibri"/>
                        <a:cs typeface="Calibri"/>
                      </a:endParaRPr>
                    </a:p>
                  </a:txBody>
                  <a:tcPr marL="0" marR="0" marT="914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5B9BD4"/>
                    </a:solidFill>
                  </a:tcPr>
                </a:tc>
                <a:tc>
                  <a:txBody>
                    <a:bodyPr/>
                    <a:lstStyle/>
                    <a:p>
                      <a:pPr marL="524510">
                        <a:lnSpc>
                          <a:spcPct val="100000"/>
                        </a:lnSpc>
                        <a:spcBef>
                          <a:spcPts val="960"/>
                        </a:spcBef>
                      </a:pPr>
                      <a:r>
                        <a:rPr sz="1400" spc="-10" dirty="0">
                          <a:latin typeface="Calibri"/>
                          <a:cs typeface="Calibri"/>
                        </a:rPr>
                        <a:t>Ελαχιστοποίηση</a:t>
                      </a:r>
                      <a:r>
                        <a:rPr sz="1400" spc="30" dirty="0">
                          <a:latin typeface="Calibri"/>
                          <a:cs typeface="Calibri"/>
                        </a:rPr>
                        <a:t> </a:t>
                      </a:r>
                      <a:r>
                        <a:rPr sz="1400" spc="-10" dirty="0">
                          <a:latin typeface="Calibri"/>
                          <a:cs typeface="Calibri"/>
                        </a:rPr>
                        <a:t>δεδομένων</a:t>
                      </a:r>
                      <a:endParaRPr sz="1400">
                        <a:latin typeface="Calibri"/>
                        <a:cs typeface="Calibri"/>
                      </a:endParaRPr>
                    </a:p>
                  </a:txBody>
                  <a:tcPr marL="0" marR="0" marT="914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524510">
                        <a:lnSpc>
                          <a:spcPts val="2039"/>
                        </a:lnSpc>
                        <a:tabLst>
                          <a:tab pos="1784985" algn="l"/>
                          <a:tab pos="2263140" algn="l"/>
                          <a:tab pos="3761740" algn="l"/>
                          <a:tab pos="4946015" algn="l"/>
                          <a:tab pos="5481320" algn="l"/>
                          <a:tab pos="5988685" algn="l"/>
                          <a:tab pos="6328410" algn="l"/>
                        </a:tabLst>
                      </a:pPr>
                      <a:r>
                        <a:rPr sz="1400" spc="-5" dirty="0">
                          <a:latin typeface="Calibri"/>
                          <a:cs typeface="Calibri"/>
                        </a:rPr>
                        <a:t>Καθορισμός	των	</a:t>
                      </a:r>
                      <a:r>
                        <a:rPr sz="1400" spc="-10" dirty="0">
                          <a:latin typeface="Calibri"/>
                          <a:cs typeface="Calibri"/>
                        </a:rPr>
                        <a:t>απαιτούμενων	δεδομένων	πριν	</a:t>
                      </a:r>
                      <a:r>
                        <a:rPr sz="1400" dirty="0">
                          <a:latin typeface="Calibri"/>
                          <a:cs typeface="Calibri"/>
                        </a:rPr>
                        <a:t>από	</a:t>
                      </a:r>
                      <a:r>
                        <a:rPr sz="1400" spc="-5" dirty="0">
                          <a:latin typeface="Calibri"/>
                          <a:cs typeface="Calibri"/>
                        </a:rPr>
                        <a:t>τη	</a:t>
                      </a:r>
                      <a:r>
                        <a:rPr sz="1400" spc="-10" dirty="0">
                          <a:latin typeface="Calibri"/>
                          <a:cs typeface="Calibri"/>
                        </a:rPr>
                        <a:t>συλλογή,</a:t>
                      </a:r>
                      <a:endParaRPr sz="1400">
                        <a:latin typeface="Calibri"/>
                        <a:cs typeface="Calibri"/>
                      </a:endParaRPr>
                    </a:p>
                    <a:p>
                      <a:pPr marL="524510">
                        <a:lnSpc>
                          <a:spcPct val="100000"/>
                        </a:lnSpc>
                      </a:pPr>
                      <a:r>
                        <a:rPr sz="1400" spc="-5" dirty="0">
                          <a:latin typeface="Calibri"/>
                          <a:cs typeface="Calibri"/>
                        </a:rPr>
                        <a:t>μείωση </a:t>
                      </a:r>
                      <a:r>
                        <a:rPr sz="1400" spc="-10" dirty="0">
                          <a:latin typeface="Calibri"/>
                          <a:cs typeface="Calibri"/>
                        </a:rPr>
                        <a:t>πεδίων, διαγραφή </a:t>
                      </a:r>
                      <a:r>
                        <a:rPr sz="1400" spc="-5" dirty="0">
                          <a:latin typeface="Calibri"/>
                          <a:cs typeface="Calibri"/>
                        </a:rPr>
                        <a:t>άχρηστης</a:t>
                      </a:r>
                      <a:r>
                        <a:rPr sz="1400" spc="65" dirty="0">
                          <a:latin typeface="Calibri"/>
                          <a:cs typeface="Calibri"/>
                        </a:rPr>
                        <a:t> </a:t>
                      </a:r>
                      <a:r>
                        <a:rPr sz="1400" spc="-5" dirty="0">
                          <a:latin typeface="Calibri"/>
                          <a:cs typeface="Calibri"/>
                        </a:rPr>
                        <a:t>πληροφορίας.</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1"/>
                  </a:ext>
                </a:extLst>
              </a:tr>
              <a:tr h="955941">
                <a:tc>
                  <a:txBody>
                    <a:bodyPr/>
                    <a:lstStyle/>
                    <a:p>
                      <a:pPr>
                        <a:lnSpc>
                          <a:spcPct val="100000"/>
                        </a:lnSpc>
                        <a:spcBef>
                          <a:spcPts val="30"/>
                        </a:spcBef>
                      </a:pPr>
                      <a:endParaRPr sz="1300">
                        <a:latin typeface="Times New Roman"/>
                        <a:cs typeface="Times New Roman"/>
                      </a:endParaRPr>
                    </a:p>
                    <a:p>
                      <a:pPr marR="292735" algn="r">
                        <a:lnSpc>
                          <a:spcPct val="100000"/>
                        </a:lnSpc>
                      </a:pPr>
                      <a:r>
                        <a:rPr sz="1400" b="1" dirty="0">
                          <a:solidFill>
                            <a:srgbClr val="FFFFFF"/>
                          </a:solidFill>
                          <a:latin typeface="Calibri"/>
                          <a:cs typeface="Calibri"/>
                        </a:rPr>
                        <a:t>2</a:t>
                      </a:r>
                      <a:endParaRPr sz="1400">
                        <a:latin typeface="Calibri"/>
                        <a:cs typeface="Calibri"/>
                      </a:endParaRPr>
                    </a:p>
                  </a:txBody>
                  <a:tcPr marL="0" marR="0" marT="285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a:lnSpc>
                          <a:spcPct val="100000"/>
                        </a:lnSpc>
                        <a:spcBef>
                          <a:spcPts val="30"/>
                        </a:spcBef>
                      </a:pPr>
                      <a:endParaRPr sz="1300">
                        <a:latin typeface="Times New Roman"/>
                        <a:cs typeface="Times New Roman"/>
                      </a:endParaRPr>
                    </a:p>
                    <a:p>
                      <a:pPr marL="524510">
                        <a:lnSpc>
                          <a:spcPct val="100000"/>
                        </a:lnSpc>
                      </a:pPr>
                      <a:r>
                        <a:rPr sz="1400" spc="-5" dirty="0">
                          <a:latin typeface="Calibri"/>
                          <a:cs typeface="Calibri"/>
                        </a:rPr>
                        <a:t>Απόκρυψη </a:t>
                      </a:r>
                      <a:r>
                        <a:rPr sz="1400" spc="-10" dirty="0">
                          <a:latin typeface="Calibri"/>
                          <a:cs typeface="Calibri"/>
                        </a:rPr>
                        <a:t>δεδομένων</a:t>
                      </a:r>
                      <a:endParaRPr sz="1400">
                        <a:latin typeface="Calibri"/>
                        <a:cs typeface="Calibri"/>
                      </a:endParaRPr>
                    </a:p>
                  </a:txBody>
                  <a:tcPr marL="0" marR="0" marT="285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524510">
                        <a:lnSpc>
                          <a:spcPts val="2045"/>
                        </a:lnSpc>
                        <a:tabLst>
                          <a:tab pos="2239010" algn="l"/>
                          <a:tab pos="2911475" algn="l"/>
                          <a:tab pos="3380740" algn="l"/>
                          <a:tab pos="4737100" algn="l"/>
                          <a:tab pos="5186680" algn="l"/>
                          <a:tab pos="6601459" algn="l"/>
                        </a:tabLst>
                      </a:pPr>
                      <a:r>
                        <a:rPr sz="1400" spc="-5" dirty="0">
                          <a:latin typeface="Calibri"/>
                          <a:cs typeface="Calibri"/>
                        </a:rPr>
                        <a:t>Κρυπτογράφηση	</a:t>
                      </a:r>
                      <a:r>
                        <a:rPr sz="1400" spc="-20" dirty="0">
                          <a:latin typeface="Calibri"/>
                          <a:cs typeface="Calibri"/>
                        </a:rPr>
                        <a:t>(κατά	</a:t>
                      </a:r>
                      <a:r>
                        <a:rPr sz="1400" spc="-15" dirty="0">
                          <a:latin typeface="Calibri"/>
                          <a:cs typeface="Calibri"/>
                        </a:rPr>
                        <a:t>την	</a:t>
                      </a:r>
                      <a:r>
                        <a:rPr sz="1400" spc="-5" dirty="0">
                          <a:latin typeface="Calibri"/>
                          <a:cs typeface="Calibri"/>
                        </a:rPr>
                        <a:t>αποθήκευση	</a:t>
                      </a:r>
                      <a:r>
                        <a:rPr sz="1400" spc="-25" dirty="0">
                          <a:latin typeface="Calibri"/>
                          <a:cs typeface="Calibri"/>
                        </a:rPr>
                        <a:t>και	</a:t>
                      </a:r>
                      <a:r>
                        <a:rPr sz="1400" spc="-10" dirty="0">
                          <a:latin typeface="Calibri"/>
                          <a:cs typeface="Calibri"/>
                        </a:rPr>
                        <a:t>επικοινωνία),	</a:t>
                      </a:r>
                      <a:r>
                        <a:rPr sz="1400" spc="-5" dirty="0">
                          <a:latin typeface="Calibri"/>
                          <a:cs typeface="Calibri"/>
                        </a:rPr>
                        <a:t>χρήση</a:t>
                      </a:r>
                      <a:endParaRPr sz="1400">
                        <a:latin typeface="Calibri"/>
                        <a:cs typeface="Calibri"/>
                      </a:endParaRPr>
                    </a:p>
                    <a:p>
                      <a:pPr marL="524510" marR="52705">
                        <a:lnSpc>
                          <a:spcPct val="100000"/>
                        </a:lnSpc>
                        <a:tabLst>
                          <a:tab pos="1656714" algn="l"/>
                          <a:tab pos="2915920" algn="l"/>
                          <a:tab pos="4188460" algn="l"/>
                          <a:tab pos="5398770" algn="l"/>
                        </a:tabLst>
                      </a:pPr>
                      <a:r>
                        <a:rPr sz="1400" dirty="0">
                          <a:latin typeface="Calibri"/>
                          <a:cs typeface="Calibri"/>
                        </a:rPr>
                        <a:t>ε</a:t>
                      </a:r>
                      <a:r>
                        <a:rPr sz="1400" spc="-25" dirty="0">
                          <a:latin typeface="Calibri"/>
                          <a:cs typeface="Calibri"/>
                        </a:rPr>
                        <a:t>ρ</a:t>
                      </a:r>
                      <a:r>
                        <a:rPr sz="1400" spc="-5" dirty="0">
                          <a:latin typeface="Calibri"/>
                          <a:cs typeface="Calibri"/>
                        </a:rPr>
                        <a:t>γ</a:t>
                      </a:r>
                      <a:r>
                        <a:rPr sz="1400" spc="5" dirty="0">
                          <a:latin typeface="Calibri"/>
                          <a:cs typeface="Calibri"/>
                        </a:rPr>
                        <a:t>α</a:t>
                      </a:r>
                      <a:r>
                        <a:rPr sz="1400" spc="0" dirty="0">
                          <a:latin typeface="Calibri"/>
                          <a:cs typeface="Calibri"/>
                        </a:rPr>
                        <a:t>λε</a:t>
                      </a:r>
                      <a:r>
                        <a:rPr sz="1400" spc="-5" dirty="0">
                          <a:latin typeface="Calibri"/>
                          <a:cs typeface="Calibri"/>
                        </a:rPr>
                        <a:t>ί</a:t>
                      </a:r>
                      <a:r>
                        <a:rPr sz="1400" spc="-10" dirty="0">
                          <a:latin typeface="Calibri"/>
                          <a:cs typeface="Calibri"/>
                        </a:rPr>
                        <a:t>ω</a:t>
                      </a:r>
                      <a:r>
                        <a:rPr sz="1400" dirty="0">
                          <a:latin typeface="Calibri"/>
                          <a:cs typeface="Calibri"/>
                        </a:rPr>
                        <a:t>ν	πρ</a:t>
                      </a:r>
                      <a:r>
                        <a:rPr sz="1400" spc="0" dirty="0">
                          <a:latin typeface="Calibri"/>
                          <a:cs typeface="Calibri"/>
                        </a:rPr>
                        <a:t>ο</a:t>
                      </a:r>
                      <a:r>
                        <a:rPr sz="1400" spc="25" dirty="0">
                          <a:latin typeface="Calibri"/>
                          <a:cs typeface="Calibri"/>
                        </a:rPr>
                        <a:t>σ</a:t>
                      </a:r>
                      <a:r>
                        <a:rPr sz="1400" spc="-15" dirty="0">
                          <a:latin typeface="Calibri"/>
                          <a:cs typeface="Calibri"/>
                        </a:rPr>
                        <a:t>τα</a:t>
                      </a:r>
                      <a:r>
                        <a:rPr sz="1400" dirty="0">
                          <a:latin typeface="Calibri"/>
                          <a:cs typeface="Calibri"/>
                        </a:rPr>
                        <a:t>σ</a:t>
                      </a:r>
                      <a:r>
                        <a:rPr sz="1400" spc="5" dirty="0">
                          <a:latin typeface="Calibri"/>
                          <a:cs typeface="Calibri"/>
                        </a:rPr>
                        <a:t>ί</a:t>
                      </a:r>
                      <a:r>
                        <a:rPr sz="1400" spc="-5" dirty="0">
                          <a:latin typeface="Calibri"/>
                          <a:cs typeface="Calibri"/>
                        </a:rPr>
                        <a:t>α</a:t>
                      </a:r>
                      <a:r>
                        <a:rPr sz="1400" dirty="0">
                          <a:latin typeface="Calibri"/>
                          <a:cs typeface="Calibri"/>
                        </a:rPr>
                        <a:t>ς	</a:t>
                      </a:r>
                      <a:r>
                        <a:rPr sz="1400" spc="-5" dirty="0">
                          <a:latin typeface="Calibri"/>
                          <a:cs typeface="Calibri"/>
                        </a:rPr>
                        <a:t>ταυ</a:t>
                      </a:r>
                      <a:r>
                        <a:rPr sz="1400" spc="-20" dirty="0">
                          <a:latin typeface="Calibri"/>
                          <a:cs typeface="Calibri"/>
                        </a:rPr>
                        <a:t>τ</a:t>
                      </a:r>
                      <a:r>
                        <a:rPr sz="1400" spc="0" dirty="0">
                          <a:latin typeface="Calibri"/>
                          <a:cs typeface="Calibri"/>
                        </a:rPr>
                        <a:t>ότ</a:t>
                      </a:r>
                      <a:r>
                        <a:rPr sz="1400" spc="-20" dirty="0">
                          <a:latin typeface="Calibri"/>
                          <a:cs typeface="Calibri"/>
                        </a:rPr>
                        <a:t>η</a:t>
                      </a:r>
                      <a:r>
                        <a:rPr sz="1400" spc="-15" dirty="0">
                          <a:latin typeface="Calibri"/>
                          <a:cs typeface="Calibri"/>
                        </a:rPr>
                        <a:t>τ</a:t>
                      </a:r>
                      <a:r>
                        <a:rPr sz="1400" spc="-5" dirty="0">
                          <a:latin typeface="Calibri"/>
                          <a:cs typeface="Calibri"/>
                        </a:rPr>
                        <a:t>ας</a:t>
                      </a:r>
                      <a:r>
                        <a:rPr sz="1400" dirty="0">
                          <a:latin typeface="Calibri"/>
                          <a:cs typeface="Calibri"/>
                        </a:rPr>
                        <a:t>,	</a:t>
                      </a:r>
                      <a:r>
                        <a:rPr sz="1400" spc="-10" dirty="0">
                          <a:latin typeface="Calibri"/>
                          <a:cs typeface="Calibri"/>
                        </a:rPr>
                        <a:t>μη</a:t>
                      </a:r>
                      <a:r>
                        <a:rPr sz="1400" spc="-50" dirty="0">
                          <a:latin typeface="Calibri"/>
                          <a:cs typeface="Calibri"/>
                        </a:rPr>
                        <a:t>χ</a:t>
                      </a:r>
                      <a:r>
                        <a:rPr sz="1400" spc="-5" dirty="0">
                          <a:latin typeface="Calibri"/>
                          <a:cs typeface="Calibri"/>
                        </a:rPr>
                        <a:t>αν</a:t>
                      </a:r>
                      <a:r>
                        <a:rPr sz="1400" dirty="0">
                          <a:latin typeface="Calibri"/>
                          <a:cs typeface="Calibri"/>
                        </a:rPr>
                        <a:t>ισμοί	</a:t>
                      </a:r>
                      <a:r>
                        <a:rPr sz="1400" spc="-5" dirty="0">
                          <a:latin typeface="Calibri"/>
                          <a:cs typeface="Calibri"/>
                        </a:rPr>
                        <a:t>αυ</a:t>
                      </a:r>
                      <a:r>
                        <a:rPr sz="1400" spc="0" dirty="0">
                          <a:latin typeface="Calibri"/>
                          <a:cs typeface="Calibri"/>
                        </a:rPr>
                        <a:t>θεντ</a:t>
                      </a:r>
                      <a:r>
                        <a:rPr sz="1400" spc="-5" dirty="0">
                          <a:latin typeface="Calibri"/>
                          <a:cs typeface="Calibri"/>
                        </a:rPr>
                        <a:t>ι</a:t>
                      </a:r>
                      <a:r>
                        <a:rPr sz="1400" spc="-70" dirty="0">
                          <a:latin typeface="Calibri"/>
                          <a:cs typeface="Calibri"/>
                        </a:rPr>
                        <a:t>κ</a:t>
                      </a:r>
                      <a:r>
                        <a:rPr sz="1400" spc="-5" dirty="0">
                          <a:latin typeface="Calibri"/>
                          <a:cs typeface="Calibri"/>
                        </a:rPr>
                        <a:t>οπ</a:t>
                      </a:r>
                      <a:r>
                        <a:rPr sz="1400" spc="0" dirty="0">
                          <a:latin typeface="Calibri"/>
                          <a:cs typeface="Calibri"/>
                        </a:rPr>
                        <a:t>ο</a:t>
                      </a:r>
                      <a:r>
                        <a:rPr sz="1400" spc="-5" dirty="0">
                          <a:latin typeface="Calibri"/>
                          <a:cs typeface="Calibri"/>
                        </a:rPr>
                        <a:t>ίη</a:t>
                      </a:r>
                      <a:r>
                        <a:rPr sz="1400" dirty="0">
                          <a:latin typeface="Calibri"/>
                          <a:cs typeface="Calibri"/>
                        </a:rPr>
                        <a:t>ση</a:t>
                      </a:r>
                      <a:r>
                        <a:rPr sz="1400" spc="25" dirty="0">
                          <a:latin typeface="Calibri"/>
                          <a:cs typeface="Calibri"/>
                        </a:rPr>
                        <a:t>ς</a:t>
                      </a:r>
                      <a:r>
                        <a:rPr sz="1400" dirty="0">
                          <a:latin typeface="Calibri"/>
                          <a:cs typeface="Calibri"/>
                        </a:rPr>
                        <a:t>,  </a:t>
                      </a:r>
                      <a:r>
                        <a:rPr sz="1400" spc="-5" dirty="0">
                          <a:latin typeface="Calibri"/>
                          <a:cs typeface="Calibri"/>
                        </a:rPr>
                        <a:t>ψευδωνυμοποίηση.</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2"/>
                  </a:ext>
                </a:extLst>
              </a:tr>
              <a:tr h="371221">
                <a:tc>
                  <a:txBody>
                    <a:bodyPr/>
                    <a:lstStyle/>
                    <a:p>
                      <a:pPr marR="292735" algn="r">
                        <a:lnSpc>
                          <a:spcPct val="100000"/>
                        </a:lnSpc>
                        <a:spcBef>
                          <a:spcPts val="940"/>
                        </a:spcBef>
                      </a:pPr>
                      <a:r>
                        <a:rPr sz="1400" b="1" dirty="0">
                          <a:solidFill>
                            <a:srgbClr val="FFFFFF"/>
                          </a:solidFill>
                          <a:latin typeface="Calibri"/>
                          <a:cs typeface="Calibri"/>
                        </a:rPr>
                        <a:t>3</a:t>
                      </a:r>
                      <a:endParaRPr sz="1400">
                        <a:latin typeface="Calibri"/>
                        <a:cs typeface="Calibri"/>
                      </a:endParaRPr>
                    </a:p>
                  </a:txBody>
                  <a:tcPr marL="0" marR="0" marT="895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524510">
                        <a:lnSpc>
                          <a:spcPct val="100000"/>
                        </a:lnSpc>
                        <a:spcBef>
                          <a:spcPts val="940"/>
                        </a:spcBef>
                      </a:pPr>
                      <a:r>
                        <a:rPr sz="1400" spc="-10" dirty="0">
                          <a:latin typeface="Calibri"/>
                          <a:cs typeface="Calibri"/>
                        </a:rPr>
                        <a:t>Διαχωρισμός</a:t>
                      </a:r>
                      <a:r>
                        <a:rPr sz="1400" spc="0" dirty="0">
                          <a:latin typeface="Calibri"/>
                          <a:cs typeface="Calibri"/>
                        </a:rPr>
                        <a:t> </a:t>
                      </a:r>
                      <a:r>
                        <a:rPr sz="1400" spc="-10" dirty="0">
                          <a:latin typeface="Calibri"/>
                          <a:cs typeface="Calibri"/>
                        </a:rPr>
                        <a:t>δεδομένων</a:t>
                      </a:r>
                      <a:endParaRPr sz="1400">
                        <a:latin typeface="Calibri"/>
                        <a:cs typeface="Calibri"/>
                      </a:endParaRPr>
                    </a:p>
                  </a:txBody>
                  <a:tcPr marL="0" marR="0" marT="895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524510">
                        <a:lnSpc>
                          <a:spcPct val="100000"/>
                        </a:lnSpc>
                        <a:spcBef>
                          <a:spcPts val="940"/>
                        </a:spcBef>
                      </a:pPr>
                      <a:r>
                        <a:rPr sz="1400" spc="-5" dirty="0">
                          <a:latin typeface="Calibri"/>
                          <a:cs typeface="Calibri"/>
                        </a:rPr>
                        <a:t>Κατανεμημένη </a:t>
                      </a:r>
                      <a:r>
                        <a:rPr sz="1400" spc="-15" dirty="0">
                          <a:latin typeface="Calibri"/>
                          <a:cs typeface="Calibri"/>
                        </a:rPr>
                        <a:t>συλλογή </a:t>
                      </a:r>
                      <a:r>
                        <a:rPr sz="1400" spc="-25" dirty="0">
                          <a:latin typeface="Calibri"/>
                          <a:cs typeface="Calibri"/>
                        </a:rPr>
                        <a:t>και </a:t>
                      </a:r>
                      <a:r>
                        <a:rPr sz="1400" spc="-5" dirty="0">
                          <a:latin typeface="Calibri"/>
                          <a:cs typeface="Calibri"/>
                        </a:rPr>
                        <a:t>αποθήκευση </a:t>
                      </a:r>
                      <a:r>
                        <a:rPr sz="1400" spc="-15" dirty="0">
                          <a:latin typeface="Calibri"/>
                          <a:cs typeface="Calibri"/>
                        </a:rPr>
                        <a:t>των</a:t>
                      </a:r>
                      <a:r>
                        <a:rPr sz="1400" spc="140" dirty="0">
                          <a:latin typeface="Calibri"/>
                          <a:cs typeface="Calibri"/>
                        </a:rPr>
                        <a:t> </a:t>
                      </a:r>
                      <a:r>
                        <a:rPr sz="1400" spc="-10" dirty="0">
                          <a:latin typeface="Calibri"/>
                          <a:cs typeface="Calibri"/>
                        </a:rPr>
                        <a:t>δεδομένων.</a:t>
                      </a:r>
                      <a:endParaRPr sz="1400">
                        <a:latin typeface="Calibri"/>
                        <a:cs typeface="Calibri"/>
                      </a:endParaRPr>
                    </a:p>
                  </a:txBody>
                  <a:tcPr marL="0" marR="0" marT="895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3"/>
                  </a:ext>
                </a:extLst>
              </a:tr>
              <a:tr h="436408">
                <a:tc>
                  <a:txBody>
                    <a:bodyPr/>
                    <a:lstStyle/>
                    <a:p>
                      <a:pPr marR="292735" algn="r">
                        <a:lnSpc>
                          <a:spcPct val="100000"/>
                        </a:lnSpc>
                        <a:spcBef>
                          <a:spcPts val="1080"/>
                        </a:spcBef>
                      </a:pPr>
                      <a:r>
                        <a:rPr sz="1400" b="1" dirty="0">
                          <a:solidFill>
                            <a:srgbClr val="FFFFFF"/>
                          </a:solidFill>
                          <a:latin typeface="Calibri"/>
                          <a:cs typeface="Calibri"/>
                        </a:rPr>
                        <a:t>4</a:t>
                      </a:r>
                      <a:endParaRPr sz="1400">
                        <a:latin typeface="Calibri"/>
                        <a:cs typeface="Calibri"/>
                      </a:endParaRPr>
                    </a:p>
                  </a:txBody>
                  <a:tcPr marL="0" marR="0" marT="1028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524510" marR="242570">
                        <a:lnSpc>
                          <a:spcPct val="100000"/>
                        </a:lnSpc>
                      </a:pPr>
                      <a:r>
                        <a:rPr sz="1400" dirty="0">
                          <a:latin typeface="Calibri"/>
                          <a:cs typeface="Calibri"/>
                        </a:rPr>
                        <a:t>Συσσω</a:t>
                      </a:r>
                      <a:r>
                        <a:rPr sz="1400" spc="-10" dirty="0">
                          <a:latin typeface="Calibri"/>
                          <a:cs typeface="Calibri"/>
                        </a:rPr>
                        <a:t>μ</a:t>
                      </a:r>
                      <a:r>
                        <a:rPr sz="1400" spc="-5" dirty="0">
                          <a:latin typeface="Calibri"/>
                          <a:cs typeface="Calibri"/>
                        </a:rPr>
                        <a:t>ά</a:t>
                      </a:r>
                      <a:r>
                        <a:rPr sz="1400" spc="-15" dirty="0">
                          <a:latin typeface="Calibri"/>
                          <a:cs typeface="Calibri"/>
                        </a:rPr>
                        <a:t>τ</a:t>
                      </a:r>
                      <a:r>
                        <a:rPr sz="1400" dirty="0">
                          <a:latin typeface="Calibri"/>
                          <a:cs typeface="Calibri"/>
                        </a:rPr>
                        <a:t>ωσ</a:t>
                      </a:r>
                      <a:r>
                        <a:rPr sz="1400" spc="0" dirty="0">
                          <a:latin typeface="Calibri"/>
                          <a:cs typeface="Calibri"/>
                        </a:rPr>
                        <a:t>η</a:t>
                      </a:r>
                      <a:r>
                        <a:rPr sz="1400" spc="-5" dirty="0">
                          <a:latin typeface="Calibri"/>
                          <a:cs typeface="Calibri"/>
                        </a:rPr>
                        <a:t>/σ</a:t>
                      </a:r>
                      <a:r>
                        <a:rPr sz="1400" spc="-15" dirty="0">
                          <a:latin typeface="Calibri"/>
                          <a:cs typeface="Calibri"/>
                        </a:rPr>
                        <a:t>υ</a:t>
                      </a:r>
                      <a:r>
                        <a:rPr sz="1400" spc="-5" dirty="0">
                          <a:latin typeface="Calibri"/>
                          <a:cs typeface="Calibri"/>
                        </a:rPr>
                        <a:t>γ</a:t>
                      </a:r>
                      <a:r>
                        <a:rPr sz="1400" spc="-30" dirty="0">
                          <a:latin typeface="Calibri"/>
                          <a:cs typeface="Calibri"/>
                        </a:rPr>
                        <a:t>κ</a:t>
                      </a:r>
                      <a:r>
                        <a:rPr sz="1400" dirty="0">
                          <a:latin typeface="Calibri"/>
                          <a:cs typeface="Calibri"/>
                        </a:rPr>
                        <a:t>έ</a:t>
                      </a:r>
                      <a:r>
                        <a:rPr sz="1400" spc="5" dirty="0">
                          <a:latin typeface="Calibri"/>
                          <a:cs typeface="Calibri"/>
                        </a:rPr>
                        <a:t>ν</a:t>
                      </a:r>
                      <a:r>
                        <a:rPr sz="1400" spc="-15" dirty="0">
                          <a:latin typeface="Calibri"/>
                          <a:cs typeface="Calibri"/>
                        </a:rPr>
                        <a:t>τ</a:t>
                      </a:r>
                      <a:r>
                        <a:rPr sz="1400" dirty="0">
                          <a:latin typeface="Calibri"/>
                          <a:cs typeface="Calibri"/>
                        </a:rPr>
                        <a:t>ρωση  </a:t>
                      </a:r>
                      <a:r>
                        <a:rPr sz="1400" spc="-10" dirty="0">
                          <a:latin typeface="Calibri"/>
                          <a:cs typeface="Calibri"/>
                        </a:rPr>
                        <a:t>δεδομένων</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524510">
                        <a:lnSpc>
                          <a:spcPct val="100000"/>
                        </a:lnSpc>
                        <a:spcBef>
                          <a:spcPts val="1080"/>
                        </a:spcBef>
                      </a:pPr>
                      <a:r>
                        <a:rPr sz="1400" spc="-10" dirty="0">
                          <a:latin typeface="Calibri"/>
                          <a:cs typeface="Calibri"/>
                        </a:rPr>
                        <a:t>Ανωνυμοποίηση</a:t>
                      </a:r>
                      <a:r>
                        <a:rPr sz="1400" spc="35" dirty="0">
                          <a:latin typeface="Calibri"/>
                          <a:cs typeface="Calibri"/>
                        </a:rPr>
                        <a:t> </a:t>
                      </a:r>
                      <a:r>
                        <a:rPr sz="1400" spc="-10" dirty="0">
                          <a:latin typeface="Calibri"/>
                          <a:cs typeface="Calibri"/>
                        </a:rPr>
                        <a:t>δεδομένων.</a:t>
                      </a:r>
                      <a:endParaRPr sz="1400" dirty="0">
                        <a:latin typeface="Calibri"/>
                        <a:cs typeface="Calibri"/>
                      </a:endParaRPr>
                    </a:p>
                  </a:txBody>
                  <a:tcPr marL="0" marR="0" marT="1028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4"/>
                  </a:ext>
                </a:extLst>
              </a:tr>
              <a:tr h="763714">
                <a:tc>
                  <a:txBody>
                    <a:bodyPr/>
                    <a:lstStyle/>
                    <a:p>
                      <a:pPr marR="292735" algn="r">
                        <a:lnSpc>
                          <a:spcPct val="100000"/>
                        </a:lnSpc>
                        <a:spcBef>
                          <a:spcPts val="965"/>
                        </a:spcBef>
                      </a:pPr>
                      <a:r>
                        <a:rPr sz="1400" b="1" dirty="0">
                          <a:solidFill>
                            <a:srgbClr val="FFFFFF"/>
                          </a:solidFill>
                          <a:latin typeface="Calibri"/>
                          <a:cs typeface="Calibri"/>
                        </a:rPr>
                        <a:t>5</a:t>
                      </a:r>
                      <a:endParaRPr sz="1400">
                        <a:latin typeface="Calibri"/>
                        <a:cs typeface="Calibri"/>
                      </a:endParaRPr>
                    </a:p>
                  </a:txBody>
                  <a:tcPr marL="0" marR="0" marT="9191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524510">
                        <a:lnSpc>
                          <a:spcPct val="100000"/>
                        </a:lnSpc>
                        <a:spcBef>
                          <a:spcPts val="965"/>
                        </a:spcBef>
                      </a:pPr>
                      <a:r>
                        <a:rPr sz="1400" spc="-5" dirty="0">
                          <a:latin typeface="Calibri"/>
                          <a:cs typeface="Calibri"/>
                        </a:rPr>
                        <a:t>Διαφάνεια/πληροφόρηση</a:t>
                      </a:r>
                      <a:endParaRPr sz="1400">
                        <a:latin typeface="Calibri"/>
                        <a:cs typeface="Calibri"/>
                      </a:endParaRPr>
                    </a:p>
                  </a:txBody>
                  <a:tcPr marL="0" marR="0" marT="9191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524510">
                        <a:lnSpc>
                          <a:spcPts val="2050"/>
                        </a:lnSpc>
                        <a:tabLst>
                          <a:tab pos="1542415" algn="l"/>
                          <a:tab pos="3031490" algn="l"/>
                          <a:tab pos="3749675" algn="l"/>
                          <a:tab pos="4968875" algn="l"/>
                          <a:tab pos="5458460" algn="l"/>
                          <a:tab pos="6831330" algn="l"/>
                        </a:tabLst>
                      </a:pPr>
                      <a:r>
                        <a:rPr sz="1400" spc="-15" dirty="0">
                          <a:latin typeface="Calibri"/>
                          <a:cs typeface="Calibri"/>
                        </a:rPr>
                        <a:t>Πολιτικές	ιδιωτικότητας,	</a:t>
                      </a:r>
                      <a:r>
                        <a:rPr sz="1400" spc="-5" dirty="0">
                          <a:latin typeface="Calibri"/>
                          <a:cs typeface="Calibri"/>
                        </a:rPr>
                        <a:t>ειδική	ενημέρωση	</a:t>
                      </a:r>
                      <a:r>
                        <a:rPr sz="1400" spc="-10" dirty="0">
                          <a:latin typeface="Calibri"/>
                          <a:cs typeface="Calibri"/>
                        </a:rPr>
                        <a:t>των	</a:t>
                      </a:r>
                      <a:r>
                        <a:rPr sz="1400" spc="-5" dirty="0">
                          <a:latin typeface="Calibri"/>
                          <a:cs typeface="Calibri"/>
                        </a:rPr>
                        <a:t>υποκειμένων	των</a:t>
                      </a:r>
                      <a:endParaRPr sz="1400">
                        <a:latin typeface="Calibri"/>
                        <a:cs typeface="Calibri"/>
                      </a:endParaRPr>
                    </a:p>
                    <a:p>
                      <a:pPr marL="524510">
                        <a:lnSpc>
                          <a:spcPct val="100000"/>
                        </a:lnSpc>
                      </a:pPr>
                      <a:r>
                        <a:rPr sz="1400" spc="-10" dirty="0">
                          <a:latin typeface="Calibri"/>
                          <a:cs typeface="Calibri"/>
                        </a:rPr>
                        <a:t>δεδομένων, privacy</a:t>
                      </a:r>
                      <a:r>
                        <a:rPr sz="1400" spc="50" dirty="0">
                          <a:latin typeface="Calibri"/>
                          <a:cs typeface="Calibri"/>
                        </a:rPr>
                        <a:t> </a:t>
                      </a:r>
                      <a:r>
                        <a:rPr sz="1400" spc="-10" dirty="0">
                          <a:latin typeface="Calibri"/>
                          <a:cs typeface="Calibri"/>
                        </a:rPr>
                        <a:t>icons.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5"/>
                  </a:ext>
                </a:extLst>
              </a:tr>
              <a:tr h="528462">
                <a:tc>
                  <a:txBody>
                    <a:bodyPr/>
                    <a:lstStyle/>
                    <a:p>
                      <a:pPr marR="292735" algn="r">
                        <a:lnSpc>
                          <a:spcPct val="100000"/>
                        </a:lnSpc>
                        <a:spcBef>
                          <a:spcPts val="945"/>
                        </a:spcBef>
                      </a:pPr>
                      <a:r>
                        <a:rPr sz="1400" b="1" dirty="0">
                          <a:solidFill>
                            <a:srgbClr val="FFFFFF"/>
                          </a:solidFill>
                          <a:latin typeface="Calibri"/>
                          <a:cs typeface="Calibri"/>
                        </a:rPr>
                        <a:t>6</a:t>
                      </a:r>
                      <a:endParaRPr sz="1400">
                        <a:latin typeface="Calibri"/>
                        <a:cs typeface="Calibri"/>
                      </a:endParaRPr>
                    </a:p>
                  </a:txBody>
                  <a:tcPr marL="0" marR="0" marT="9001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524510">
                        <a:lnSpc>
                          <a:spcPct val="100000"/>
                        </a:lnSpc>
                        <a:spcBef>
                          <a:spcPts val="945"/>
                        </a:spcBef>
                      </a:pPr>
                      <a:r>
                        <a:rPr sz="1400" spc="-10" dirty="0">
                          <a:latin typeface="Calibri"/>
                          <a:cs typeface="Calibri"/>
                        </a:rPr>
                        <a:t>Έλεγχος/επιλογή</a:t>
                      </a:r>
                      <a:endParaRPr sz="1400">
                        <a:latin typeface="Calibri"/>
                        <a:cs typeface="Calibri"/>
                      </a:endParaRPr>
                    </a:p>
                  </a:txBody>
                  <a:tcPr marL="0" marR="0" marT="9001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524510">
                        <a:lnSpc>
                          <a:spcPct val="100000"/>
                        </a:lnSpc>
                        <a:spcBef>
                          <a:spcPts val="945"/>
                        </a:spcBef>
                      </a:pPr>
                      <a:r>
                        <a:rPr sz="1400" spc="-15" dirty="0">
                          <a:latin typeface="Calibri"/>
                          <a:cs typeface="Calibri"/>
                        </a:rPr>
                        <a:t>Τεχνικοί μηχανισμοί </a:t>
                      </a:r>
                      <a:r>
                        <a:rPr sz="1400" spc="-5" dirty="0">
                          <a:latin typeface="Calibri"/>
                          <a:cs typeface="Calibri"/>
                        </a:rPr>
                        <a:t>λήψης </a:t>
                      </a:r>
                      <a:r>
                        <a:rPr sz="1400" spc="-15" dirty="0">
                          <a:latin typeface="Calibri"/>
                          <a:cs typeface="Calibri"/>
                        </a:rPr>
                        <a:t>συγκατάθεσης </a:t>
                      </a:r>
                      <a:r>
                        <a:rPr sz="1400" spc="-25" dirty="0">
                          <a:latin typeface="Calibri"/>
                          <a:cs typeface="Calibri"/>
                        </a:rPr>
                        <a:t>και </a:t>
                      </a:r>
                      <a:r>
                        <a:rPr sz="1400" spc="-5" dirty="0">
                          <a:latin typeface="Calibri"/>
                          <a:cs typeface="Calibri"/>
                        </a:rPr>
                        <a:t>διαγραφής</a:t>
                      </a:r>
                      <a:r>
                        <a:rPr sz="1400" spc="185" dirty="0">
                          <a:latin typeface="Calibri"/>
                          <a:cs typeface="Calibri"/>
                        </a:rPr>
                        <a:t> </a:t>
                      </a:r>
                      <a:r>
                        <a:rPr sz="1400" spc="-10" dirty="0">
                          <a:latin typeface="Calibri"/>
                          <a:cs typeface="Calibri"/>
                        </a:rPr>
                        <a:t>δεδομένων.</a:t>
                      </a:r>
                      <a:endParaRPr sz="1400">
                        <a:latin typeface="Calibri"/>
                        <a:cs typeface="Calibri"/>
                      </a:endParaRPr>
                    </a:p>
                  </a:txBody>
                  <a:tcPr marL="0" marR="0" marT="9001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6"/>
                  </a:ext>
                </a:extLst>
              </a:tr>
              <a:tr h="371221">
                <a:tc>
                  <a:txBody>
                    <a:bodyPr/>
                    <a:lstStyle/>
                    <a:p>
                      <a:pPr marR="292735" algn="r">
                        <a:lnSpc>
                          <a:spcPct val="100000"/>
                        </a:lnSpc>
                        <a:spcBef>
                          <a:spcPts val="944"/>
                        </a:spcBef>
                      </a:pPr>
                      <a:r>
                        <a:rPr sz="1400" b="1" dirty="0">
                          <a:solidFill>
                            <a:srgbClr val="FFFFFF"/>
                          </a:solidFill>
                          <a:latin typeface="Calibri"/>
                          <a:cs typeface="Calibri"/>
                        </a:rPr>
                        <a:t>7</a:t>
                      </a:r>
                      <a:endParaRPr sz="1400">
                        <a:latin typeface="Calibri"/>
                        <a:cs typeface="Calibri"/>
                      </a:endParaRPr>
                    </a:p>
                  </a:txBody>
                  <a:tcPr marL="0" marR="0" marT="9001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524510">
                        <a:lnSpc>
                          <a:spcPct val="100000"/>
                        </a:lnSpc>
                        <a:spcBef>
                          <a:spcPts val="944"/>
                        </a:spcBef>
                      </a:pPr>
                      <a:r>
                        <a:rPr sz="1400" spc="-10" dirty="0">
                          <a:latin typeface="Calibri"/>
                          <a:cs typeface="Calibri"/>
                        </a:rPr>
                        <a:t>Επιβολή</a:t>
                      </a:r>
                      <a:endParaRPr sz="1400">
                        <a:latin typeface="Calibri"/>
                        <a:cs typeface="Calibri"/>
                      </a:endParaRPr>
                    </a:p>
                  </a:txBody>
                  <a:tcPr marL="0" marR="0" marT="9001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524510">
                        <a:lnSpc>
                          <a:spcPct val="100000"/>
                        </a:lnSpc>
                        <a:spcBef>
                          <a:spcPts val="944"/>
                        </a:spcBef>
                      </a:pPr>
                      <a:r>
                        <a:rPr sz="1400" spc="-15" dirty="0">
                          <a:latin typeface="Calibri"/>
                          <a:cs typeface="Calibri"/>
                        </a:rPr>
                        <a:t>Μηχανισμοί </a:t>
                      </a:r>
                      <a:r>
                        <a:rPr sz="1400" spc="-5" dirty="0">
                          <a:latin typeface="Calibri"/>
                          <a:cs typeface="Calibri"/>
                        </a:rPr>
                        <a:t>τεχνικής επιβολής </a:t>
                      </a:r>
                      <a:r>
                        <a:rPr sz="1400" spc="-15" dirty="0">
                          <a:latin typeface="Calibri"/>
                          <a:cs typeface="Calibri"/>
                        </a:rPr>
                        <a:t>μηχανισμών</a:t>
                      </a:r>
                      <a:r>
                        <a:rPr sz="1400" spc="125" dirty="0">
                          <a:latin typeface="Calibri"/>
                          <a:cs typeface="Calibri"/>
                        </a:rPr>
                        <a:t> </a:t>
                      </a:r>
                      <a:r>
                        <a:rPr sz="1400" spc="-15" dirty="0">
                          <a:latin typeface="Calibri"/>
                          <a:cs typeface="Calibri"/>
                        </a:rPr>
                        <a:t>ιδιωτικότητας.</a:t>
                      </a:r>
                      <a:endParaRPr sz="1400">
                        <a:latin typeface="Calibri"/>
                        <a:cs typeface="Calibri"/>
                      </a:endParaRPr>
                    </a:p>
                  </a:txBody>
                  <a:tcPr marL="0" marR="0" marT="9001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7"/>
                  </a:ext>
                </a:extLst>
              </a:tr>
              <a:tr h="211616">
                <a:tc>
                  <a:txBody>
                    <a:bodyPr/>
                    <a:lstStyle/>
                    <a:p>
                      <a:pPr marR="292735" algn="r">
                        <a:lnSpc>
                          <a:spcPct val="100000"/>
                        </a:lnSpc>
                        <a:spcBef>
                          <a:spcPts val="1500"/>
                        </a:spcBef>
                      </a:pPr>
                      <a:r>
                        <a:rPr sz="1400" b="1" dirty="0">
                          <a:solidFill>
                            <a:srgbClr val="FFFFFF"/>
                          </a:solidFill>
                          <a:latin typeface="Calibri"/>
                          <a:cs typeface="Calibri"/>
                        </a:rPr>
                        <a:t>8</a:t>
                      </a:r>
                      <a:endParaRPr sz="1400">
                        <a:latin typeface="Calibri"/>
                        <a:cs typeface="Calibri"/>
                      </a:endParaRPr>
                    </a:p>
                  </a:txBody>
                  <a:tcPr marL="0" marR="0" marT="1428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524510">
                        <a:lnSpc>
                          <a:spcPct val="100000"/>
                        </a:lnSpc>
                        <a:spcBef>
                          <a:spcPts val="1500"/>
                        </a:spcBef>
                      </a:pPr>
                      <a:r>
                        <a:rPr sz="1400" spc="-10" dirty="0">
                          <a:latin typeface="Calibri"/>
                          <a:cs typeface="Calibri"/>
                        </a:rPr>
                        <a:t>Συμμόρφωση</a:t>
                      </a:r>
                      <a:endParaRPr sz="1400">
                        <a:latin typeface="Calibri"/>
                        <a:cs typeface="Calibri"/>
                      </a:endParaRPr>
                    </a:p>
                  </a:txBody>
                  <a:tcPr marL="0" marR="0" marT="1428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524510">
                        <a:lnSpc>
                          <a:spcPct val="100000"/>
                        </a:lnSpc>
                        <a:spcBef>
                          <a:spcPts val="1500"/>
                        </a:spcBef>
                      </a:pPr>
                      <a:r>
                        <a:rPr sz="1400" spc="-15" dirty="0">
                          <a:latin typeface="Calibri"/>
                          <a:cs typeface="Calibri"/>
                        </a:rPr>
                        <a:t>Μηχανισμοί </a:t>
                      </a:r>
                      <a:r>
                        <a:rPr sz="1400" spc="-5" dirty="0">
                          <a:latin typeface="Calibri"/>
                          <a:cs typeface="Calibri"/>
                        </a:rPr>
                        <a:t>επίδειξης</a:t>
                      </a:r>
                      <a:r>
                        <a:rPr sz="1400" spc="55" dirty="0">
                          <a:latin typeface="Calibri"/>
                          <a:cs typeface="Calibri"/>
                        </a:rPr>
                        <a:t> </a:t>
                      </a:r>
                      <a:r>
                        <a:rPr sz="1400" spc="-5" dirty="0">
                          <a:latin typeface="Calibri"/>
                          <a:cs typeface="Calibri"/>
                        </a:rPr>
                        <a:t>συμμόρφωσης.</a:t>
                      </a:r>
                      <a:endParaRPr sz="1400" dirty="0">
                        <a:latin typeface="Calibri"/>
                        <a:cs typeface="Calibri"/>
                      </a:endParaRPr>
                    </a:p>
                  </a:txBody>
                  <a:tcPr marL="0" marR="0" marT="1428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8"/>
                  </a:ext>
                </a:extLst>
              </a:tr>
            </a:tbl>
          </a:graphicData>
        </a:graphic>
      </p:graphicFrame>
      <p:pic>
        <p:nvPicPr>
          <p:cNvPr id="4"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2957" y="111610"/>
            <a:ext cx="1181100" cy="714375"/>
          </a:xfrm>
          <a:prstGeom prst="rect">
            <a:avLst/>
          </a:prstGeom>
        </p:spPr>
      </p:pic>
    </p:spTree>
    <p:extLst>
      <p:ext uri="{BB962C8B-B14F-4D97-AF65-F5344CB8AC3E}">
        <p14:creationId xmlns:p14="http://schemas.microsoft.com/office/powerpoint/2010/main" val="562974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0260" y="693891"/>
            <a:ext cx="7894020" cy="990656"/>
          </a:xfrm>
          <a:prstGeom prst="rect">
            <a:avLst/>
          </a:prstGeom>
        </p:spPr>
        <p:txBody>
          <a:bodyPr vert="horz" wrap="square" lIns="0" tIns="66675" rIns="0" bIns="0" numCol="1" rtlCol="0" anchor="ctr" anchorCtr="0" compatLnSpc="1">
            <a:prstTxWarp prst="textNoShape">
              <a:avLst/>
            </a:prstTxWarp>
            <a:spAutoFit/>
          </a:bodyPr>
          <a:lstStyle/>
          <a:p>
            <a:pPr marL="9525" marR="3810" algn="ctr">
              <a:lnSpc>
                <a:spcPts val="3563"/>
              </a:lnSpc>
              <a:spcBef>
                <a:spcPts val="525"/>
              </a:spcBef>
            </a:pPr>
            <a:r>
              <a:rPr sz="3000" b="1" spc="-19" dirty="0">
                <a:solidFill>
                  <a:schemeClr val="accent2"/>
                </a:solidFill>
              </a:rPr>
              <a:t>Άρθρο </a:t>
            </a:r>
            <a:r>
              <a:rPr sz="3000" b="1" spc="-15" dirty="0">
                <a:solidFill>
                  <a:schemeClr val="accent2"/>
                </a:solidFill>
              </a:rPr>
              <a:t>25 </a:t>
            </a:r>
            <a:r>
              <a:rPr sz="3000" b="1" spc="-11" dirty="0">
                <a:solidFill>
                  <a:schemeClr val="accent2"/>
                </a:solidFill>
              </a:rPr>
              <a:t>Γ.Κ. </a:t>
            </a:r>
            <a:r>
              <a:rPr sz="3000" b="1" spc="-23" dirty="0">
                <a:solidFill>
                  <a:schemeClr val="accent2"/>
                </a:solidFill>
              </a:rPr>
              <a:t>προστασία </a:t>
            </a:r>
            <a:r>
              <a:rPr sz="3000" b="1" spc="-26" dirty="0">
                <a:solidFill>
                  <a:schemeClr val="accent2"/>
                </a:solidFill>
              </a:rPr>
              <a:t>δεδομένων</a:t>
            </a:r>
            <a:r>
              <a:rPr sz="3000" b="1" spc="-315" dirty="0">
                <a:solidFill>
                  <a:schemeClr val="accent2"/>
                </a:solidFill>
              </a:rPr>
              <a:t> </a:t>
            </a:r>
            <a:r>
              <a:rPr lang="el-GR" sz="3000" b="1" spc="-315" dirty="0">
                <a:solidFill>
                  <a:schemeClr val="accent2"/>
                </a:solidFill>
              </a:rPr>
              <a:t/>
            </a:r>
            <a:br>
              <a:rPr lang="el-GR" sz="3000" b="1" spc="-315" dirty="0">
                <a:solidFill>
                  <a:schemeClr val="accent2"/>
                </a:solidFill>
              </a:rPr>
            </a:br>
            <a:r>
              <a:rPr sz="3000" b="1" spc="-11" dirty="0" err="1">
                <a:solidFill>
                  <a:schemeClr val="accent2"/>
                </a:solidFill>
              </a:rPr>
              <a:t>εξ</a:t>
            </a:r>
            <a:r>
              <a:rPr sz="3000" b="1" spc="-11" dirty="0">
                <a:solidFill>
                  <a:schemeClr val="accent2"/>
                </a:solidFill>
              </a:rPr>
              <a:t>  </a:t>
            </a:r>
            <a:r>
              <a:rPr sz="3000" b="1" spc="-23" dirty="0" err="1">
                <a:solidFill>
                  <a:schemeClr val="accent2"/>
                </a:solidFill>
              </a:rPr>
              <a:t>ορισμού</a:t>
            </a:r>
            <a:r>
              <a:rPr sz="3000" b="1" spc="-23" dirty="0">
                <a:solidFill>
                  <a:schemeClr val="accent2"/>
                </a:solidFill>
              </a:rPr>
              <a:t> </a:t>
            </a:r>
            <a:r>
              <a:rPr sz="3000" b="1" spc="-19" dirty="0">
                <a:solidFill>
                  <a:schemeClr val="accent2"/>
                </a:solidFill>
              </a:rPr>
              <a:t>(by</a:t>
            </a:r>
            <a:r>
              <a:rPr sz="3000" b="1" spc="-143" dirty="0">
                <a:solidFill>
                  <a:schemeClr val="accent2"/>
                </a:solidFill>
              </a:rPr>
              <a:t> </a:t>
            </a:r>
            <a:r>
              <a:rPr sz="3000" b="1" spc="-38" dirty="0">
                <a:solidFill>
                  <a:schemeClr val="accent2"/>
                </a:solidFill>
              </a:rPr>
              <a:t>default)</a:t>
            </a:r>
          </a:p>
        </p:txBody>
      </p:sp>
      <p:sp>
        <p:nvSpPr>
          <p:cNvPr id="3" name="object 3"/>
          <p:cNvSpPr txBox="1"/>
          <p:nvPr/>
        </p:nvSpPr>
        <p:spPr>
          <a:xfrm>
            <a:off x="2211705" y="2202371"/>
            <a:ext cx="7755255" cy="2974469"/>
          </a:xfrm>
          <a:prstGeom prst="rect">
            <a:avLst/>
          </a:prstGeom>
        </p:spPr>
        <p:txBody>
          <a:bodyPr vert="horz" wrap="square" lIns="0" tIns="40958" rIns="0" bIns="0" rtlCol="0">
            <a:spAutoFit/>
          </a:bodyPr>
          <a:lstStyle/>
          <a:p>
            <a:pPr marL="9525" marR="530543" lvl="0" indent="0" algn="l" defTabSz="914400" rtl="0" eaLnBrk="1" fontAlgn="auto" latinLnBrk="0" hangingPunct="1">
              <a:lnSpc>
                <a:spcPct val="90000"/>
              </a:lnSpc>
              <a:spcBef>
                <a:spcPts val="323"/>
              </a:spcBef>
              <a:spcAft>
                <a:spcPts val="0"/>
              </a:spcAft>
              <a:buClrTx/>
              <a:buSzTx/>
              <a:buFontTx/>
              <a:buNone/>
              <a:tabLst/>
              <a:defRPr/>
            </a:pPr>
            <a:r>
              <a:rPr kumimoji="0" sz="2100" b="0" i="0" u="none" strike="noStrike" kern="1200" cap="none" spc="-4" normalizeH="0" baseline="0" noProof="0" dirty="0">
                <a:ln>
                  <a:noFill/>
                </a:ln>
                <a:solidFill>
                  <a:prstClr val="black"/>
                </a:solidFill>
                <a:effectLst/>
                <a:uLnTx/>
                <a:uFillTx/>
                <a:latin typeface="Calibri"/>
                <a:ea typeface="+mn-ea"/>
                <a:cs typeface="Calibri"/>
              </a:rPr>
              <a:t>Ο υπεύθυνος </a:t>
            </a:r>
            <a:r>
              <a:rPr kumimoji="0" sz="2100" b="0" i="0" u="none" strike="noStrike" kern="1200" cap="none" spc="-8" normalizeH="0" baseline="0" noProof="0" dirty="0">
                <a:ln>
                  <a:noFill/>
                </a:ln>
                <a:solidFill>
                  <a:prstClr val="black"/>
                </a:solidFill>
                <a:effectLst/>
                <a:uLnTx/>
                <a:uFillTx/>
                <a:latin typeface="Calibri"/>
                <a:ea typeface="+mn-ea"/>
                <a:cs typeface="Calibri"/>
              </a:rPr>
              <a:t>επεξεργασίας </a:t>
            </a:r>
            <a:r>
              <a:rPr kumimoji="0" sz="2100" b="0" i="0" u="none" strike="noStrike" kern="1200" cap="none" spc="-11" normalizeH="0" baseline="0" noProof="0" dirty="0">
                <a:ln>
                  <a:noFill/>
                </a:ln>
                <a:solidFill>
                  <a:prstClr val="black"/>
                </a:solidFill>
                <a:effectLst/>
                <a:uLnTx/>
                <a:uFillTx/>
                <a:latin typeface="Calibri"/>
                <a:ea typeface="+mn-ea"/>
                <a:cs typeface="Calibri"/>
              </a:rPr>
              <a:t>εφαρμόζει </a:t>
            </a:r>
            <a:r>
              <a:rPr kumimoji="0" sz="2100" b="0" i="0" u="none" strike="noStrike" kern="1200" cap="none" spc="-15" normalizeH="0" baseline="0" noProof="0" dirty="0">
                <a:ln>
                  <a:noFill/>
                </a:ln>
                <a:solidFill>
                  <a:prstClr val="black"/>
                </a:solidFill>
                <a:effectLst/>
                <a:uLnTx/>
                <a:uFillTx/>
                <a:latin typeface="Calibri"/>
                <a:ea typeface="+mn-ea"/>
                <a:cs typeface="Calibri"/>
              </a:rPr>
              <a:t>κατάλληλα </a:t>
            </a:r>
            <a:r>
              <a:rPr kumimoji="0" sz="2100" b="0" i="0" u="none" strike="noStrike" kern="1200" cap="none" spc="-11" normalizeH="0" baseline="0" noProof="0" dirty="0">
                <a:ln>
                  <a:noFill/>
                </a:ln>
                <a:solidFill>
                  <a:prstClr val="black"/>
                </a:solidFill>
                <a:effectLst/>
                <a:uLnTx/>
                <a:uFillTx/>
                <a:latin typeface="Calibri"/>
                <a:ea typeface="+mn-ea"/>
                <a:cs typeface="Calibri"/>
              </a:rPr>
              <a:t>τεχνικά </a:t>
            </a:r>
            <a:r>
              <a:rPr kumimoji="0" sz="2100" b="0" i="0" u="none" strike="noStrike" kern="1200" cap="none" spc="-26" normalizeH="0" baseline="0" noProof="0" dirty="0">
                <a:ln>
                  <a:noFill/>
                </a:ln>
                <a:solidFill>
                  <a:prstClr val="black"/>
                </a:solidFill>
                <a:effectLst/>
                <a:uLnTx/>
                <a:uFillTx/>
                <a:latin typeface="Calibri"/>
                <a:ea typeface="+mn-ea"/>
                <a:cs typeface="Calibri"/>
              </a:rPr>
              <a:t>και  </a:t>
            </a:r>
            <a:r>
              <a:rPr kumimoji="0" sz="2100" b="0" i="0" u="none" strike="noStrike" kern="1200" cap="none" spc="-11" normalizeH="0" baseline="0" noProof="0" dirty="0">
                <a:ln>
                  <a:noFill/>
                </a:ln>
                <a:solidFill>
                  <a:prstClr val="black"/>
                </a:solidFill>
                <a:effectLst/>
                <a:uLnTx/>
                <a:uFillTx/>
                <a:latin typeface="Calibri"/>
                <a:ea typeface="+mn-ea"/>
                <a:cs typeface="Calibri"/>
              </a:rPr>
              <a:t>οργανωτικά μέσα </a:t>
            </a:r>
            <a:r>
              <a:rPr kumimoji="0" sz="2100" b="0" i="0" u="none" strike="noStrike" kern="1200" cap="none" spc="-4" normalizeH="0" baseline="0" noProof="0" dirty="0">
                <a:ln>
                  <a:noFill/>
                </a:ln>
                <a:solidFill>
                  <a:prstClr val="black"/>
                </a:solidFill>
                <a:effectLst/>
                <a:uLnTx/>
                <a:uFillTx/>
                <a:latin typeface="Calibri"/>
                <a:ea typeface="+mn-ea"/>
                <a:cs typeface="Calibri"/>
              </a:rPr>
              <a:t>για να </a:t>
            </a:r>
            <a:r>
              <a:rPr kumimoji="0" sz="2100" b="0" i="0" u="none" strike="noStrike" kern="1200" cap="none" spc="-8" normalizeH="0" baseline="0" noProof="0" dirty="0">
                <a:ln>
                  <a:noFill/>
                </a:ln>
                <a:solidFill>
                  <a:prstClr val="black"/>
                </a:solidFill>
                <a:effectLst/>
                <a:uLnTx/>
                <a:uFillTx/>
                <a:latin typeface="Calibri"/>
                <a:ea typeface="+mn-ea"/>
                <a:cs typeface="Calibri"/>
              </a:rPr>
              <a:t>εξασφαλίσει </a:t>
            </a:r>
            <a:r>
              <a:rPr kumimoji="0" sz="2100" b="0" i="0" u="none" strike="noStrike" kern="1200" cap="none" spc="-4" normalizeH="0" baseline="0" noProof="0" dirty="0">
                <a:ln>
                  <a:noFill/>
                </a:ln>
                <a:solidFill>
                  <a:prstClr val="black"/>
                </a:solidFill>
                <a:effectLst/>
                <a:uLnTx/>
                <a:uFillTx/>
                <a:latin typeface="Calibri"/>
                <a:ea typeface="+mn-ea"/>
                <a:cs typeface="Calibri"/>
              </a:rPr>
              <a:t>ότι,</a:t>
            </a:r>
            <a:r>
              <a:rPr kumimoji="0" sz="2100" b="0" i="0" u="heavy" strike="noStrike" kern="1200" cap="none" spc="-4" normalizeH="0" baseline="0" noProof="0" dirty="0">
                <a:ln>
                  <a:noFill/>
                </a:ln>
                <a:solidFill>
                  <a:srgbClr val="C00000"/>
                </a:solidFill>
                <a:effectLst/>
                <a:uLnTx/>
                <a:uFill>
                  <a:solidFill>
                    <a:srgbClr val="C00000"/>
                  </a:solidFill>
                </a:uFill>
                <a:latin typeface="Calibri"/>
                <a:ea typeface="+mn-ea"/>
                <a:cs typeface="Calibri"/>
              </a:rPr>
              <a:t> εξ </a:t>
            </a:r>
            <a:r>
              <a:rPr kumimoji="0" sz="2100" b="0" i="0" u="heavy" strike="noStrike" kern="1200" cap="none" spc="-8" normalizeH="0" baseline="0" noProof="0" dirty="0">
                <a:ln>
                  <a:noFill/>
                </a:ln>
                <a:solidFill>
                  <a:srgbClr val="C00000"/>
                </a:solidFill>
                <a:effectLst/>
                <a:uLnTx/>
                <a:uFill>
                  <a:solidFill>
                    <a:srgbClr val="C00000"/>
                  </a:solidFill>
                </a:uFill>
                <a:latin typeface="Calibri"/>
                <a:ea typeface="+mn-ea"/>
                <a:cs typeface="Calibri"/>
              </a:rPr>
              <a:t>ορισμού</a:t>
            </a:r>
            <a:r>
              <a:rPr kumimoji="0" sz="2100" b="0" i="0" u="none" strike="noStrike" kern="1200" cap="none" spc="-8" normalizeH="0" baseline="0" noProof="0" dirty="0">
                <a:ln>
                  <a:noFill/>
                </a:ln>
                <a:solidFill>
                  <a:prstClr val="black"/>
                </a:solidFill>
                <a:effectLst/>
                <a:uLnTx/>
                <a:uFillTx/>
                <a:latin typeface="Calibri"/>
                <a:ea typeface="+mn-ea"/>
                <a:cs typeface="Calibri"/>
              </a:rPr>
              <a:t>, </a:t>
            </a:r>
            <a:r>
              <a:rPr kumimoji="0" sz="2100" b="0" i="0" u="none" strike="noStrike" kern="1200" cap="none" spc="-4" normalizeH="0" baseline="0" noProof="0" dirty="0">
                <a:ln>
                  <a:noFill/>
                </a:ln>
                <a:solidFill>
                  <a:prstClr val="black"/>
                </a:solidFill>
                <a:effectLst/>
                <a:uLnTx/>
                <a:uFillTx/>
                <a:latin typeface="Calibri"/>
                <a:ea typeface="+mn-ea"/>
                <a:cs typeface="Calibri"/>
              </a:rPr>
              <a:t>υφίστανται  </a:t>
            </a:r>
            <a:r>
              <a:rPr kumimoji="0" sz="2100" b="0" i="0" u="none" strike="noStrike" kern="1200" cap="none" spc="-8" normalizeH="0" baseline="0" noProof="0" dirty="0">
                <a:ln>
                  <a:noFill/>
                </a:ln>
                <a:solidFill>
                  <a:prstClr val="black"/>
                </a:solidFill>
                <a:effectLst/>
                <a:uLnTx/>
                <a:uFillTx/>
                <a:latin typeface="Calibri"/>
                <a:ea typeface="+mn-ea"/>
                <a:cs typeface="Calibri"/>
              </a:rPr>
              <a:t>επεξεργασία </a:t>
            </a:r>
            <a:r>
              <a:rPr kumimoji="0" sz="2100" b="0" i="0" u="none" strike="noStrike" kern="1200" cap="none" spc="-11" normalizeH="0" baseline="0" noProof="0" dirty="0">
                <a:ln>
                  <a:noFill/>
                </a:ln>
                <a:solidFill>
                  <a:srgbClr val="C00000"/>
                </a:solidFill>
                <a:effectLst/>
                <a:uLnTx/>
                <a:uFillTx/>
                <a:latin typeface="Calibri"/>
                <a:ea typeface="+mn-ea"/>
                <a:cs typeface="Calibri"/>
              </a:rPr>
              <a:t>μόνο </a:t>
            </a:r>
            <a:r>
              <a:rPr kumimoji="0" sz="2100" b="0" i="0" u="none" strike="noStrike" kern="1200" cap="none" spc="-8" normalizeH="0" baseline="0" noProof="0" dirty="0">
                <a:ln>
                  <a:noFill/>
                </a:ln>
                <a:solidFill>
                  <a:srgbClr val="C00000"/>
                </a:solidFill>
                <a:effectLst/>
                <a:uLnTx/>
                <a:uFillTx/>
                <a:latin typeface="Calibri"/>
                <a:ea typeface="+mn-ea"/>
                <a:cs typeface="Calibri"/>
              </a:rPr>
              <a:t>τα </a:t>
            </a:r>
            <a:r>
              <a:rPr kumimoji="0" sz="2100" b="0" i="0" u="none" strike="noStrike" kern="1200" cap="none" spc="-11" normalizeH="0" baseline="0" noProof="0" dirty="0">
                <a:ln>
                  <a:noFill/>
                </a:ln>
                <a:solidFill>
                  <a:srgbClr val="C00000"/>
                </a:solidFill>
                <a:effectLst/>
                <a:uLnTx/>
                <a:uFillTx/>
                <a:latin typeface="Calibri"/>
                <a:ea typeface="+mn-ea"/>
                <a:cs typeface="Calibri"/>
              </a:rPr>
              <a:t>δεδομένα προσωπικού χαρακτήρα </a:t>
            </a:r>
            <a:r>
              <a:rPr kumimoji="0" sz="2100" b="0" i="0" u="none" strike="noStrike" kern="1200" cap="none" spc="-4" normalizeH="0" baseline="0" noProof="0" dirty="0">
                <a:ln>
                  <a:noFill/>
                </a:ln>
                <a:solidFill>
                  <a:srgbClr val="C00000"/>
                </a:solidFill>
                <a:effectLst/>
                <a:uLnTx/>
                <a:uFillTx/>
                <a:latin typeface="Calibri"/>
                <a:ea typeface="+mn-ea"/>
                <a:cs typeface="Calibri"/>
              </a:rPr>
              <a:t>που </a:t>
            </a:r>
            <a:r>
              <a:rPr kumimoji="0" sz="2100" b="0" i="0" u="none" strike="noStrike" kern="1200" cap="none" spc="-8" normalizeH="0" baseline="0" noProof="0" dirty="0">
                <a:ln>
                  <a:noFill/>
                </a:ln>
                <a:solidFill>
                  <a:srgbClr val="C00000"/>
                </a:solidFill>
                <a:effectLst/>
                <a:uLnTx/>
                <a:uFillTx/>
                <a:latin typeface="Calibri"/>
                <a:ea typeface="+mn-ea"/>
                <a:cs typeface="Calibri"/>
              </a:rPr>
              <a:t>είναι  </a:t>
            </a:r>
            <a:r>
              <a:rPr kumimoji="0" sz="2100" b="0" i="0" u="none" strike="noStrike" kern="1200" cap="none" spc="-15" normalizeH="0" baseline="0" noProof="0" dirty="0">
                <a:ln>
                  <a:noFill/>
                </a:ln>
                <a:solidFill>
                  <a:srgbClr val="C00000"/>
                </a:solidFill>
                <a:effectLst/>
                <a:uLnTx/>
                <a:uFillTx/>
                <a:latin typeface="Calibri"/>
                <a:ea typeface="+mn-ea"/>
                <a:cs typeface="Calibri"/>
              </a:rPr>
              <a:t>απαραίτητα </a:t>
            </a:r>
            <a:r>
              <a:rPr kumimoji="0" sz="2100" b="0" i="0" u="none" strike="noStrike" kern="1200" cap="none" spc="-8" normalizeH="0" baseline="0" noProof="0" dirty="0">
                <a:ln>
                  <a:noFill/>
                </a:ln>
                <a:solidFill>
                  <a:srgbClr val="C00000"/>
                </a:solidFill>
                <a:effectLst/>
                <a:uLnTx/>
                <a:uFillTx/>
                <a:latin typeface="Calibri"/>
                <a:ea typeface="+mn-ea"/>
                <a:cs typeface="Calibri"/>
              </a:rPr>
              <a:t>για </a:t>
            </a:r>
            <a:r>
              <a:rPr kumimoji="0" sz="2100" b="0" i="0" u="none" strike="noStrike" kern="1200" cap="none" spc="-11" normalizeH="0" baseline="0" noProof="0" dirty="0">
                <a:ln>
                  <a:noFill/>
                </a:ln>
                <a:solidFill>
                  <a:srgbClr val="C00000"/>
                </a:solidFill>
                <a:effectLst/>
                <a:uLnTx/>
                <a:uFillTx/>
                <a:latin typeface="Calibri"/>
                <a:ea typeface="+mn-ea"/>
                <a:cs typeface="Calibri"/>
              </a:rPr>
              <a:t>τον </a:t>
            </a:r>
            <a:r>
              <a:rPr kumimoji="0" sz="2100" b="0" i="0" u="none" strike="noStrike" kern="1200" cap="none" spc="-15" normalizeH="0" baseline="0" noProof="0" dirty="0">
                <a:ln>
                  <a:noFill/>
                </a:ln>
                <a:solidFill>
                  <a:srgbClr val="C00000"/>
                </a:solidFill>
                <a:effectLst/>
                <a:uLnTx/>
                <a:uFillTx/>
                <a:latin typeface="Calibri"/>
                <a:ea typeface="+mn-ea"/>
                <a:cs typeface="Calibri"/>
              </a:rPr>
              <a:t>εκάστοτε σκοπό </a:t>
            </a:r>
            <a:r>
              <a:rPr kumimoji="0" sz="2100" b="0" i="0" u="none" strike="noStrike" kern="1200" cap="none" spc="-8" normalizeH="0" baseline="0" noProof="0" dirty="0">
                <a:ln>
                  <a:noFill/>
                </a:ln>
                <a:solidFill>
                  <a:srgbClr val="C00000"/>
                </a:solidFill>
                <a:effectLst/>
                <a:uLnTx/>
                <a:uFillTx/>
                <a:latin typeface="Calibri"/>
                <a:ea typeface="+mn-ea"/>
                <a:cs typeface="Calibri"/>
              </a:rPr>
              <a:t>της επεξεργασίας</a:t>
            </a:r>
            <a:r>
              <a:rPr kumimoji="0" sz="2100" b="0" i="0" u="none" strike="noStrike" kern="1200" cap="none" spc="-8" normalizeH="0" baseline="0" noProof="0" dirty="0">
                <a:ln>
                  <a:noFill/>
                </a:ln>
                <a:solidFill>
                  <a:prstClr val="black"/>
                </a:solidFill>
                <a:effectLst/>
                <a:uLnTx/>
                <a:uFillTx/>
                <a:latin typeface="Calibri"/>
                <a:ea typeface="+mn-ea"/>
                <a:cs typeface="Calibri"/>
              </a:rPr>
              <a:t>. </a:t>
            </a:r>
            <a:r>
              <a:rPr kumimoji="0" sz="2100" b="0" i="0" u="none" strike="noStrike" kern="1200" cap="none" spc="-4" normalizeH="0" baseline="0" noProof="0" dirty="0">
                <a:ln>
                  <a:noFill/>
                </a:ln>
                <a:solidFill>
                  <a:prstClr val="black"/>
                </a:solidFill>
                <a:effectLst/>
                <a:uLnTx/>
                <a:uFillTx/>
                <a:latin typeface="Calibri"/>
                <a:ea typeface="+mn-ea"/>
                <a:cs typeface="Calibri"/>
              </a:rPr>
              <a:t>Αυτή</a:t>
            </a:r>
            <a:r>
              <a:rPr kumimoji="0" sz="2100" b="0" i="0" u="none" strike="noStrike" kern="1200" cap="none" spc="150" normalizeH="0" baseline="0" noProof="0" dirty="0">
                <a:ln>
                  <a:noFill/>
                </a:ln>
                <a:solidFill>
                  <a:prstClr val="black"/>
                </a:solidFill>
                <a:effectLst/>
                <a:uLnTx/>
                <a:uFillTx/>
                <a:latin typeface="Calibri"/>
                <a:ea typeface="+mn-ea"/>
                <a:cs typeface="Calibri"/>
              </a:rPr>
              <a:t> </a:t>
            </a:r>
            <a:r>
              <a:rPr kumimoji="0" sz="2100" b="0" i="0" u="none" strike="noStrike" kern="1200" cap="none" spc="-4" normalizeH="0" baseline="0" noProof="0" dirty="0">
                <a:ln>
                  <a:noFill/>
                </a:ln>
                <a:solidFill>
                  <a:prstClr val="black"/>
                </a:solidFill>
                <a:effectLst/>
                <a:uLnTx/>
                <a:uFillTx/>
                <a:latin typeface="Calibri"/>
                <a:ea typeface="+mn-ea"/>
                <a:cs typeface="Calibri"/>
              </a:rPr>
              <a:t>η</a:t>
            </a:r>
            <a:endParaRPr kumimoji="0" sz="2100" b="0" i="0" u="none" strike="noStrike" kern="1200" cap="none" spc="0" normalizeH="0" baseline="0" noProof="0" dirty="0">
              <a:ln>
                <a:noFill/>
              </a:ln>
              <a:solidFill>
                <a:prstClr val="black"/>
              </a:solidFill>
              <a:effectLst/>
              <a:uLnTx/>
              <a:uFillTx/>
              <a:latin typeface="Calibri"/>
              <a:ea typeface="+mn-ea"/>
              <a:cs typeface="Calibri"/>
            </a:endParaRPr>
          </a:p>
          <a:p>
            <a:pPr marL="9525" marR="351473" lvl="0" indent="0" algn="l" defTabSz="914400" rtl="0" eaLnBrk="1" fontAlgn="auto" latinLnBrk="0" hangingPunct="1">
              <a:lnSpc>
                <a:spcPts val="2265"/>
              </a:lnSpc>
              <a:spcBef>
                <a:spcPts val="38"/>
              </a:spcBef>
              <a:spcAft>
                <a:spcPts val="0"/>
              </a:spcAft>
              <a:buClrTx/>
              <a:buSzTx/>
              <a:buFontTx/>
              <a:buNone/>
              <a:tabLst/>
              <a:defRPr/>
            </a:pPr>
            <a:r>
              <a:rPr kumimoji="0" sz="2100" b="0" i="0" u="none" strike="noStrike" kern="1200" cap="none" spc="-4" normalizeH="0" baseline="0" noProof="0" dirty="0">
                <a:ln>
                  <a:noFill/>
                </a:ln>
                <a:solidFill>
                  <a:prstClr val="black"/>
                </a:solidFill>
                <a:effectLst/>
                <a:uLnTx/>
                <a:uFillTx/>
                <a:latin typeface="Calibri"/>
                <a:ea typeface="+mn-ea"/>
                <a:cs typeface="Calibri"/>
              </a:rPr>
              <a:t>υποχρέωση </a:t>
            </a:r>
            <a:r>
              <a:rPr kumimoji="0" sz="2100" b="0" i="0" u="none" strike="noStrike" kern="1200" cap="none" spc="-8" normalizeH="0" baseline="0" noProof="0" dirty="0">
                <a:ln>
                  <a:noFill/>
                </a:ln>
                <a:solidFill>
                  <a:prstClr val="black"/>
                </a:solidFill>
                <a:effectLst/>
                <a:uLnTx/>
                <a:uFillTx/>
                <a:latin typeface="Calibri"/>
                <a:ea typeface="+mn-ea"/>
                <a:cs typeface="Calibri"/>
              </a:rPr>
              <a:t>ισχύει </a:t>
            </a:r>
            <a:r>
              <a:rPr kumimoji="0" sz="2100" b="0" i="0" u="none" strike="noStrike" kern="1200" cap="none" spc="-4" normalizeH="0" baseline="0" noProof="0" dirty="0">
                <a:ln>
                  <a:noFill/>
                </a:ln>
                <a:solidFill>
                  <a:prstClr val="black"/>
                </a:solidFill>
                <a:effectLst/>
                <a:uLnTx/>
                <a:uFillTx/>
                <a:latin typeface="Calibri"/>
                <a:ea typeface="+mn-ea"/>
                <a:cs typeface="Calibri"/>
              </a:rPr>
              <a:t>για </a:t>
            </a:r>
            <a:r>
              <a:rPr kumimoji="0" sz="2100" b="0" i="0" u="none" strike="noStrike" kern="1200" cap="none" spc="-11" normalizeH="0" baseline="0" noProof="0" dirty="0">
                <a:ln>
                  <a:noFill/>
                </a:ln>
                <a:solidFill>
                  <a:prstClr val="black"/>
                </a:solidFill>
                <a:effectLst/>
                <a:uLnTx/>
                <a:uFillTx/>
                <a:latin typeface="Calibri"/>
                <a:ea typeface="+mn-ea"/>
                <a:cs typeface="Calibri"/>
              </a:rPr>
              <a:t>το </a:t>
            </a:r>
            <a:r>
              <a:rPr kumimoji="0" sz="2100" b="0" i="0" u="none" strike="noStrike" kern="1200" cap="none" spc="-4" normalizeH="0" baseline="0" noProof="0" dirty="0">
                <a:ln>
                  <a:noFill/>
                </a:ln>
                <a:solidFill>
                  <a:srgbClr val="C00000"/>
                </a:solidFill>
                <a:effectLst/>
                <a:uLnTx/>
                <a:uFillTx/>
                <a:latin typeface="Calibri"/>
                <a:ea typeface="+mn-ea"/>
                <a:cs typeface="Calibri"/>
              </a:rPr>
              <a:t>εύρος </a:t>
            </a:r>
            <a:r>
              <a:rPr kumimoji="0" sz="2100" b="0" i="0" u="none" strike="noStrike" kern="1200" cap="none" spc="-11" normalizeH="0" baseline="0" noProof="0" dirty="0">
                <a:ln>
                  <a:noFill/>
                </a:ln>
                <a:solidFill>
                  <a:srgbClr val="C00000"/>
                </a:solidFill>
                <a:effectLst/>
                <a:uLnTx/>
                <a:uFillTx/>
                <a:latin typeface="Calibri"/>
                <a:ea typeface="+mn-ea"/>
                <a:cs typeface="Calibri"/>
              </a:rPr>
              <a:t>των δεδομένων </a:t>
            </a:r>
            <a:r>
              <a:rPr kumimoji="0" sz="2100" b="0" i="0" u="none" strike="noStrike" kern="1200" cap="none" spc="-11" normalizeH="0" baseline="0" noProof="0" dirty="0">
                <a:ln>
                  <a:noFill/>
                </a:ln>
                <a:solidFill>
                  <a:prstClr val="black"/>
                </a:solidFill>
                <a:effectLst/>
                <a:uLnTx/>
                <a:uFillTx/>
                <a:latin typeface="Calibri"/>
                <a:ea typeface="+mn-ea"/>
                <a:cs typeface="Calibri"/>
              </a:rPr>
              <a:t>προσωπικού  χαρακτήρα </a:t>
            </a:r>
            <a:r>
              <a:rPr kumimoji="0" sz="2100" b="0" i="0" u="none" strike="noStrike" kern="1200" cap="none" spc="-4" normalizeH="0" baseline="0" noProof="0" dirty="0">
                <a:ln>
                  <a:noFill/>
                </a:ln>
                <a:solidFill>
                  <a:prstClr val="black"/>
                </a:solidFill>
                <a:effectLst/>
                <a:uLnTx/>
                <a:uFillTx/>
                <a:latin typeface="Calibri"/>
                <a:ea typeface="+mn-ea"/>
                <a:cs typeface="Calibri"/>
              </a:rPr>
              <a:t>που </a:t>
            </a:r>
            <a:r>
              <a:rPr kumimoji="0" sz="2100" b="0" i="0" u="none" strike="noStrike" kern="1200" cap="none" spc="-8" normalizeH="0" baseline="0" noProof="0" dirty="0">
                <a:ln>
                  <a:noFill/>
                </a:ln>
                <a:solidFill>
                  <a:prstClr val="black"/>
                </a:solidFill>
                <a:effectLst/>
                <a:uLnTx/>
                <a:uFillTx/>
                <a:latin typeface="Calibri"/>
                <a:ea typeface="+mn-ea"/>
                <a:cs typeface="Calibri"/>
              </a:rPr>
              <a:t>συλλέγονται, </a:t>
            </a:r>
            <a:r>
              <a:rPr kumimoji="0" sz="2100" b="0" i="0" u="none" strike="noStrike" kern="1200" cap="none" spc="-11" normalizeH="0" baseline="0" noProof="0" dirty="0">
                <a:ln>
                  <a:noFill/>
                </a:ln>
                <a:solidFill>
                  <a:srgbClr val="C00000"/>
                </a:solidFill>
                <a:effectLst/>
                <a:uLnTx/>
                <a:uFillTx/>
                <a:latin typeface="Calibri"/>
                <a:ea typeface="+mn-ea"/>
                <a:cs typeface="Calibri"/>
              </a:rPr>
              <a:t>τον </a:t>
            </a:r>
            <a:r>
              <a:rPr kumimoji="0" sz="2100" b="0" i="0" u="none" strike="noStrike" kern="1200" cap="none" spc="-8" normalizeH="0" baseline="0" noProof="0" dirty="0">
                <a:ln>
                  <a:noFill/>
                </a:ln>
                <a:solidFill>
                  <a:srgbClr val="C00000"/>
                </a:solidFill>
                <a:effectLst/>
                <a:uLnTx/>
                <a:uFillTx/>
                <a:latin typeface="Calibri"/>
                <a:ea typeface="+mn-ea"/>
                <a:cs typeface="Calibri"/>
              </a:rPr>
              <a:t>βαθμό </a:t>
            </a:r>
            <a:r>
              <a:rPr kumimoji="0" sz="2100" b="0" i="0" u="none" strike="noStrike" kern="1200" cap="none" spc="-4" normalizeH="0" baseline="0" noProof="0" dirty="0">
                <a:ln>
                  <a:noFill/>
                </a:ln>
                <a:solidFill>
                  <a:srgbClr val="C00000"/>
                </a:solidFill>
                <a:effectLst/>
                <a:uLnTx/>
                <a:uFillTx/>
                <a:latin typeface="Calibri"/>
                <a:ea typeface="+mn-ea"/>
                <a:cs typeface="Calibri"/>
              </a:rPr>
              <a:t>της </a:t>
            </a:r>
            <a:r>
              <a:rPr kumimoji="0" sz="2100" b="0" i="0" u="none" strike="noStrike" kern="1200" cap="none" spc="-8" normalizeH="0" baseline="0" noProof="0" dirty="0">
                <a:ln>
                  <a:noFill/>
                </a:ln>
                <a:solidFill>
                  <a:srgbClr val="C00000"/>
                </a:solidFill>
                <a:effectLst/>
                <a:uLnTx/>
                <a:uFillTx/>
                <a:latin typeface="Calibri"/>
                <a:ea typeface="+mn-ea"/>
                <a:cs typeface="Calibri"/>
              </a:rPr>
              <a:t>επεξεργασίας τους</a:t>
            </a:r>
            <a:r>
              <a:rPr kumimoji="0" sz="2100" b="0" i="0" u="none" strike="noStrike" kern="1200" cap="none" spc="-8" normalizeH="0" baseline="0" noProof="0" dirty="0">
                <a:ln>
                  <a:noFill/>
                </a:ln>
                <a:solidFill>
                  <a:prstClr val="black"/>
                </a:solidFill>
                <a:effectLst/>
                <a:uLnTx/>
                <a:uFillTx/>
                <a:latin typeface="Calibri"/>
                <a:ea typeface="+mn-ea"/>
                <a:cs typeface="Calibri"/>
              </a:rPr>
              <a:t>,</a:t>
            </a:r>
            <a:r>
              <a:rPr kumimoji="0" sz="2100" b="0" i="0" u="none" strike="noStrike" kern="1200" cap="none" spc="124" normalizeH="0" baseline="0" noProof="0" dirty="0">
                <a:ln>
                  <a:noFill/>
                </a:ln>
                <a:solidFill>
                  <a:prstClr val="black"/>
                </a:solidFill>
                <a:effectLst/>
                <a:uLnTx/>
                <a:uFillTx/>
                <a:latin typeface="Calibri"/>
                <a:ea typeface="+mn-ea"/>
                <a:cs typeface="Calibri"/>
              </a:rPr>
              <a:t> </a:t>
            </a:r>
            <a:r>
              <a:rPr kumimoji="0" sz="2100" b="0" i="0" u="none" strike="noStrike" kern="1200" cap="none" spc="-19" normalizeH="0" baseline="0" noProof="0" dirty="0">
                <a:ln>
                  <a:noFill/>
                </a:ln>
                <a:solidFill>
                  <a:srgbClr val="C00000"/>
                </a:solidFill>
                <a:effectLst/>
                <a:uLnTx/>
                <a:uFillTx/>
                <a:latin typeface="Calibri"/>
                <a:ea typeface="+mn-ea"/>
                <a:cs typeface="Calibri"/>
              </a:rPr>
              <a:t>την</a:t>
            </a:r>
            <a:endParaRPr kumimoji="0" sz="2100" b="0" i="0" u="none" strike="noStrike" kern="1200" cap="none" spc="0" normalizeH="0" baseline="0" noProof="0" dirty="0">
              <a:ln>
                <a:noFill/>
              </a:ln>
              <a:solidFill>
                <a:prstClr val="black"/>
              </a:solidFill>
              <a:effectLst/>
              <a:uLnTx/>
              <a:uFillTx/>
              <a:latin typeface="Calibri"/>
              <a:ea typeface="+mn-ea"/>
              <a:cs typeface="Calibri"/>
            </a:endParaRPr>
          </a:p>
          <a:p>
            <a:pPr marL="9525" marR="3810" lvl="0" indent="0" algn="l" defTabSz="914400" rtl="0" eaLnBrk="1" fontAlgn="auto" latinLnBrk="0" hangingPunct="1">
              <a:lnSpc>
                <a:spcPts val="2265"/>
              </a:lnSpc>
              <a:spcBef>
                <a:spcPts val="8"/>
              </a:spcBef>
              <a:spcAft>
                <a:spcPts val="0"/>
              </a:spcAft>
              <a:buClrTx/>
              <a:buSzTx/>
              <a:buFontTx/>
              <a:buNone/>
              <a:tabLst/>
              <a:defRPr/>
            </a:pPr>
            <a:r>
              <a:rPr kumimoji="0" sz="2100" b="0" i="0" u="none" strike="noStrike" kern="1200" cap="none" spc="-4" normalizeH="0" baseline="0" noProof="0" dirty="0">
                <a:ln>
                  <a:noFill/>
                </a:ln>
                <a:solidFill>
                  <a:srgbClr val="C00000"/>
                </a:solidFill>
                <a:effectLst/>
                <a:uLnTx/>
                <a:uFillTx/>
                <a:latin typeface="Calibri"/>
                <a:ea typeface="+mn-ea"/>
                <a:cs typeface="Calibri"/>
              </a:rPr>
              <a:t>περίοδο </a:t>
            </a:r>
            <a:r>
              <a:rPr kumimoji="0" sz="2100" b="0" i="0" u="none" strike="noStrike" kern="1200" cap="none" spc="-8" normalizeH="0" baseline="0" noProof="0" dirty="0">
                <a:ln>
                  <a:noFill/>
                </a:ln>
                <a:solidFill>
                  <a:srgbClr val="C00000"/>
                </a:solidFill>
                <a:effectLst/>
                <a:uLnTx/>
                <a:uFillTx/>
                <a:latin typeface="Calibri"/>
                <a:ea typeface="+mn-ea"/>
                <a:cs typeface="Calibri"/>
              </a:rPr>
              <a:t>αποθήκευσης </a:t>
            </a:r>
            <a:r>
              <a:rPr kumimoji="0" sz="2100" b="0" i="0" u="none" strike="noStrike" kern="1200" cap="none" spc="-26" normalizeH="0" baseline="0" noProof="0" dirty="0">
                <a:ln>
                  <a:noFill/>
                </a:ln>
                <a:solidFill>
                  <a:prstClr val="black"/>
                </a:solidFill>
                <a:effectLst/>
                <a:uLnTx/>
                <a:uFillTx/>
                <a:latin typeface="Calibri"/>
                <a:ea typeface="+mn-ea"/>
                <a:cs typeface="Calibri"/>
              </a:rPr>
              <a:t>και </a:t>
            </a:r>
            <a:r>
              <a:rPr kumimoji="0" sz="2100" b="0" i="0" u="none" strike="noStrike" kern="1200" cap="none" spc="-23" normalizeH="0" baseline="0" noProof="0" dirty="0">
                <a:ln>
                  <a:noFill/>
                </a:ln>
                <a:solidFill>
                  <a:srgbClr val="C00000"/>
                </a:solidFill>
                <a:effectLst/>
                <a:uLnTx/>
                <a:uFillTx/>
                <a:latin typeface="Calibri"/>
                <a:ea typeface="+mn-ea"/>
                <a:cs typeface="Calibri"/>
              </a:rPr>
              <a:t>την </a:t>
            </a:r>
            <a:r>
              <a:rPr kumimoji="0" sz="2100" b="0" i="0" u="none" strike="noStrike" kern="1200" cap="none" spc="-11" normalizeH="0" baseline="0" noProof="0" dirty="0">
                <a:ln>
                  <a:noFill/>
                </a:ln>
                <a:solidFill>
                  <a:srgbClr val="C00000"/>
                </a:solidFill>
                <a:effectLst/>
                <a:uLnTx/>
                <a:uFillTx/>
                <a:latin typeface="Calibri"/>
                <a:ea typeface="+mn-ea"/>
                <a:cs typeface="Calibri"/>
              </a:rPr>
              <a:t>προσβασιμότητά </a:t>
            </a:r>
            <a:r>
              <a:rPr kumimoji="0" sz="2100" b="0" i="0" u="none" strike="noStrike" kern="1200" cap="none" spc="-8" normalizeH="0" baseline="0" noProof="0" dirty="0">
                <a:ln>
                  <a:noFill/>
                </a:ln>
                <a:solidFill>
                  <a:srgbClr val="C00000"/>
                </a:solidFill>
                <a:effectLst/>
                <a:uLnTx/>
                <a:uFillTx/>
                <a:latin typeface="Calibri"/>
                <a:ea typeface="+mn-ea"/>
                <a:cs typeface="Calibri"/>
              </a:rPr>
              <a:t>τους</a:t>
            </a:r>
            <a:r>
              <a:rPr kumimoji="0" sz="2100" b="0" i="0" u="none" strike="noStrike" kern="1200" cap="none" spc="-8" normalizeH="0" baseline="0" noProof="0" dirty="0">
                <a:ln>
                  <a:noFill/>
                </a:ln>
                <a:solidFill>
                  <a:prstClr val="black"/>
                </a:solidFill>
                <a:effectLst/>
                <a:uLnTx/>
                <a:uFillTx/>
                <a:latin typeface="Calibri"/>
                <a:ea typeface="+mn-ea"/>
                <a:cs typeface="Calibri"/>
              </a:rPr>
              <a:t>. </a:t>
            </a:r>
            <a:r>
              <a:rPr kumimoji="0" sz="2100" b="0" i="0" u="none" strike="noStrike" kern="1200" cap="none" spc="-11" normalizeH="0" baseline="0" noProof="0" dirty="0">
                <a:ln>
                  <a:noFill/>
                </a:ln>
                <a:solidFill>
                  <a:prstClr val="black"/>
                </a:solidFill>
                <a:effectLst/>
                <a:uLnTx/>
                <a:uFillTx/>
                <a:latin typeface="Calibri"/>
                <a:ea typeface="+mn-ea"/>
                <a:cs typeface="Calibri"/>
              </a:rPr>
              <a:t>Ειδικότερα, </a:t>
            </a:r>
            <a:r>
              <a:rPr kumimoji="0" sz="2100" b="0" i="0" u="none" strike="noStrike" kern="1200" cap="none" spc="-8" normalizeH="0" baseline="0" noProof="0" dirty="0">
                <a:ln>
                  <a:noFill/>
                </a:ln>
                <a:solidFill>
                  <a:prstClr val="black"/>
                </a:solidFill>
                <a:effectLst/>
                <a:uLnTx/>
                <a:uFillTx/>
                <a:latin typeface="Calibri"/>
                <a:ea typeface="+mn-ea"/>
                <a:cs typeface="Calibri"/>
              </a:rPr>
              <a:t>τα </a:t>
            </a:r>
            <a:r>
              <a:rPr kumimoji="0" sz="2100" b="0" i="0" u="none" strike="noStrike" kern="1200" cap="none" spc="-4" normalizeH="0" baseline="0" noProof="0" dirty="0">
                <a:ln>
                  <a:noFill/>
                </a:ln>
                <a:solidFill>
                  <a:prstClr val="black"/>
                </a:solidFill>
                <a:effectLst/>
                <a:uLnTx/>
                <a:uFillTx/>
                <a:latin typeface="Calibri"/>
                <a:ea typeface="+mn-ea"/>
                <a:cs typeface="Calibri"/>
              </a:rPr>
              <a:t>εν  </a:t>
            </a:r>
            <a:r>
              <a:rPr kumimoji="0" sz="2100" b="0" i="0" u="none" strike="noStrike" kern="1200" cap="none" spc="-8" normalizeH="0" baseline="0" noProof="0" dirty="0">
                <a:ln>
                  <a:noFill/>
                </a:ln>
                <a:solidFill>
                  <a:prstClr val="black"/>
                </a:solidFill>
                <a:effectLst/>
                <a:uLnTx/>
                <a:uFillTx/>
                <a:latin typeface="Calibri"/>
                <a:ea typeface="+mn-ea"/>
                <a:cs typeface="Calibri"/>
              </a:rPr>
              <a:t>λόγω </a:t>
            </a:r>
            <a:r>
              <a:rPr kumimoji="0" sz="2100" b="0" i="0" u="none" strike="noStrike" kern="1200" cap="none" spc="-4" normalizeH="0" baseline="0" noProof="0" dirty="0">
                <a:ln>
                  <a:noFill/>
                </a:ln>
                <a:solidFill>
                  <a:prstClr val="black"/>
                </a:solidFill>
                <a:effectLst/>
                <a:uLnTx/>
                <a:uFillTx/>
                <a:latin typeface="Calibri"/>
                <a:ea typeface="+mn-ea"/>
                <a:cs typeface="Calibri"/>
              </a:rPr>
              <a:t>μέτρα </a:t>
            </a:r>
            <a:r>
              <a:rPr kumimoji="0" sz="2100" b="0" i="0" u="none" strike="noStrike" kern="1200" cap="none" spc="-8" normalizeH="0" baseline="0" noProof="0" dirty="0">
                <a:ln>
                  <a:noFill/>
                </a:ln>
                <a:solidFill>
                  <a:prstClr val="black"/>
                </a:solidFill>
                <a:effectLst/>
                <a:uLnTx/>
                <a:uFillTx/>
                <a:latin typeface="Calibri"/>
                <a:ea typeface="+mn-ea"/>
                <a:cs typeface="Calibri"/>
              </a:rPr>
              <a:t>διασφαλίζουν </a:t>
            </a:r>
            <a:r>
              <a:rPr kumimoji="0" sz="2100" b="0" i="0" u="none" strike="noStrike" kern="1200" cap="none" spc="-4" normalizeH="0" baseline="0" noProof="0" dirty="0">
                <a:ln>
                  <a:noFill/>
                </a:ln>
                <a:solidFill>
                  <a:prstClr val="black"/>
                </a:solidFill>
                <a:effectLst/>
                <a:uLnTx/>
                <a:uFillTx/>
                <a:latin typeface="Calibri"/>
                <a:ea typeface="+mn-ea"/>
                <a:cs typeface="Calibri"/>
              </a:rPr>
              <a:t>ότι, εξ ορισμού, </a:t>
            </a:r>
            <a:r>
              <a:rPr kumimoji="0" sz="2100" b="0" i="0" u="none" strike="noStrike" kern="1200" cap="none" spc="-8" normalizeH="0" baseline="0" noProof="0" dirty="0">
                <a:ln>
                  <a:noFill/>
                </a:ln>
                <a:solidFill>
                  <a:prstClr val="black"/>
                </a:solidFill>
                <a:effectLst/>
                <a:uLnTx/>
                <a:uFillTx/>
                <a:latin typeface="Calibri"/>
                <a:ea typeface="+mn-ea"/>
                <a:cs typeface="Calibri"/>
              </a:rPr>
              <a:t>τα δεδομένα </a:t>
            </a:r>
            <a:r>
              <a:rPr kumimoji="0" sz="2100" b="0" i="0" u="none" strike="noStrike" kern="1200" cap="none" spc="-11" normalizeH="0" baseline="0" noProof="0" dirty="0">
                <a:ln>
                  <a:noFill/>
                </a:ln>
                <a:solidFill>
                  <a:prstClr val="black"/>
                </a:solidFill>
                <a:effectLst/>
                <a:uLnTx/>
                <a:uFillTx/>
                <a:latin typeface="Calibri"/>
                <a:ea typeface="+mn-ea"/>
                <a:cs typeface="Calibri"/>
              </a:rPr>
              <a:t>προσωπικού  χαρακτήρα </a:t>
            </a:r>
            <a:r>
              <a:rPr kumimoji="0" sz="2100" b="0" i="0" u="none" strike="noStrike" kern="1200" cap="none" spc="-8" normalizeH="0" baseline="0" noProof="0" dirty="0">
                <a:ln>
                  <a:noFill/>
                </a:ln>
                <a:solidFill>
                  <a:srgbClr val="C00000"/>
                </a:solidFill>
                <a:effectLst/>
                <a:uLnTx/>
                <a:uFillTx/>
                <a:latin typeface="Calibri"/>
                <a:ea typeface="+mn-ea"/>
                <a:cs typeface="Calibri"/>
              </a:rPr>
              <a:t>δεν </a:t>
            </a:r>
            <a:r>
              <a:rPr kumimoji="0" sz="2100" b="0" i="0" u="none" strike="noStrike" kern="1200" cap="none" spc="-11" normalizeH="0" baseline="0" noProof="0" dirty="0">
                <a:ln>
                  <a:noFill/>
                </a:ln>
                <a:solidFill>
                  <a:srgbClr val="C00000"/>
                </a:solidFill>
                <a:effectLst/>
                <a:uLnTx/>
                <a:uFillTx/>
                <a:latin typeface="Calibri"/>
                <a:ea typeface="+mn-ea"/>
                <a:cs typeface="Calibri"/>
              </a:rPr>
              <a:t>καθίστανται </a:t>
            </a:r>
            <a:r>
              <a:rPr kumimoji="0" sz="2100" b="0" i="0" u="none" strike="noStrike" kern="1200" cap="none" spc="-8" normalizeH="0" baseline="0" noProof="0" dirty="0">
                <a:ln>
                  <a:noFill/>
                </a:ln>
                <a:solidFill>
                  <a:srgbClr val="C00000"/>
                </a:solidFill>
                <a:effectLst/>
                <a:uLnTx/>
                <a:uFillTx/>
                <a:latin typeface="Calibri"/>
                <a:ea typeface="+mn-ea"/>
                <a:cs typeface="Calibri"/>
              </a:rPr>
              <a:t>προσβάσιμα </a:t>
            </a:r>
            <a:r>
              <a:rPr kumimoji="0" sz="2100" b="0" i="0" u="none" strike="noStrike" kern="1200" cap="none" spc="-11" normalizeH="0" baseline="0" noProof="0" dirty="0">
                <a:ln>
                  <a:noFill/>
                </a:ln>
                <a:solidFill>
                  <a:srgbClr val="C00000"/>
                </a:solidFill>
                <a:effectLst/>
                <a:uLnTx/>
                <a:uFillTx/>
                <a:latin typeface="Calibri"/>
                <a:ea typeface="+mn-ea"/>
                <a:cs typeface="Calibri"/>
              </a:rPr>
              <a:t>χωρίς </a:t>
            </a:r>
            <a:r>
              <a:rPr kumimoji="0" sz="2100" b="0" i="0" u="none" strike="noStrike" kern="1200" cap="none" spc="-23" normalizeH="0" baseline="0" noProof="0" dirty="0">
                <a:ln>
                  <a:noFill/>
                </a:ln>
                <a:solidFill>
                  <a:srgbClr val="C00000"/>
                </a:solidFill>
                <a:effectLst/>
                <a:uLnTx/>
                <a:uFillTx/>
                <a:latin typeface="Calibri"/>
                <a:ea typeface="+mn-ea"/>
                <a:cs typeface="Calibri"/>
              </a:rPr>
              <a:t>την </a:t>
            </a:r>
            <a:r>
              <a:rPr kumimoji="0" sz="2100" b="0" i="0" u="none" strike="noStrike" kern="1200" cap="none" spc="-11" normalizeH="0" baseline="0" noProof="0" dirty="0">
                <a:ln>
                  <a:noFill/>
                </a:ln>
                <a:solidFill>
                  <a:srgbClr val="C00000"/>
                </a:solidFill>
                <a:effectLst/>
                <a:uLnTx/>
                <a:uFillTx/>
                <a:latin typeface="Calibri"/>
                <a:ea typeface="+mn-ea"/>
                <a:cs typeface="Calibri"/>
              </a:rPr>
              <a:t>παρέμβαση του  </a:t>
            </a:r>
            <a:r>
              <a:rPr kumimoji="0" sz="2100" b="0" i="0" u="none" strike="noStrike" kern="1200" cap="none" spc="-15" normalizeH="0" baseline="0" noProof="0" dirty="0">
                <a:ln>
                  <a:noFill/>
                </a:ln>
                <a:solidFill>
                  <a:srgbClr val="C00000"/>
                </a:solidFill>
                <a:effectLst/>
                <a:uLnTx/>
                <a:uFillTx/>
                <a:latin typeface="Calibri"/>
                <a:ea typeface="+mn-ea"/>
                <a:cs typeface="Calibri"/>
              </a:rPr>
              <a:t>φυσικού </a:t>
            </a:r>
            <a:r>
              <a:rPr kumimoji="0" sz="2100" b="0" i="0" u="none" strike="noStrike" kern="1200" cap="none" spc="-4" normalizeH="0" baseline="0" noProof="0" dirty="0">
                <a:ln>
                  <a:noFill/>
                </a:ln>
                <a:solidFill>
                  <a:srgbClr val="C00000"/>
                </a:solidFill>
                <a:effectLst/>
                <a:uLnTx/>
                <a:uFillTx/>
                <a:latin typeface="Calibri"/>
                <a:ea typeface="+mn-ea"/>
                <a:cs typeface="Calibri"/>
              </a:rPr>
              <a:t>προσώπου </a:t>
            </a:r>
            <a:r>
              <a:rPr kumimoji="0" sz="2100" b="0" i="0" u="none" strike="noStrike" kern="1200" cap="none" spc="-4" normalizeH="0" baseline="0" noProof="0" dirty="0">
                <a:ln>
                  <a:noFill/>
                </a:ln>
                <a:solidFill>
                  <a:prstClr val="black"/>
                </a:solidFill>
                <a:effectLst/>
                <a:uLnTx/>
                <a:uFillTx/>
                <a:latin typeface="Calibri"/>
                <a:ea typeface="+mn-ea"/>
                <a:cs typeface="Calibri"/>
              </a:rPr>
              <a:t>σε </a:t>
            </a:r>
            <a:r>
              <a:rPr kumimoji="0" sz="2100" b="0" i="0" u="none" strike="noStrike" kern="1200" cap="none" spc="-8" normalizeH="0" baseline="0" noProof="0" dirty="0">
                <a:ln>
                  <a:noFill/>
                </a:ln>
                <a:solidFill>
                  <a:prstClr val="black"/>
                </a:solidFill>
                <a:effectLst/>
                <a:uLnTx/>
                <a:uFillTx/>
                <a:latin typeface="Calibri"/>
                <a:ea typeface="+mn-ea"/>
                <a:cs typeface="Calibri"/>
              </a:rPr>
              <a:t>αόριστο </a:t>
            </a:r>
            <a:r>
              <a:rPr kumimoji="0" sz="2100" b="0" i="0" u="none" strike="noStrike" kern="1200" cap="none" spc="-11" normalizeH="0" baseline="0" noProof="0" dirty="0">
                <a:ln>
                  <a:noFill/>
                </a:ln>
                <a:solidFill>
                  <a:prstClr val="black"/>
                </a:solidFill>
                <a:effectLst/>
                <a:uLnTx/>
                <a:uFillTx/>
                <a:latin typeface="Calibri"/>
                <a:ea typeface="+mn-ea"/>
                <a:cs typeface="Calibri"/>
              </a:rPr>
              <a:t>αριθμό </a:t>
            </a:r>
            <a:r>
              <a:rPr kumimoji="0" sz="2100" b="0" i="0" u="none" strike="noStrike" kern="1200" cap="none" spc="-15" normalizeH="0" baseline="0" noProof="0" dirty="0">
                <a:ln>
                  <a:noFill/>
                </a:ln>
                <a:solidFill>
                  <a:prstClr val="black"/>
                </a:solidFill>
                <a:effectLst/>
                <a:uLnTx/>
                <a:uFillTx/>
                <a:latin typeface="Calibri"/>
                <a:ea typeface="+mn-ea"/>
                <a:cs typeface="Calibri"/>
              </a:rPr>
              <a:t>φυσικών</a:t>
            </a:r>
            <a:r>
              <a:rPr kumimoji="0" sz="2100" b="0" i="0" u="none" strike="noStrike" kern="1200" cap="none" spc="68" normalizeH="0" baseline="0" noProof="0" dirty="0">
                <a:ln>
                  <a:noFill/>
                </a:ln>
                <a:solidFill>
                  <a:prstClr val="black"/>
                </a:solidFill>
                <a:effectLst/>
                <a:uLnTx/>
                <a:uFillTx/>
                <a:latin typeface="Calibri"/>
                <a:ea typeface="+mn-ea"/>
                <a:cs typeface="Calibri"/>
              </a:rPr>
              <a:t> </a:t>
            </a:r>
            <a:r>
              <a:rPr kumimoji="0" sz="2100" b="0" i="0" u="none" strike="noStrike" kern="1200" cap="none" spc="-8" normalizeH="0" baseline="0" noProof="0" dirty="0">
                <a:ln>
                  <a:noFill/>
                </a:ln>
                <a:solidFill>
                  <a:prstClr val="black"/>
                </a:solidFill>
                <a:effectLst/>
                <a:uLnTx/>
                <a:uFillTx/>
                <a:latin typeface="Calibri"/>
                <a:ea typeface="+mn-ea"/>
                <a:cs typeface="Calibri"/>
              </a:rPr>
              <a:t>προσώπων».</a:t>
            </a:r>
            <a:endParaRPr kumimoji="0" sz="21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 name="object 4"/>
          <p:cNvSpPr/>
          <p:nvPr/>
        </p:nvSpPr>
        <p:spPr>
          <a:xfrm>
            <a:off x="8039100" y="4803346"/>
            <a:ext cx="2661494" cy="1881973"/>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Εικόνα 12">
            <a:extLst>
              <a:ext uri="{FF2B5EF4-FFF2-40B4-BE49-F238E27FC236}">
                <a16:creationId xmlns:a16="http://schemas.microsoft.com/office/drawing/2014/main" id="{6275020E-949A-4295-BA5C-B5871192A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9403" y="336703"/>
            <a:ext cx="1181100" cy="714375"/>
          </a:xfrm>
          <a:prstGeom prst="rect">
            <a:avLst/>
          </a:prstGeom>
        </p:spPr>
      </p:pic>
    </p:spTree>
    <p:extLst>
      <p:ext uri="{BB962C8B-B14F-4D97-AF65-F5344CB8AC3E}">
        <p14:creationId xmlns:p14="http://schemas.microsoft.com/office/powerpoint/2010/main" val="851693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1705" y="1370095"/>
            <a:ext cx="6785690" cy="411747"/>
          </a:xfrm>
          <a:prstGeom prst="rect">
            <a:avLst/>
          </a:prstGeom>
        </p:spPr>
        <p:txBody>
          <a:bodyPr vert="horz" wrap="square" lIns="0" tIns="10001" rIns="0" bIns="0" numCol="1" rtlCol="0" anchor="ctr" anchorCtr="0" compatLnSpc="1">
            <a:prstTxWarp prst="textNoShape">
              <a:avLst/>
            </a:prstTxWarp>
            <a:spAutoFit/>
          </a:bodyPr>
          <a:lstStyle/>
          <a:p>
            <a:pPr marL="9525" algn="ctr">
              <a:spcBef>
                <a:spcPts val="79"/>
              </a:spcBef>
            </a:pPr>
            <a:r>
              <a:rPr sz="2900" b="1" spc="-23" dirty="0">
                <a:solidFill>
                  <a:schemeClr val="accent2"/>
                </a:solidFill>
              </a:rPr>
              <a:t>Πρακτική </a:t>
            </a:r>
            <a:r>
              <a:rPr sz="2900" b="1" spc="-26" dirty="0">
                <a:solidFill>
                  <a:schemeClr val="accent2"/>
                </a:solidFill>
              </a:rPr>
              <a:t>εφαρμογή </a:t>
            </a:r>
            <a:r>
              <a:rPr sz="2900" b="1" spc="-23" dirty="0">
                <a:solidFill>
                  <a:schemeClr val="accent2"/>
                </a:solidFill>
              </a:rPr>
              <a:t>άρθρου </a:t>
            </a:r>
            <a:r>
              <a:rPr sz="2900" b="1" spc="-11" dirty="0">
                <a:solidFill>
                  <a:schemeClr val="accent2"/>
                </a:solidFill>
              </a:rPr>
              <a:t>25</a:t>
            </a:r>
            <a:r>
              <a:rPr sz="2900" b="1" spc="-270" dirty="0">
                <a:solidFill>
                  <a:schemeClr val="accent2"/>
                </a:solidFill>
              </a:rPr>
              <a:t> </a:t>
            </a:r>
            <a:r>
              <a:rPr sz="2900" b="1" spc="-11" dirty="0">
                <a:solidFill>
                  <a:schemeClr val="accent2"/>
                </a:solidFill>
              </a:rPr>
              <a:t>Γ.Κ.</a:t>
            </a:r>
          </a:p>
        </p:txBody>
      </p:sp>
      <p:sp>
        <p:nvSpPr>
          <p:cNvPr id="3" name="object 3"/>
          <p:cNvSpPr txBox="1"/>
          <p:nvPr/>
        </p:nvSpPr>
        <p:spPr>
          <a:xfrm>
            <a:off x="2211705" y="2160081"/>
            <a:ext cx="7879556" cy="3402213"/>
          </a:xfrm>
          <a:prstGeom prst="rect">
            <a:avLst/>
          </a:prstGeom>
        </p:spPr>
        <p:txBody>
          <a:bodyPr vert="horz" wrap="square" lIns="0" tIns="99060" rIns="0" bIns="0" rtlCol="0">
            <a:spAutoFit/>
          </a:bodyPr>
          <a:lstStyle/>
          <a:p>
            <a:pPr marL="266700" marR="391001" lvl="0" indent="-257175" algn="just" defTabSz="914400" rtl="0" eaLnBrk="1" fontAlgn="auto" latinLnBrk="0" hangingPunct="1">
              <a:lnSpc>
                <a:spcPct val="70000"/>
              </a:lnSpc>
              <a:spcBef>
                <a:spcPts val="780"/>
              </a:spcBef>
              <a:spcAft>
                <a:spcPts val="0"/>
              </a:spcAft>
              <a:buClrTx/>
              <a:buSzTx/>
              <a:buFont typeface="Arial"/>
              <a:buChar char="•"/>
              <a:tabLst>
                <a:tab pos="267176" algn="l"/>
              </a:tabLst>
              <a:defRPr/>
            </a:pPr>
            <a:r>
              <a:rPr kumimoji="0" sz="1950" b="0" i="0" u="none" strike="noStrike" kern="1200" cap="none" spc="-4" normalizeH="0" baseline="0" noProof="0" dirty="0">
                <a:ln>
                  <a:noFill/>
                </a:ln>
                <a:solidFill>
                  <a:prstClr val="black"/>
                </a:solidFill>
                <a:effectLst/>
                <a:uLnTx/>
                <a:uFillTx/>
                <a:latin typeface="Calibri"/>
                <a:ea typeface="+mn-ea"/>
                <a:cs typeface="Calibri"/>
              </a:rPr>
              <a:t>Οι </a:t>
            </a:r>
            <a:r>
              <a:rPr kumimoji="0" sz="1950" b="0" i="0" u="none" strike="noStrike" kern="1200" cap="none" spc="0" normalizeH="0" baseline="0" noProof="0" dirty="0">
                <a:ln>
                  <a:noFill/>
                </a:ln>
                <a:solidFill>
                  <a:prstClr val="black"/>
                </a:solidFill>
                <a:effectLst/>
                <a:uLnTx/>
                <a:uFillTx/>
                <a:latin typeface="Calibri"/>
                <a:ea typeface="+mn-ea"/>
                <a:cs typeface="Calibri"/>
              </a:rPr>
              <a:t>υπεύθυνοι </a:t>
            </a:r>
            <a:r>
              <a:rPr kumimoji="0" sz="1950" b="0" i="0" u="none" strike="noStrike" kern="1200" cap="none" spc="-4" normalizeH="0" baseline="0" noProof="0" dirty="0">
                <a:ln>
                  <a:noFill/>
                </a:ln>
                <a:solidFill>
                  <a:prstClr val="black"/>
                </a:solidFill>
                <a:effectLst/>
                <a:uLnTx/>
                <a:uFillTx/>
                <a:latin typeface="Calibri"/>
                <a:ea typeface="+mn-ea"/>
                <a:cs typeface="Calibri"/>
              </a:rPr>
              <a:t>επεξεργασίας </a:t>
            </a:r>
            <a:r>
              <a:rPr kumimoji="0" sz="1950" b="0" i="0" u="none" strike="noStrike" kern="1200" cap="none" spc="-4" normalizeH="0" baseline="0" noProof="0" dirty="0">
                <a:ln>
                  <a:noFill/>
                </a:ln>
                <a:solidFill>
                  <a:srgbClr val="C00000"/>
                </a:solidFill>
                <a:effectLst/>
                <a:uLnTx/>
                <a:uFillTx/>
                <a:latin typeface="Calibri"/>
                <a:ea typeface="+mn-ea"/>
                <a:cs typeface="Calibri"/>
              </a:rPr>
              <a:t>δεν είναι </a:t>
            </a:r>
            <a:r>
              <a:rPr kumimoji="0" sz="1950" b="0" i="0" u="none" strike="noStrike" kern="1200" cap="none" spc="0" normalizeH="0" baseline="0" noProof="0" dirty="0">
                <a:ln>
                  <a:noFill/>
                </a:ln>
                <a:solidFill>
                  <a:srgbClr val="C00000"/>
                </a:solidFill>
                <a:effectLst/>
                <a:uLnTx/>
                <a:uFillTx/>
                <a:latin typeface="Calibri"/>
                <a:ea typeface="+mn-ea"/>
                <a:cs typeface="Calibri"/>
              </a:rPr>
              <a:t>σε </a:t>
            </a:r>
            <a:r>
              <a:rPr kumimoji="0" sz="1950" b="0" i="0" u="none" strike="noStrike" kern="1200" cap="none" spc="-4" normalizeH="0" baseline="0" noProof="0" dirty="0">
                <a:ln>
                  <a:noFill/>
                </a:ln>
                <a:solidFill>
                  <a:srgbClr val="C00000"/>
                </a:solidFill>
                <a:effectLst/>
                <a:uLnTx/>
                <a:uFillTx/>
                <a:latin typeface="Calibri"/>
                <a:ea typeface="+mn-ea"/>
                <a:cs typeface="Calibri"/>
              </a:rPr>
              <a:t>πάντα σε </a:t>
            </a:r>
            <a:r>
              <a:rPr kumimoji="0" sz="1950" b="0" i="0" u="none" strike="noStrike" kern="1200" cap="none" spc="-8" normalizeH="0" baseline="0" noProof="0" dirty="0">
                <a:ln>
                  <a:noFill/>
                </a:ln>
                <a:solidFill>
                  <a:srgbClr val="C00000"/>
                </a:solidFill>
                <a:effectLst/>
                <a:uLnTx/>
                <a:uFillTx/>
                <a:latin typeface="Calibri"/>
                <a:ea typeface="+mn-ea"/>
                <a:cs typeface="Calibri"/>
              </a:rPr>
              <a:t>θέση </a:t>
            </a:r>
            <a:r>
              <a:rPr kumimoji="0" sz="1950" b="0" i="0" u="none" strike="noStrike" kern="1200" cap="none" spc="0" normalizeH="0" baseline="0" noProof="0" dirty="0">
                <a:ln>
                  <a:noFill/>
                </a:ln>
                <a:solidFill>
                  <a:prstClr val="black"/>
                </a:solidFill>
                <a:effectLst/>
                <a:uLnTx/>
                <a:uFillTx/>
                <a:latin typeface="Calibri"/>
                <a:ea typeface="+mn-ea"/>
                <a:cs typeface="Calibri"/>
              </a:rPr>
              <a:t>να </a:t>
            </a:r>
            <a:r>
              <a:rPr kumimoji="0" sz="1950" b="0" i="0" u="none" strike="noStrike" kern="1200" cap="none" spc="-4" normalizeH="0" baseline="0" noProof="0" dirty="0">
                <a:ln>
                  <a:noFill/>
                </a:ln>
                <a:solidFill>
                  <a:prstClr val="black"/>
                </a:solidFill>
                <a:effectLst/>
                <a:uLnTx/>
                <a:uFillTx/>
                <a:latin typeface="Calibri"/>
                <a:ea typeface="+mn-ea"/>
                <a:cs typeface="Calibri"/>
              </a:rPr>
              <a:t>ελέγχουν </a:t>
            </a:r>
            <a:r>
              <a:rPr kumimoji="0" sz="1950" b="0" i="0" u="none" strike="noStrike" kern="1200" cap="none" spc="-11" normalizeH="0" baseline="0" noProof="0" dirty="0">
                <a:ln>
                  <a:noFill/>
                </a:ln>
                <a:solidFill>
                  <a:prstClr val="black"/>
                </a:solidFill>
                <a:effectLst/>
                <a:uLnTx/>
                <a:uFillTx/>
                <a:latin typeface="Calibri"/>
                <a:ea typeface="+mn-ea"/>
                <a:cs typeface="Calibri"/>
              </a:rPr>
              <a:t>το  σχεδιασμό </a:t>
            </a:r>
            <a:r>
              <a:rPr kumimoji="0" sz="1950" b="0" i="0" u="none" strike="noStrike" kern="1200" cap="none" spc="-8" normalizeH="0" baseline="0" noProof="0" dirty="0">
                <a:ln>
                  <a:noFill/>
                </a:ln>
                <a:solidFill>
                  <a:prstClr val="black"/>
                </a:solidFill>
                <a:effectLst/>
                <a:uLnTx/>
                <a:uFillTx/>
                <a:latin typeface="Calibri"/>
                <a:ea typeface="+mn-ea"/>
                <a:cs typeface="Calibri"/>
              </a:rPr>
              <a:t>των </a:t>
            </a:r>
            <a:r>
              <a:rPr kumimoji="0" sz="1950" b="0" i="0" u="none" strike="noStrike" kern="1200" cap="none" spc="-4" normalizeH="0" baseline="0" noProof="0" dirty="0">
                <a:ln>
                  <a:noFill/>
                </a:ln>
                <a:solidFill>
                  <a:prstClr val="black"/>
                </a:solidFill>
                <a:effectLst/>
                <a:uLnTx/>
                <a:uFillTx/>
                <a:latin typeface="Calibri"/>
                <a:ea typeface="+mn-ea"/>
                <a:cs typeface="Calibri"/>
              </a:rPr>
              <a:t>προϊόντων </a:t>
            </a:r>
            <a:r>
              <a:rPr kumimoji="0" sz="1950" b="0" i="0" u="none" strike="noStrike" kern="1200" cap="none" spc="-23" normalizeH="0" baseline="0" noProof="0" dirty="0">
                <a:ln>
                  <a:noFill/>
                </a:ln>
                <a:solidFill>
                  <a:prstClr val="black"/>
                </a:solidFill>
                <a:effectLst/>
                <a:uLnTx/>
                <a:uFillTx/>
                <a:latin typeface="Calibri"/>
                <a:ea typeface="+mn-ea"/>
                <a:cs typeface="Calibri"/>
              </a:rPr>
              <a:t>και </a:t>
            </a:r>
            <a:r>
              <a:rPr kumimoji="0" sz="1950" b="0" i="0" u="none" strike="noStrike" kern="1200" cap="none" spc="-4" normalizeH="0" baseline="0" noProof="0" dirty="0">
                <a:ln>
                  <a:noFill/>
                </a:ln>
                <a:solidFill>
                  <a:prstClr val="black"/>
                </a:solidFill>
                <a:effectLst/>
                <a:uLnTx/>
                <a:uFillTx/>
                <a:latin typeface="Calibri"/>
                <a:ea typeface="+mn-ea"/>
                <a:cs typeface="Calibri"/>
              </a:rPr>
              <a:t>υπηρεσιών </a:t>
            </a:r>
            <a:r>
              <a:rPr kumimoji="0" sz="1950" b="0" i="0" u="none" strike="noStrike" kern="1200" cap="none" spc="0" normalizeH="0" baseline="0" noProof="0" dirty="0">
                <a:ln>
                  <a:noFill/>
                </a:ln>
                <a:solidFill>
                  <a:prstClr val="black"/>
                </a:solidFill>
                <a:effectLst/>
                <a:uLnTx/>
                <a:uFillTx/>
                <a:latin typeface="Calibri"/>
                <a:ea typeface="+mn-ea"/>
                <a:cs typeface="Calibri"/>
              </a:rPr>
              <a:t>(π.χ. </a:t>
            </a:r>
            <a:r>
              <a:rPr kumimoji="0" sz="1950" b="0" i="0" u="none" strike="noStrike" kern="1200" cap="none" spc="-11" normalizeH="0" baseline="0" noProof="0" dirty="0">
                <a:ln>
                  <a:noFill/>
                </a:ln>
                <a:solidFill>
                  <a:prstClr val="black"/>
                </a:solidFill>
                <a:effectLst/>
                <a:uLnTx/>
                <a:uFillTx/>
                <a:latin typeface="Calibri"/>
                <a:ea typeface="+mn-ea"/>
                <a:cs typeface="Calibri"/>
              </a:rPr>
              <a:t>λειτουργικά </a:t>
            </a:r>
            <a:r>
              <a:rPr kumimoji="0" sz="1950" b="0" i="0" u="none" strike="noStrike" kern="1200" cap="none" spc="-4" normalizeH="0" baseline="0" noProof="0" dirty="0">
                <a:ln>
                  <a:noFill/>
                </a:ln>
                <a:solidFill>
                  <a:prstClr val="black"/>
                </a:solidFill>
                <a:effectLst/>
                <a:uLnTx/>
                <a:uFillTx/>
                <a:latin typeface="Calibri"/>
                <a:ea typeface="+mn-ea"/>
                <a:cs typeface="Calibri"/>
              </a:rPr>
              <a:t>συστήματα,  </a:t>
            </a:r>
            <a:r>
              <a:rPr kumimoji="0" sz="1950" b="0" i="0" u="none" strike="noStrike" kern="1200" cap="none" spc="-30" normalizeH="0" baseline="0" noProof="0" dirty="0">
                <a:ln>
                  <a:noFill/>
                </a:ln>
                <a:solidFill>
                  <a:prstClr val="black"/>
                </a:solidFill>
                <a:effectLst/>
                <a:uLnTx/>
                <a:uFillTx/>
                <a:latin typeface="Calibri"/>
                <a:ea typeface="+mn-ea"/>
                <a:cs typeface="Calibri"/>
              </a:rPr>
              <a:t>υλικό </a:t>
            </a:r>
            <a:r>
              <a:rPr kumimoji="0" sz="1950" b="0" i="0" u="none" strike="noStrike" kern="1200" cap="none" spc="-23" normalizeH="0" baseline="0" noProof="0" dirty="0">
                <a:ln>
                  <a:noFill/>
                </a:ln>
                <a:solidFill>
                  <a:prstClr val="black"/>
                </a:solidFill>
                <a:effectLst/>
                <a:uLnTx/>
                <a:uFillTx/>
                <a:latin typeface="Calibri"/>
                <a:ea typeface="+mn-ea"/>
                <a:cs typeface="Calibri"/>
              </a:rPr>
              <a:t>και</a:t>
            </a:r>
            <a:r>
              <a:rPr kumimoji="0" sz="1950" b="0" i="0" u="none" strike="noStrike" kern="1200" cap="none" spc="11" normalizeH="0" baseline="0" noProof="0" dirty="0">
                <a:ln>
                  <a:noFill/>
                </a:ln>
                <a:solidFill>
                  <a:prstClr val="black"/>
                </a:solidFill>
                <a:effectLst/>
                <a:uLnTx/>
                <a:uFillTx/>
                <a:latin typeface="Calibri"/>
                <a:ea typeface="+mn-ea"/>
                <a:cs typeface="Calibri"/>
              </a:rPr>
              <a:t> </a:t>
            </a:r>
            <a:r>
              <a:rPr kumimoji="0" sz="1950" b="0" i="0" u="none" strike="noStrike" kern="1200" cap="none" spc="-11" normalizeH="0" baseline="0" noProof="0" dirty="0">
                <a:ln>
                  <a:noFill/>
                </a:ln>
                <a:solidFill>
                  <a:prstClr val="black"/>
                </a:solidFill>
                <a:effectLst/>
                <a:uLnTx/>
                <a:uFillTx/>
                <a:latin typeface="Calibri"/>
                <a:ea typeface="+mn-ea"/>
                <a:cs typeface="Calibri"/>
              </a:rPr>
              <a:t>λογισμικό).</a:t>
            </a:r>
            <a:endParaRPr kumimoji="0" sz="1950" b="0" i="0" u="none" strike="noStrike" kern="1200" cap="none" spc="0" normalizeH="0" baseline="0" noProof="0" dirty="0">
              <a:ln>
                <a:noFill/>
              </a:ln>
              <a:solidFill>
                <a:prstClr val="black"/>
              </a:solidFill>
              <a:effectLst/>
              <a:uLnTx/>
              <a:uFillTx/>
              <a:latin typeface="Calibri"/>
              <a:ea typeface="+mn-ea"/>
              <a:cs typeface="Calibri"/>
            </a:endParaRPr>
          </a:p>
          <a:p>
            <a:pPr marL="266700" marR="0" lvl="0" indent="-257175" algn="l" defTabSz="914400" rtl="0" eaLnBrk="1" fontAlgn="auto" latinLnBrk="0" hangingPunct="1">
              <a:lnSpc>
                <a:spcPts val="2235"/>
              </a:lnSpc>
              <a:spcBef>
                <a:spcPts val="45"/>
              </a:spcBef>
              <a:spcAft>
                <a:spcPts val="0"/>
              </a:spcAft>
              <a:buClrTx/>
              <a:buSzTx/>
              <a:buFont typeface="Arial"/>
              <a:buChar char="•"/>
              <a:tabLst>
                <a:tab pos="266700" algn="l"/>
                <a:tab pos="267176" algn="l"/>
              </a:tabLst>
              <a:defRPr/>
            </a:pPr>
            <a:r>
              <a:rPr kumimoji="0" sz="1950" b="0" i="0" u="none" strike="noStrike" kern="1200" cap="none" spc="-8" normalizeH="0" baseline="0" noProof="0" dirty="0">
                <a:ln>
                  <a:noFill/>
                </a:ln>
                <a:solidFill>
                  <a:prstClr val="black"/>
                </a:solidFill>
                <a:effectLst/>
                <a:uLnTx/>
                <a:uFillTx/>
                <a:latin typeface="Calibri"/>
                <a:ea typeface="+mn-ea"/>
                <a:cs typeface="Calibri"/>
              </a:rPr>
              <a:t>Αιτ. σκέψη </a:t>
            </a:r>
            <a:r>
              <a:rPr kumimoji="0" sz="1950" b="0" i="0" u="none" strike="noStrike" kern="1200" cap="none" spc="-4" normalizeH="0" baseline="0" noProof="0" dirty="0">
                <a:ln>
                  <a:noFill/>
                </a:ln>
                <a:solidFill>
                  <a:prstClr val="black"/>
                </a:solidFill>
                <a:effectLst/>
                <a:uLnTx/>
                <a:uFillTx/>
                <a:latin typeface="Calibri"/>
                <a:ea typeface="+mn-ea"/>
                <a:cs typeface="Calibri"/>
              </a:rPr>
              <a:t>(78)</a:t>
            </a:r>
            <a:r>
              <a:rPr kumimoji="0" sz="1950" b="0" i="0" u="none" strike="noStrike" kern="1200" cap="none" spc="-15" normalizeH="0" baseline="0" noProof="0" dirty="0">
                <a:ln>
                  <a:noFill/>
                </a:ln>
                <a:solidFill>
                  <a:prstClr val="black"/>
                </a:solidFill>
                <a:effectLst/>
                <a:uLnTx/>
                <a:uFillTx/>
                <a:latin typeface="Calibri"/>
                <a:ea typeface="+mn-ea"/>
                <a:cs typeface="Calibri"/>
              </a:rPr>
              <a:t> </a:t>
            </a:r>
            <a:r>
              <a:rPr kumimoji="0" sz="1950" b="0" i="0" u="none" strike="noStrike" kern="1200" cap="none" spc="0" normalizeH="0" baseline="0" noProof="0" dirty="0">
                <a:ln>
                  <a:noFill/>
                </a:ln>
                <a:solidFill>
                  <a:prstClr val="black"/>
                </a:solidFill>
                <a:effectLst/>
                <a:uLnTx/>
                <a:uFillTx/>
                <a:latin typeface="Calibri"/>
                <a:ea typeface="+mn-ea"/>
                <a:cs typeface="Calibri"/>
              </a:rPr>
              <a:t>ΓΚ:</a:t>
            </a:r>
          </a:p>
          <a:p>
            <a:pPr marL="609600" marR="165259" lvl="1" indent="-257175" algn="l" defTabSz="914400" rtl="0" eaLnBrk="1" fontAlgn="auto" latinLnBrk="0" hangingPunct="1">
              <a:lnSpc>
                <a:spcPct val="70000"/>
              </a:lnSpc>
              <a:spcBef>
                <a:spcPts val="488"/>
              </a:spcBef>
              <a:spcAft>
                <a:spcPts val="0"/>
              </a:spcAft>
              <a:buClrTx/>
              <a:buSzTx/>
              <a:buFont typeface="Arial"/>
              <a:buChar char="•"/>
              <a:tabLst>
                <a:tab pos="609600" algn="l"/>
                <a:tab pos="610076" algn="l"/>
              </a:tabLst>
              <a:defRPr/>
            </a:pPr>
            <a:r>
              <a:rPr kumimoji="0" sz="1650" b="0" i="0" u="none" strike="noStrike" kern="1200" cap="none" spc="-4" normalizeH="0" baseline="0" noProof="0" dirty="0">
                <a:ln>
                  <a:noFill/>
                </a:ln>
                <a:solidFill>
                  <a:prstClr val="black"/>
                </a:solidFill>
                <a:effectLst/>
                <a:uLnTx/>
                <a:uFillTx/>
                <a:latin typeface="Calibri"/>
                <a:ea typeface="+mn-ea"/>
                <a:cs typeface="Calibri"/>
              </a:rPr>
              <a:t>Οι </a:t>
            </a:r>
            <a:r>
              <a:rPr kumimoji="0" sz="1650" b="0" i="0" u="none" strike="noStrike" kern="1200" cap="none" spc="-11" normalizeH="0" baseline="0" noProof="0" dirty="0">
                <a:ln>
                  <a:noFill/>
                </a:ln>
                <a:solidFill>
                  <a:prstClr val="black"/>
                </a:solidFill>
                <a:effectLst/>
                <a:uLnTx/>
                <a:uFillTx/>
                <a:latin typeface="Calibri"/>
                <a:ea typeface="+mn-ea"/>
                <a:cs typeface="Calibri"/>
              </a:rPr>
              <a:t>παραγωγοί </a:t>
            </a:r>
            <a:r>
              <a:rPr kumimoji="0" sz="1650" b="0" i="0" u="none" strike="noStrike" kern="1200" cap="none" spc="-4" normalizeH="0" baseline="0" noProof="0" dirty="0">
                <a:ln>
                  <a:noFill/>
                </a:ln>
                <a:solidFill>
                  <a:prstClr val="black"/>
                </a:solidFill>
                <a:effectLst/>
                <a:uLnTx/>
                <a:uFillTx/>
                <a:latin typeface="Calibri"/>
                <a:ea typeface="+mn-ea"/>
                <a:cs typeface="Calibri"/>
              </a:rPr>
              <a:t>προϊόντων, </a:t>
            </a:r>
            <a:r>
              <a:rPr kumimoji="0" sz="1650" b="0" i="0" u="none" strike="noStrike" kern="1200" cap="none" spc="-8" normalizeH="0" baseline="0" noProof="0" dirty="0">
                <a:ln>
                  <a:noFill/>
                </a:ln>
                <a:solidFill>
                  <a:prstClr val="black"/>
                </a:solidFill>
                <a:effectLst/>
                <a:uLnTx/>
                <a:uFillTx/>
                <a:latin typeface="Calibri"/>
                <a:ea typeface="+mn-ea"/>
                <a:cs typeface="Calibri"/>
              </a:rPr>
              <a:t>υπηρεσιών </a:t>
            </a:r>
            <a:r>
              <a:rPr kumimoji="0" sz="1650" b="0" i="0" u="none" strike="noStrike" kern="1200" cap="none" spc="-23" normalizeH="0" baseline="0" noProof="0" dirty="0">
                <a:ln>
                  <a:noFill/>
                </a:ln>
                <a:solidFill>
                  <a:prstClr val="black"/>
                </a:solidFill>
                <a:effectLst/>
                <a:uLnTx/>
                <a:uFillTx/>
                <a:latin typeface="Calibri"/>
                <a:ea typeface="+mn-ea"/>
                <a:cs typeface="Calibri"/>
              </a:rPr>
              <a:t>και </a:t>
            </a:r>
            <a:r>
              <a:rPr kumimoji="0" sz="1650" b="0" i="0" u="none" strike="noStrike" kern="1200" cap="none" spc="-11" normalizeH="0" baseline="0" noProof="0" dirty="0">
                <a:ln>
                  <a:noFill/>
                </a:ln>
                <a:solidFill>
                  <a:prstClr val="black"/>
                </a:solidFill>
                <a:effectLst/>
                <a:uLnTx/>
                <a:uFillTx/>
                <a:latin typeface="Calibri"/>
                <a:ea typeface="+mn-ea"/>
                <a:cs typeface="Calibri"/>
              </a:rPr>
              <a:t>εφαρμογών </a:t>
            </a:r>
            <a:r>
              <a:rPr kumimoji="0" sz="1650" b="0" i="0" u="none" strike="noStrike" kern="1200" cap="none" spc="-8" normalizeH="0" baseline="0" noProof="0" dirty="0">
                <a:ln>
                  <a:noFill/>
                </a:ln>
                <a:solidFill>
                  <a:prstClr val="black"/>
                </a:solidFill>
                <a:effectLst/>
                <a:uLnTx/>
                <a:uFillTx/>
                <a:latin typeface="Calibri"/>
                <a:ea typeface="+mn-ea"/>
                <a:cs typeface="Calibri"/>
              </a:rPr>
              <a:t>πρέπει </a:t>
            </a:r>
            <a:r>
              <a:rPr kumimoji="0" sz="1650" b="0" i="0" u="none" strike="noStrike" kern="1200" cap="none" spc="-4" normalizeH="0" baseline="0" noProof="0" dirty="0">
                <a:ln>
                  <a:noFill/>
                </a:ln>
                <a:solidFill>
                  <a:srgbClr val="C00000"/>
                </a:solidFill>
                <a:effectLst/>
                <a:uLnTx/>
                <a:uFillTx/>
                <a:latin typeface="Calibri"/>
                <a:ea typeface="+mn-ea"/>
                <a:cs typeface="Calibri"/>
              </a:rPr>
              <a:t>να ενθαρρύνονται </a:t>
            </a:r>
            <a:r>
              <a:rPr kumimoji="0" sz="1650" b="0" i="0" u="none" strike="noStrike" kern="1200" cap="none" spc="-4" normalizeH="0" baseline="0" noProof="0" dirty="0">
                <a:ln>
                  <a:noFill/>
                </a:ln>
                <a:solidFill>
                  <a:prstClr val="black"/>
                </a:solidFill>
                <a:effectLst/>
                <a:uLnTx/>
                <a:uFillTx/>
                <a:latin typeface="Calibri"/>
                <a:ea typeface="+mn-ea"/>
                <a:cs typeface="Calibri"/>
              </a:rPr>
              <a:t>να  </a:t>
            </a:r>
            <a:r>
              <a:rPr kumimoji="0" sz="1650" b="0" i="0" u="none" strike="noStrike" kern="1200" cap="none" spc="-8" normalizeH="0" baseline="0" noProof="0" dirty="0">
                <a:ln>
                  <a:noFill/>
                </a:ln>
                <a:solidFill>
                  <a:prstClr val="black"/>
                </a:solidFill>
                <a:effectLst/>
                <a:uLnTx/>
                <a:uFillTx/>
                <a:latin typeface="Calibri"/>
                <a:ea typeface="+mn-ea"/>
                <a:cs typeface="Calibri"/>
              </a:rPr>
              <a:t>εφαρμόσουν </a:t>
            </a:r>
            <a:r>
              <a:rPr kumimoji="0" sz="1650" b="0" i="0" u="none" strike="noStrike" kern="1200" cap="none" spc="-19" normalizeH="0" baseline="0" noProof="0" dirty="0">
                <a:ln>
                  <a:noFill/>
                </a:ln>
                <a:solidFill>
                  <a:prstClr val="black"/>
                </a:solidFill>
                <a:effectLst/>
                <a:uLnTx/>
                <a:uFillTx/>
                <a:latin typeface="Calibri"/>
                <a:ea typeface="+mn-ea"/>
                <a:cs typeface="Calibri"/>
              </a:rPr>
              <a:t>την </a:t>
            </a:r>
            <a:r>
              <a:rPr kumimoji="0" sz="1650" b="0" i="0" u="none" strike="noStrike" kern="1200" cap="none" spc="-4" normalizeH="0" baseline="0" noProof="0" dirty="0">
                <a:ln>
                  <a:noFill/>
                </a:ln>
                <a:solidFill>
                  <a:prstClr val="black"/>
                </a:solidFill>
                <a:effectLst/>
                <a:uLnTx/>
                <a:uFillTx/>
                <a:latin typeface="Calibri"/>
                <a:ea typeface="+mn-ea"/>
                <a:cs typeface="Calibri"/>
              </a:rPr>
              <a:t>προστασία </a:t>
            </a:r>
            <a:r>
              <a:rPr kumimoji="0" sz="1650" b="0" i="0" u="none" strike="noStrike" kern="1200" cap="none" spc="-11" normalizeH="0" baseline="0" noProof="0" dirty="0">
                <a:ln>
                  <a:noFill/>
                </a:ln>
                <a:solidFill>
                  <a:prstClr val="black"/>
                </a:solidFill>
                <a:effectLst/>
                <a:uLnTx/>
                <a:uFillTx/>
                <a:latin typeface="Calibri"/>
                <a:ea typeface="+mn-ea"/>
                <a:cs typeface="Calibri"/>
              </a:rPr>
              <a:t>προσωπικών δεδομένων </a:t>
            </a:r>
            <a:r>
              <a:rPr kumimoji="0" sz="1650" b="0" i="0" u="none" strike="noStrike" kern="1200" cap="none" spc="-4" normalizeH="0" baseline="0" noProof="0" dirty="0">
                <a:ln>
                  <a:noFill/>
                </a:ln>
                <a:solidFill>
                  <a:prstClr val="black"/>
                </a:solidFill>
                <a:effectLst/>
                <a:uLnTx/>
                <a:uFillTx/>
                <a:latin typeface="Calibri"/>
                <a:ea typeface="+mn-ea"/>
                <a:cs typeface="Calibri"/>
              </a:rPr>
              <a:t>στο</a:t>
            </a:r>
            <a:r>
              <a:rPr kumimoji="0" sz="1650" b="0" i="0" u="none" strike="noStrike" kern="1200" cap="none" spc="180" normalizeH="0" baseline="0" noProof="0" dirty="0">
                <a:ln>
                  <a:noFill/>
                </a:ln>
                <a:solidFill>
                  <a:prstClr val="black"/>
                </a:solidFill>
                <a:effectLst/>
                <a:uLnTx/>
                <a:uFillTx/>
                <a:latin typeface="Calibri"/>
                <a:ea typeface="+mn-ea"/>
                <a:cs typeface="Calibri"/>
              </a:rPr>
              <a:t> </a:t>
            </a:r>
            <a:r>
              <a:rPr kumimoji="0" sz="1650" b="0" i="0" u="none" strike="noStrike" kern="1200" cap="none" spc="-11" normalizeH="0" baseline="0" noProof="0" dirty="0">
                <a:ln>
                  <a:noFill/>
                </a:ln>
                <a:solidFill>
                  <a:prstClr val="black"/>
                </a:solidFill>
                <a:effectLst/>
                <a:uLnTx/>
                <a:uFillTx/>
                <a:latin typeface="Calibri"/>
                <a:ea typeface="+mn-ea"/>
                <a:cs typeface="Calibri"/>
              </a:rPr>
              <a:t>σχεδιασμό.</a:t>
            </a:r>
            <a:endParaRPr kumimoji="0" sz="1650" b="0" i="0" u="none" strike="noStrike" kern="1200" cap="none" spc="0" normalizeH="0" baseline="0" noProof="0" dirty="0">
              <a:ln>
                <a:noFill/>
              </a:ln>
              <a:solidFill>
                <a:prstClr val="black"/>
              </a:solidFill>
              <a:effectLst/>
              <a:uLnTx/>
              <a:uFillTx/>
              <a:latin typeface="Calibri"/>
              <a:ea typeface="+mn-ea"/>
              <a:cs typeface="Calibri"/>
            </a:endParaRPr>
          </a:p>
          <a:p>
            <a:pPr marL="609600" marR="80963" lvl="1" indent="-257175" algn="l" defTabSz="914400" rtl="0" eaLnBrk="1" fontAlgn="auto" latinLnBrk="0" hangingPunct="1">
              <a:lnSpc>
                <a:spcPct val="70000"/>
              </a:lnSpc>
              <a:spcBef>
                <a:spcPts val="371"/>
              </a:spcBef>
              <a:spcAft>
                <a:spcPts val="0"/>
              </a:spcAft>
              <a:buClrTx/>
              <a:buSzTx/>
              <a:buFont typeface="Arial"/>
              <a:buChar char="•"/>
              <a:tabLst>
                <a:tab pos="609600" algn="l"/>
                <a:tab pos="610076" algn="l"/>
              </a:tabLst>
              <a:defRPr/>
            </a:pPr>
            <a:r>
              <a:rPr kumimoji="0" sz="1650" b="0" i="0" u="none" strike="noStrike" kern="1200" cap="none" spc="-4" normalizeH="0" baseline="0" noProof="0" dirty="0">
                <a:ln>
                  <a:noFill/>
                </a:ln>
                <a:solidFill>
                  <a:prstClr val="black"/>
                </a:solidFill>
                <a:effectLst/>
                <a:uLnTx/>
                <a:uFillTx/>
                <a:latin typeface="Calibri"/>
                <a:ea typeface="+mn-ea"/>
                <a:cs typeface="Calibri"/>
              </a:rPr>
              <a:t>Οι </a:t>
            </a:r>
            <a:r>
              <a:rPr kumimoji="0" sz="1650" b="0" i="0" u="none" strike="noStrike" kern="1200" cap="none" spc="-11" normalizeH="0" baseline="0" noProof="0" dirty="0">
                <a:ln>
                  <a:noFill/>
                </a:ln>
                <a:solidFill>
                  <a:prstClr val="black"/>
                </a:solidFill>
                <a:effectLst/>
                <a:uLnTx/>
                <a:uFillTx/>
                <a:latin typeface="Calibri"/>
                <a:ea typeface="+mn-ea"/>
                <a:cs typeface="Calibri"/>
              </a:rPr>
              <a:t>αρχές </a:t>
            </a:r>
            <a:r>
              <a:rPr kumimoji="0" sz="1650" b="0" i="0" u="none" strike="noStrike" kern="1200" cap="none" spc="-8" normalizeH="0" baseline="0" noProof="0" dirty="0">
                <a:ln>
                  <a:noFill/>
                </a:ln>
                <a:solidFill>
                  <a:prstClr val="black"/>
                </a:solidFill>
                <a:effectLst/>
                <a:uLnTx/>
                <a:uFillTx/>
                <a:latin typeface="Calibri"/>
                <a:ea typeface="+mn-ea"/>
                <a:cs typeface="Calibri"/>
              </a:rPr>
              <a:t>της </a:t>
            </a:r>
            <a:r>
              <a:rPr kumimoji="0" sz="1650" b="0" i="0" u="none" strike="noStrike" kern="1200" cap="none" spc="-4" normalizeH="0" baseline="0" noProof="0" dirty="0">
                <a:ln>
                  <a:noFill/>
                </a:ln>
                <a:solidFill>
                  <a:prstClr val="black"/>
                </a:solidFill>
                <a:effectLst/>
                <a:uLnTx/>
                <a:uFillTx/>
                <a:latin typeface="Calibri"/>
                <a:ea typeface="+mn-ea"/>
                <a:cs typeface="Calibri"/>
              </a:rPr>
              <a:t>προστασίας </a:t>
            </a:r>
            <a:r>
              <a:rPr kumimoji="0" sz="1650" b="0" i="0" u="none" strike="noStrike" kern="1200" cap="none" spc="-11" normalizeH="0" baseline="0" noProof="0" dirty="0">
                <a:ln>
                  <a:noFill/>
                </a:ln>
                <a:solidFill>
                  <a:prstClr val="black"/>
                </a:solidFill>
                <a:effectLst/>
                <a:uLnTx/>
                <a:uFillTx/>
                <a:latin typeface="Calibri"/>
                <a:ea typeface="+mn-ea"/>
                <a:cs typeface="Calibri"/>
              </a:rPr>
              <a:t>δεδομένων </a:t>
            </a:r>
            <a:r>
              <a:rPr kumimoji="0" sz="1650" b="0" i="0" u="none" strike="noStrike" kern="1200" cap="none" spc="-4" normalizeH="0" baseline="0" noProof="0" dirty="0">
                <a:ln>
                  <a:noFill/>
                </a:ln>
                <a:solidFill>
                  <a:prstClr val="black"/>
                </a:solidFill>
                <a:effectLst/>
                <a:uLnTx/>
                <a:uFillTx/>
                <a:latin typeface="Calibri"/>
                <a:ea typeface="+mn-ea"/>
                <a:cs typeface="Calibri"/>
              </a:rPr>
              <a:t>στο </a:t>
            </a:r>
            <a:r>
              <a:rPr kumimoji="0" sz="1650" b="0" i="0" u="none" strike="noStrike" kern="1200" cap="none" spc="-11" normalizeH="0" baseline="0" noProof="0" dirty="0">
                <a:ln>
                  <a:noFill/>
                </a:ln>
                <a:solidFill>
                  <a:prstClr val="black"/>
                </a:solidFill>
                <a:effectLst/>
                <a:uLnTx/>
                <a:uFillTx/>
                <a:latin typeface="Calibri"/>
                <a:ea typeface="+mn-ea"/>
                <a:cs typeface="Calibri"/>
              </a:rPr>
              <a:t>σχεδιασμό </a:t>
            </a:r>
            <a:r>
              <a:rPr kumimoji="0" sz="1650" b="0" i="0" u="none" strike="noStrike" kern="1200" cap="none" spc="-23" normalizeH="0" baseline="0" noProof="0" dirty="0">
                <a:ln>
                  <a:noFill/>
                </a:ln>
                <a:solidFill>
                  <a:prstClr val="black"/>
                </a:solidFill>
                <a:effectLst/>
                <a:uLnTx/>
                <a:uFillTx/>
                <a:latin typeface="Calibri"/>
                <a:ea typeface="+mn-ea"/>
                <a:cs typeface="Calibri"/>
              </a:rPr>
              <a:t>και </a:t>
            </a:r>
            <a:r>
              <a:rPr kumimoji="0" sz="1650" b="0" i="0" u="none" strike="noStrike" kern="1200" cap="none" spc="-4" normalizeH="0" baseline="0" noProof="0" dirty="0">
                <a:ln>
                  <a:noFill/>
                </a:ln>
                <a:solidFill>
                  <a:prstClr val="black"/>
                </a:solidFill>
                <a:effectLst/>
                <a:uLnTx/>
                <a:uFillTx/>
                <a:latin typeface="Calibri"/>
                <a:ea typeface="+mn-ea"/>
                <a:cs typeface="Calibri"/>
              </a:rPr>
              <a:t>εξ ορισμού να </a:t>
            </a:r>
            <a:r>
              <a:rPr kumimoji="0" sz="1650" b="0" i="0" u="none" strike="noStrike" kern="1200" cap="none" spc="-8" normalizeH="0" baseline="0" noProof="0" dirty="0">
                <a:ln>
                  <a:noFill/>
                </a:ln>
                <a:solidFill>
                  <a:prstClr val="black"/>
                </a:solidFill>
                <a:effectLst/>
                <a:uLnTx/>
                <a:uFillTx/>
                <a:latin typeface="Calibri"/>
                <a:ea typeface="+mn-ea"/>
                <a:cs typeface="Calibri"/>
              </a:rPr>
              <a:t>λαμβάνονται  </a:t>
            </a:r>
            <a:r>
              <a:rPr kumimoji="0" sz="1650" b="0" i="0" u="none" strike="noStrike" kern="1200" cap="none" spc="-4" normalizeH="0" baseline="0" noProof="0" dirty="0">
                <a:ln>
                  <a:noFill/>
                </a:ln>
                <a:solidFill>
                  <a:prstClr val="black"/>
                </a:solidFill>
                <a:effectLst/>
                <a:uLnTx/>
                <a:uFillTx/>
                <a:latin typeface="Calibri"/>
                <a:ea typeface="+mn-ea"/>
                <a:cs typeface="Calibri"/>
              </a:rPr>
              <a:t>υπόψη στο </a:t>
            </a:r>
            <a:r>
              <a:rPr kumimoji="0" sz="1650" b="0" i="0" u="none" strike="noStrike" kern="1200" cap="none" spc="-8" normalizeH="0" baseline="0" noProof="0" dirty="0">
                <a:ln>
                  <a:noFill/>
                </a:ln>
                <a:solidFill>
                  <a:prstClr val="black"/>
                </a:solidFill>
                <a:effectLst/>
                <a:uLnTx/>
                <a:uFillTx/>
                <a:latin typeface="Calibri"/>
                <a:ea typeface="+mn-ea"/>
                <a:cs typeface="Calibri"/>
              </a:rPr>
              <a:t>πλαίσιο </a:t>
            </a:r>
            <a:r>
              <a:rPr kumimoji="0" sz="1650" b="0" i="0" u="none" strike="noStrike" kern="1200" cap="none" spc="-8" normalizeH="0" baseline="0" noProof="0" dirty="0">
                <a:ln>
                  <a:noFill/>
                </a:ln>
                <a:solidFill>
                  <a:srgbClr val="C00000"/>
                </a:solidFill>
                <a:effectLst/>
                <a:uLnTx/>
                <a:uFillTx/>
                <a:latin typeface="Calibri"/>
                <a:ea typeface="+mn-ea"/>
                <a:cs typeface="Calibri"/>
              </a:rPr>
              <a:t>δημόσιων</a:t>
            </a:r>
            <a:r>
              <a:rPr kumimoji="0" sz="1650" b="0" i="0" u="none" strike="noStrike" kern="1200" cap="none" spc="56" normalizeH="0" baseline="0" noProof="0" dirty="0">
                <a:ln>
                  <a:noFill/>
                </a:ln>
                <a:solidFill>
                  <a:srgbClr val="C00000"/>
                </a:solidFill>
                <a:effectLst/>
                <a:uLnTx/>
                <a:uFillTx/>
                <a:latin typeface="Calibri"/>
                <a:ea typeface="+mn-ea"/>
                <a:cs typeface="Calibri"/>
              </a:rPr>
              <a:t> </a:t>
            </a:r>
            <a:r>
              <a:rPr kumimoji="0" sz="1650" b="0" i="0" u="none" strike="noStrike" kern="1200" cap="none" spc="-8" normalizeH="0" baseline="0" noProof="0" dirty="0">
                <a:ln>
                  <a:noFill/>
                </a:ln>
                <a:solidFill>
                  <a:srgbClr val="C00000"/>
                </a:solidFill>
                <a:effectLst/>
                <a:uLnTx/>
                <a:uFillTx/>
                <a:latin typeface="Calibri"/>
                <a:ea typeface="+mn-ea"/>
                <a:cs typeface="Calibri"/>
              </a:rPr>
              <a:t>διαγωνισμών</a:t>
            </a:r>
            <a:r>
              <a:rPr kumimoji="0" sz="1650" b="0" i="0" u="none" strike="noStrike" kern="1200" cap="none" spc="-8" normalizeH="0" baseline="0" noProof="0" dirty="0">
                <a:ln>
                  <a:noFill/>
                </a:ln>
                <a:solidFill>
                  <a:prstClr val="black"/>
                </a:solidFill>
                <a:effectLst/>
                <a:uLnTx/>
                <a:uFillTx/>
                <a:latin typeface="Calibri"/>
                <a:ea typeface="+mn-ea"/>
                <a:cs typeface="Calibri"/>
              </a:rPr>
              <a:t>.</a:t>
            </a:r>
            <a:endParaRPr kumimoji="0" sz="1650" b="0" i="0" u="none" strike="noStrike" kern="1200" cap="none" spc="0" normalizeH="0" baseline="0" noProof="0" dirty="0">
              <a:ln>
                <a:noFill/>
              </a:ln>
              <a:solidFill>
                <a:prstClr val="black"/>
              </a:solidFill>
              <a:effectLst/>
              <a:uLnTx/>
              <a:uFillTx/>
              <a:latin typeface="Calibri"/>
              <a:ea typeface="+mn-ea"/>
              <a:cs typeface="Calibri"/>
            </a:endParaRPr>
          </a:p>
          <a:p>
            <a:pPr marL="266700" marR="0" lvl="0" indent="-257175" algn="l" defTabSz="914400" rtl="0" eaLnBrk="1" fontAlgn="auto" latinLnBrk="0" hangingPunct="1">
              <a:lnSpc>
                <a:spcPct val="100000"/>
              </a:lnSpc>
              <a:spcBef>
                <a:spcPts val="53"/>
              </a:spcBef>
              <a:spcAft>
                <a:spcPts val="0"/>
              </a:spcAft>
              <a:buClrTx/>
              <a:buSzTx/>
              <a:buFont typeface="Arial"/>
              <a:buChar char="•"/>
              <a:tabLst>
                <a:tab pos="266700" algn="l"/>
                <a:tab pos="267176" algn="l"/>
              </a:tabLst>
              <a:defRPr/>
            </a:pPr>
            <a:r>
              <a:rPr kumimoji="0" sz="1950" b="0" i="0" u="none" strike="noStrike" kern="1200" cap="none" spc="-4" normalizeH="0" baseline="0" noProof="0" dirty="0">
                <a:ln>
                  <a:noFill/>
                </a:ln>
                <a:solidFill>
                  <a:prstClr val="black"/>
                </a:solidFill>
                <a:effectLst/>
                <a:uLnTx/>
                <a:uFillTx/>
                <a:latin typeface="Calibri"/>
                <a:ea typeface="+mn-ea"/>
                <a:cs typeface="Calibri"/>
              </a:rPr>
              <a:t>Ψευδωνυμοποίηση: </a:t>
            </a:r>
            <a:r>
              <a:rPr kumimoji="0" sz="1950" b="0" i="0" u="none" strike="noStrike" kern="1200" cap="none" spc="0" normalizeH="0" baseline="0" noProof="0" dirty="0">
                <a:ln>
                  <a:noFill/>
                </a:ln>
                <a:solidFill>
                  <a:prstClr val="black"/>
                </a:solidFill>
                <a:effectLst/>
                <a:uLnTx/>
                <a:uFillTx/>
                <a:latin typeface="Calibri"/>
                <a:ea typeface="+mn-ea"/>
                <a:cs typeface="Calibri"/>
              </a:rPr>
              <a:t>Ναι </a:t>
            </a:r>
            <a:r>
              <a:rPr kumimoji="0" sz="1950" b="0" i="0" u="none" strike="noStrike" kern="1200" cap="none" spc="-8" normalizeH="0" baseline="0" noProof="0" dirty="0">
                <a:ln>
                  <a:noFill/>
                </a:ln>
                <a:solidFill>
                  <a:prstClr val="black"/>
                </a:solidFill>
                <a:effectLst/>
                <a:uLnTx/>
                <a:uFillTx/>
                <a:latin typeface="Calibri"/>
                <a:ea typeface="+mn-ea"/>
                <a:cs typeface="Calibri"/>
              </a:rPr>
              <a:t>αλλά</a:t>
            </a:r>
            <a:r>
              <a:rPr kumimoji="0" sz="1950" b="0" i="0" u="heavy" strike="noStrike" kern="1200" cap="none" spc="-8" normalizeH="0" baseline="0" noProof="0" dirty="0">
                <a:ln>
                  <a:noFill/>
                </a:ln>
                <a:solidFill>
                  <a:srgbClr val="C00000"/>
                </a:solidFill>
                <a:effectLst/>
                <a:uLnTx/>
                <a:uFill>
                  <a:solidFill>
                    <a:srgbClr val="C00000"/>
                  </a:solidFill>
                </a:uFill>
                <a:latin typeface="Calibri"/>
                <a:ea typeface="+mn-ea"/>
                <a:cs typeface="Calibri"/>
              </a:rPr>
              <a:t> πώς</a:t>
            </a:r>
            <a:r>
              <a:rPr kumimoji="0" sz="1950" b="0" i="0" u="none" strike="noStrike" kern="1200" cap="none" spc="-8" normalizeH="0" baseline="0" noProof="0" dirty="0">
                <a:ln>
                  <a:noFill/>
                </a:ln>
                <a:solidFill>
                  <a:prstClr val="black"/>
                </a:solidFill>
                <a:effectLst/>
                <a:uLnTx/>
                <a:uFillTx/>
                <a:latin typeface="Calibri"/>
                <a:ea typeface="+mn-ea"/>
                <a:cs typeface="Calibri"/>
              </a:rPr>
              <a:t>? </a:t>
            </a:r>
            <a:r>
              <a:rPr kumimoji="0" sz="1950" b="0" i="0" u="none" strike="noStrike" kern="1200" cap="none" spc="0" normalizeH="0" baseline="0" noProof="0" dirty="0">
                <a:ln>
                  <a:noFill/>
                </a:ln>
                <a:solidFill>
                  <a:prstClr val="black"/>
                </a:solidFill>
                <a:effectLst/>
                <a:uLnTx/>
                <a:uFillTx/>
                <a:latin typeface="Calibri"/>
                <a:ea typeface="+mn-ea"/>
                <a:cs typeface="Calibri"/>
              </a:rPr>
              <a:t>– </a:t>
            </a:r>
            <a:r>
              <a:rPr kumimoji="0" sz="1950" b="0" i="0" u="none" strike="noStrike" kern="1200" cap="none" spc="-15" normalizeH="0" baseline="0" noProof="0" dirty="0">
                <a:ln>
                  <a:noFill/>
                </a:ln>
                <a:solidFill>
                  <a:prstClr val="black"/>
                </a:solidFill>
                <a:effectLst/>
                <a:uLnTx/>
                <a:uFillTx/>
                <a:latin typeface="Calibri"/>
                <a:ea typeface="+mn-ea"/>
                <a:cs typeface="Calibri"/>
              </a:rPr>
              <a:t>πολύ </a:t>
            </a:r>
            <a:r>
              <a:rPr kumimoji="0" sz="1950" b="0" i="0" u="none" strike="noStrike" kern="1200" cap="none" spc="0" normalizeH="0" baseline="0" noProof="0" dirty="0">
                <a:ln>
                  <a:noFill/>
                </a:ln>
                <a:solidFill>
                  <a:prstClr val="black"/>
                </a:solidFill>
                <a:effectLst/>
                <a:uLnTx/>
                <a:uFillTx/>
                <a:latin typeface="Calibri"/>
                <a:ea typeface="+mn-ea"/>
                <a:cs typeface="Calibri"/>
              </a:rPr>
              <a:t>ευρύς</a:t>
            </a:r>
            <a:r>
              <a:rPr kumimoji="0" sz="1950" b="0" i="0" u="none" strike="noStrike" kern="1200" cap="none" spc="-4" normalizeH="0" baseline="0" noProof="0" dirty="0">
                <a:ln>
                  <a:noFill/>
                </a:ln>
                <a:solidFill>
                  <a:prstClr val="black"/>
                </a:solidFill>
                <a:effectLst/>
                <a:uLnTx/>
                <a:uFillTx/>
                <a:latin typeface="Calibri"/>
                <a:ea typeface="+mn-ea"/>
                <a:cs typeface="Calibri"/>
              </a:rPr>
              <a:t> </a:t>
            </a:r>
            <a:r>
              <a:rPr kumimoji="0" sz="1950" b="0" i="0" u="none" strike="noStrike" kern="1200" cap="none" spc="-8" normalizeH="0" baseline="0" noProof="0" dirty="0">
                <a:ln>
                  <a:noFill/>
                </a:ln>
                <a:solidFill>
                  <a:prstClr val="black"/>
                </a:solidFill>
                <a:effectLst/>
                <a:uLnTx/>
                <a:uFillTx/>
                <a:latin typeface="Calibri"/>
                <a:ea typeface="+mn-ea"/>
                <a:cs typeface="Calibri"/>
              </a:rPr>
              <a:t>ορισμός.</a:t>
            </a:r>
            <a:endParaRPr kumimoji="0" sz="1950" b="0" i="0" u="none" strike="noStrike" kern="1200" cap="none" spc="0" normalizeH="0" baseline="0" noProof="0" dirty="0">
              <a:ln>
                <a:noFill/>
              </a:ln>
              <a:solidFill>
                <a:prstClr val="black"/>
              </a:solidFill>
              <a:effectLst/>
              <a:uLnTx/>
              <a:uFillTx/>
              <a:latin typeface="Calibri"/>
              <a:ea typeface="+mn-ea"/>
              <a:cs typeface="Calibri"/>
            </a:endParaRPr>
          </a:p>
          <a:p>
            <a:pPr marL="266700" marR="114300" lvl="0" indent="-257175" algn="l" defTabSz="914400" rtl="0" eaLnBrk="1" fontAlgn="auto" latinLnBrk="0" hangingPunct="1">
              <a:lnSpc>
                <a:spcPct val="70000"/>
              </a:lnSpc>
              <a:spcBef>
                <a:spcPts val="746"/>
              </a:spcBef>
              <a:spcAft>
                <a:spcPts val="0"/>
              </a:spcAft>
              <a:buClrTx/>
              <a:buSzTx/>
              <a:buFont typeface="Arial"/>
              <a:buChar char="•"/>
              <a:tabLst>
                <a:tab pos="266700" algn="l"/>
                <a:tab pos="267176" algn="l"/>
              </a:tabLst>
              <a:defRPr/>
            </a:pPr>
            <a:r>
              <a:rPr kumimoji="0" sz="1950" b="0" i="0" u="none" strike="noStrike" kern="1200" cap="none" spc="-4" normalizeH="0" baseline="0" noProof="0" dirty="0">
                <a:ln>
                  <a:noFill/>
                </a:ln>
                <a:solidFill>
                  <a:prstClr val="black"/>
                </a:solidFill>
                <a:effectLst/>
                <a:uLnTx/>
                <a:uFillTx/>
                <a:latin typeface="Calibri"/>
                <a:ea typeface="+mn-ea"/>
                <a:cs typeface="Calibri"/>
              </a:rPr>
              <a:t>Οι </a:t>
            </a:r>
            <a:r>
              <a:rPr kumimoji="0" sz="1950" b="0" i="0" u="none" strike="noStrike" kern="1200" cap="none" spc="-8" normalizeH="0" baseline="0" noProof="0" dirty="0">
                <a:ln>
                  <a:noFill/>
                </a:ln>
                <a:solidFill>
                  <a:prstClr val="black"/>
                </a:solidFill>
                <a:effectLst/>
                <a:uLnTx/>
                <a:uFillTx/>
                <a:latin typeface="Calibri"/>
                <a:ea typeface="+mn-ea"/>
                <a:cs typeface="Calibri"/>
              </a:rPr>
              <a:t>εξελίξεις </a:t>
            </a:r>
            <a:r>
              <a:rPr kumimoji="0" sz="1950" b="0" i="0" u="none" strike="noStrike" kern="1200" cap="none" spc="-4" normalizeH="0" baseline="0" noProof="0" dirty="0">
                <a:ln>
                  <a:noFill/>
                </a:ln>
                <a:solidFill>
                  <a:prstClr val="black"/>
                </a:solidFill>
                <a:effectLst/>
                <a:uLnTx/>
                <a:uFillTx/>
                <a:latin typeface="Calibri"/>
                <a:ea typeface="+mn-ea"/>
                <a:cs typeface="Calibri"/>
              </a:rPr>
              <a:t>της </a:t>
            </a:r>
            <a:r>
              <a:rPr kumimoji="0" sz="1950" b="0" i="0" u="none" strike="noStrike" kern="1200" cap="none" spc="-8" normalizeH="0" baseline="0" noProof="0" dirty="0">
                <a:ln>
                  <a:noFill/>
                </a:ln>
                <a:solidFill>
                  <a:prstClr val="black"/>
                </a:solidFill>
                <a:effectLst/>
                <a:uLnTx/>
                <a:uFillTx/>
                <a:latin typeface="Calibri"/>
                <a:ea typeface="+mn-ea"/>
                <a:cs typeface="Calibri"/>
              </a:rPr>
              <a:t>τεχνολογίας αλλάζουν διαρκώς: </a:t>
            </a:r>
            <a:r>
              <a:rPr kumimoji="0" sz="1950" b="0" i="0" u="none" strike="noStrike" kern="1200" cap="none" spc="-4" normalizeH="0" baseline="0" noProof="0" dirty="0">
                <a:ln>
                  <a:noFill/>
                </a:ln>
                <a:solidFill>
                  <a:prstClr val="black"/>
                </a:solidFill>
                <a:effectLst/>
                <a:uLnTx/>
                <a:uFillTx/>
                <a:latin typeface="Calibri"/>
                <a:ea typeface="+mn-ea"/>
                <a:cs typeface="Calibri"/>
              </a:rPr>
              <a:t>Πως </a:t>
            </a:r>
            <a:r>
              <a:rPr kumimoji="0" sz="1950" b="0" i="0" u="none" strike="noStrike" kern="1200" cap="none" spc="0" normalizeH="0" baseline="0" noProof="0" dirty="0">
                <a:ln>
                  <a:noFill/>
                </a:ln>
                <a:solidFill>
                  <a:prstClr val="black"/>
                </a:solidFill>
                <a:effectLst/>
                <a:uLnTx/>
                <a:uFillTx/>
                <a:latin typeface="Calibri"/>
                <a:ea typeface="+mn-ea"/>
                <a:cs typeface="Calibri"/>
              </a:rPr>
              <a:t>μπορεί ο </a:t>
            </a:r>
            <a:r>
              <a:rPr kumimoji="0" sz="1950" b="0" i="0" u="none" strike="noStrike" kern="1200" cap="none" spc="-11" normalizeH="0" baseline="0" noProof="0" dirty="0">
                <a:ln>
                  <a:noFill/>
                </a:ln>
                <a:solidFill>
                  <a:prstClr val="black"/>
                </a:solidFill>
                <a:effectLst/>
                <a:uLnTx/>
                <a:uFillTx/>
                <a:latin typeface="Calibri"/>
                <a:ea typeface="+mn-ea"/>
                <a:cs typeface="Calibri"/>
              </a:rPr>
              <a:t>σχεδιασμός  </a:t>
            </a:r>
            <a:r>
              <a:rPr kumimoji="0" sz="1950" b="0" i="0" u="none" strike="noStrike" kern="1200" cap="none" spc="0" normalizeH="0" baseline="0" noProof="0" dirty="0">
                <a:ln>
                  <a:noFill/>
                </a:ln>
                <a:solidFill>
                  <a:prstClr val="black"/>
                </a:solidFill>
                <a:effectLst/>
                <a:uLnTx/>
                <a:uFillTx/>
                <a:latin typeface="Calibri"/>
                <a:ea typeface="+mn-ea"/>
                <a:cs typeface="Calibri"/>
              </a:rPr>
              <a:t>να </a:t>
            </a:r>
            <a:r>
              <a:rPr kumimoji="0" sz="1950" b="0" i="0" u="none" strike="noStrike" kern="1200" cap="none" spc="-8" normalizeH="0" baseline="0" noProof="0" dirty="0">
                <a:ln>
                  <a:noFill/>
                </a:ln>
                <a:solidFill>
                  <a:prstClr val="black"/>
                </a:solidFill>
                <a:effectLst/>
                <a:uLnTx/>
                <a:uFillTx/>
                <a:latin typeface="Calibri"/>
                <a:ea typeface="+mn-ea"/>
                <a:cs typeface="Calibri"/>
              </a:rPr>
              <a:t>παραμείνει </a:t>
            </a:r>
            <a:r>
              <a:rPr kumimoji="0" sz="1950" b="0" i="0" u="none" strike="noStrike" kern="1200" cap="none" spc="-15" normalizeH="0" baseline="0" noProof="0" dirty="0">
                <a:ln>
                  <a:noFill/>
                </a:ln>
                <a:solidFill>
                  <a:prstClr val="black"/>
                </a:solidFill>
                <a:effectLst/>
                <a:uLnTx/>
                <a:uFillTx/>
                <a:latin typeface="Calibri"/>
                <a:ea typeface="+mn-ea"/>
                <a:cs typeface="Calibri"/>
              </a:rPr>
              <a:t>φιλικός </a:t>
            </a:r>
            <a:r>
              <a:rPr kumimoji="0" sz="1950" b="0" i="0" u="none" strike="noStrike" kern="1200" cap="none" spc="-4" normalizeH="0" baseline="0" noProof="0" dirty="0">
                <a:ln>
                  <a:noFill/>
                </a:ln>
                <a:solidFill>
                  <a:prstClr val="black"/>
                </a:solidFill>
                <a:effectLst/>
                <a:uLnTx/>
                <a:uFillTx/>
                <a:latin typeface="Calibri"/>
                <a:ea typeface="+mn-ea"/>
                <a:cs typeface="Calibri"/>
              </a:rPr>
              <a:t>προς </a:t>
            </a:r>
            <a:r>
              <a:rPr kumimoji="0" sz="1950" b="0" i="0" u="none" strike="noStrike" kern="1200" cap="none" spc="-15" normalizeH="0" baseline="0" noProof="0" dirty="0">
                <a:ln>
                  <a:noFill/>
                </a:ln>
                <a:solidFill>
                  <a:prstClr val="black"/>
                </a:solidFill>
                <a:effectLst/>
                <a:uLnTx/>
                <a:uFillTx/>
                <a:latin typeface="Calibri"/>
                <a:ea typeface="+mn-ea"/>
                <a:cs typeface="Calibri"/>
              </a:rPr>
              <a:t>την</a:t>
            </a:r>
            <a:r>
              <a:rPr kumimoji="0" sz="1950" b="0" i="0" u="none" strike="noStrike" kern="1200" cap="none" spc="-8" normalizeH="0" baseline="0" noProof="0" dirty="0">
                <a:ln>
                  <a:noFill/>
                </a:ln>
                <a:solidFill>
                  <a:prstClr val="black"/>
                </a:solidFill>
                <a:effectLst/>
                <a:uLnTx/>
                <a:uFillTx/>
                <a:latin typeface="Calibri"/>
                <a:ea typeface="+mn-ea"/>
                <a:cs typeface="Calibri"/>
              </a:rPr>
              <a:t> </a:t>
            </a:r>
            <a:r>
              <a:rPr kumimoji="0" sz="1950" b="0" i="0" u="none" strike="noStrike" kern="1200" cap="none" spc="-11" normalizeH="0" baseline="0" noProof="0" dirty="0">
                <a:ln>
                  <a:noFill/>
                </a:ln>
                <a:solidFill>
                  <a:prstClr val="black"/>
                </a:solidFill>
                <a:effectLst/>
                <a:uLnTx/>
                <a:uFillTx/>
                <a:latin typeface="Calibri"/>
                <a:ea typeface="+mn-ea"/>
                <a:cs typeface="Calibri"/>
              </a:rPr>
              <a:t>ιδιωτικότητα;</a:t>
            </a:r>
            <a:endParaRPr kumimoji="0" sz="1950" b="0" i="0" u="none" strike="noStrike" kern="1200" cap="none" spc="0" normalizeH="0" baseline="0" noProof="0" dirty="0">
              <a:ln>
                <a:noFill/>
              </a:ln>
              <a:solidFill>
                <a:prstClr val="black"/>
              </a:solidFill>
              <a:effectLst/>
              <a:uLnTx/>
              <a:uFillTx/>
              <a:latin typeface="Calibri"/>
              <a:ea typeface="+mn-ea"/>
              <a:cs typeface="Calibri"/>
            </a:endParaRPr>
          </a:p>
          <a:p>
            <a:pPr marL="609600" marR="0" lvl="1" indent="-257175" algn="l" defTabSz="914400" rtl="0" eaLnBrk="1" fontAlgn="auto" latinLnBrk="0" hangingPunct="1">
              <a:lnSpc>
                <a:spcPts val="1766"/>
              </a:lnSpc>
              <a:spcBef>
                <a:spcPts val="0"/>
              </a:spcBef>
              <a:spcAft>
                <a:spcPts val="0"/>
              </a:spcAft>
              <a:buClrTx/>
              <a:buSzTx/>
              <a:buFont typeface="Arial"/>
              <a:buChar char="•"/>
              <a:tabLst>
                <a:tab pos="609600" algn="l"/>
                <a:tab pos="610076" algn="l"/>
              </a:tabLst>
              <a:defRPr/>
            </a:pPr>
            <a:r>
              <a:rPr kumimoji="0" sz="1650" b="0" i="0" u="none" strike="noStrike" kern="1200" cap="none" spc="-4" normalizeH="0" baseline="0" noProof="0" dirty="0">
                <a:ln>
                  <a:noFill/>
                </a:ln>
                <a:solidFill>
                  <a:srgbClr val="C00000"/>
                </a:solidFill>
                <a:effectLst/>
                <a:uLnTx/>
                <a:uFillTx/>
                <a:latin typeface="Calibri"/>
                <a:ea typeface="+mn-ea"/>
                <a:cs typeface="Calibri"/>
              </a:rPr>
              <a:t>Αναβαθμίσεις </a:t>
            </a:r>
            <a:r>
              <a:rPr kumimoji="0" sz="1650" b="0" i="0" u="none" strike="noStrike" kern="1200" cap="none" spc="-26" normalizeH="0" baseline="0" noProof="0" dirty="0">
                <a:ln>
                  <a:noFill/>
                </a:ln>
                <a:solidFill>
                  <a:srgbClr val="C00000"/>
                </a:solidFill>
                <a:effectLst/>
                <a:uLnTx/>
                <a:uFillTx/>
                <a:latin typeface="Calibri"/>
                <a:ea typeface="+mn-ea"/>
                <a:cs typeface="Calibri"/>
              </a:rPr>
              <a:t>υλικού και</a:t>
            </a:r>
            <a:r>
              <a:rPr kumimoji="0" sz="1650" b="0" i="0" u="none" strike="noStrike" kern="1200" cap="none" spc="56" normalizeH="0" baseline="0" noProof="0" dirty="0">
                <a:ln>
                  <a:noFill/>
                </a:ln>
                <a:solidFill>
                  <a:srgbClr val="C00000"/>
                </a:solidFill>
                <a:effectLst/>
                <a:uLnTx/>
                <a:uFillTx/>
                <a:latin typeface="Calibri"/>
                <a:ea typeface="+mn-ea"/>
                <a:cs typeface="Calibri"/>
              </a:rPr>
              <a:t> </a:t>
            </a:r>
            <a:r>
              <a:rPr kumimoji="0" sz="1650" b="0" i="0" u="none" strike="noStrike" kern="1200" cap="none" spc="-11" normalizeH="0" baseline="0" noProof="0" dirty="0">
                <a:ln>
                  <a:noFill/>
                </a:ln>
                <a:solidFill>
                  <a:srgbClr val="C00000"/>
                </a:solidFill>
                <a:effectLst/>
                <a:uLnTx/>
                <a:uFillTx/>
                <a:latin typeface="Calibri"/>
                <a:ea typeface="+mn-ea"/>
                <a:cs typeface="Calibri"/>
              </a:rPr>
              <a:t>λογισμικού</a:t>
            </a:r>
            <a:r>
              <a:rPr kumimoji="0" sz="1650" b="0" i="0" u="none" strike="noStrike" kern="1200" cap="none" spc="-11" normalizeH="0" baseline="0" noProof="0" dirty="0">
                <a:ln>
                  <a:noFill/>
                </a:ln>
                <a:solidFill>
                  <a:prstClr val="black"/>
                </a:solidFill>
                <a:effectLst/>
                <a:uLnTx/>
                <a:uFillTx/>
                <a:latin typeface="Calibri"/>
                <a:ea typeface="+mn-ea"/>
                <a:cs typeface="Calibri"/>
              </a:rPr>
              <a:t>!</a:t>
            </a:r>
            <a:endParaRPr kumimoji="0" sz="1650" b="0" i="0" u="none" strike="noStrike" kern="1200" cap="none" spc="0" normalizeH="0" baseline="0" noProof="0" dirty="0">
              <a:ln>
                <a:noFill/>
              </a:ln>
              <a:solidFill>
                <a:prstClr val="black"/>
              </a:solidFill>
              <a:effectLst/>
              <a:uLnTx/>
              <a:uFillTx/>
              <a:latin typeface="Calibri"/>
              <a:ea typeface="+mn-ea"/>
              <a:cs typeface="Calibri"/>
            </a:endParaRPr>
          </a:p>
          <a:p>
            <a:pPr marL="266700" marR="3810" lvl="0" indent="-257175" algn="l" defTabSz="914400" rtl="0" eaLnBrk="1" fontAlgn="auto" latinLnBrk="0" hangingPunct="1">
              <a:lnSpc>
                <a:spcPct val="70000"/>
              </a:lnSpc>
              <a:spcBef>
                <a:spcPts val="746"/>
              </a:spcBef>
              <a:spcAft>
                <a:spcPts val="0"/>
              </a:spcAft>
              <a:buClrTx/>
              <a:buSzTx/>
              <a:buFont typeface="Arial"/>
              <a:buChar char="•"/>
              <a:tabLst>
                <a:tab pos="266700" algn="l"/>
                <a:tab pos="267176" algn="l"/>
              </a:tabLst>
              <a:defRPr/>
            </a:pPr>
            <a:r>
              <a:rPr kumimoji="0" sz="1950" b="0" i="0" u="none" strike="noStrike" kern="1200" cap="none" spc="-8" normalizeH="0" baseline="0" noProof="0" dirty="0">
                <a:ln>
                  <a:noFill/>
                </a:ln>
                <a:solidFill>
                  <a:prstClr val="black"/>
                </a:solidFill>
                <a:effectLst/>
                <a:uLnTx/>
                <a:uFillTx/>
                <a:latin typeface="Calibri"/>
                <a:ea typeface="+mn-ea"/>
                <a:cs typeface="Calibri"/>
              </a:rPr>
              <a:t>Περιορισμοί </a:t>
            </a:r>
            <a:r>
              <a:rPr kumimoji="0" sz="1950" b="0" i="0" u="none" strike="noStrike" kern="1200" cap="none" spc="-23" normalizeH="0" baseline="0" noProof="0" dirty="0">
                <a:ln>
                  <a:noFill/>
                </a:ln>
                <a:solidFill>
                  <a:prstClr val="black"/>
                </a:solidFill>
                <a:effectLst/>
                <a:uLnTx/>
                <a:uFillTx/>
                <a:latin typeface="Calibri"/>
                <a:ea typeface="+mn-ea"/>
                <a:cs typeface="Calibri"/>
              </a:rPr>
              <a:t>και </a:t>
            </a:r>
            <a:r>
              <a:rPr kumimoji="0" sz="1950" b="0" i="0" u="none" strike="noStrike" kern="1200" cap="none" spc="-4" normalizeH="0" baseline="0" noProof="0" dirty="0">
                <a:ln>
                  <a:noFill/>
                </a:ln>
                <a:solidFill>
                  <a:prstClr val="black"/>
                </a:solidFill>
                <a:effectLst/>
                <a:uLnTx/>
                <a:uFillTx/>
                <a:latin typeface="Calibri"/>
                <a:ea typeface="+mn-ea"/>
                <a:cs typeface="Calibri"/>
              </a:rPr>
              <a:t>προκλήσεις της </a:t>
            </a:r>
            <a:r>
              <a:rPr kumimoji="0" sz="1950" b="0" i="0" u="none" strike="noStrike" kern="1200" cap="none" spc="-4" normalizeH="0" baseline="0" noProof="0" dirty="0">
                <a:ln>
                  <a:noFill/>
                </a:ln>
                <a:solidFill>
                  <a:srgbClr val="C00000"/>
                </a:solidFill>
                <a:effectLst/>
                <a:uLnTx/>
                <a:uFillTx/>
                <a:latin typeface="Calibri"/>
                <a:ea typeface="+mn-ea"/>
                <a:cs typeface="Calibri"/>
              </a:rPr>
              <a:t>επιβολής </a:t>
            </a:r>
            <a:r>
              <a:rPr kumimoji="0" sz="1950" b="0" i="0" u="none" strike="noStrike" kern="1200" cap="none" spc="-8" normalizeH="0" baseline="0" noProof="0" dirty="0">
                <a:ln>
                  <a:noFill/>
                </a:ln>
                <a:solidFill>
                  <a:prstClr val="black"/>
                </a:solidFill>
                <a:effectLst/>
                <a:uLnTx/>
                <a:uFillTx/>
                <a:latin typeface="Calibri"/>
                <a:ea typeface="+mn-ea"/>
                <a:cs typeface="Calibri"/>
              </a:rPr>
              <a:t>του συγκεκριμένου </a:t>
            </a:r>
            <a:r>
              <a:rPr kumimoji="0" sz="1950" b="0" i="0" u="none" strike="noStrike" kern="1200" cap="none" spc="-4" normalizeH="0" baseline="0" noProof="0" dirty="0">
                <a:ln>
                  <a:noFill/>
                </a:ln>
                <a:solidFill>
                  <a:prstClr val="black"/>
                </a:solidFill>
                <a:effectLst/>
                <a:uLnTx/>
                <a:uFillTx/>
                <a:latin typeface="Calibri"/>
                <a:ea typeface="+mn-ea"/>
                <a:cs typeface="Calibri"/>
              </a:rPr>
              <a:t>άρθρου (από  τις εποπτικές</a:t>
            </a:r>
            <a:r>
              <a:rPr kumimoji="0" sz="1950" b="0" i="0" u="none" strike="noStrike" kern="1200" cap="none" spc="-19" normalizeH="0" baseline="0" noProof="0" dirty="0">
                <a:ln>
                  <a:noFill/>
                </a:ln>
                <a:solidFill>
                  <a:prstClr val="black"/>
                </a:solidFill>
                <a:effectLst/>
                <a:uLnTx/>
                <a:uFillTx/>
                <a:latin typeface="Calibri"/>
                <a:ea typeface="+mn-ea"/>
                <a:cs typeface="Calibri"/>
              </a:rPr>
              <a:t> </a:t>
            </a:r>
            <a:r>
              <a:rPr kumimoji="0" sz="1950" b="0" i="0" u="none" strike="noStrike" kern="1200" cap="none" spc="-4" normalizeH="0" baseline="0" noProof="0" dirty="0">
                <a:ln>
                  <a:noFill/>
                </a:ln>
                <a:solidFill>
                  <a:prstClr val="black"/>
                </a:solidFill>
                <a:effectLst/>
                <a:uLnTx/>
                <a:uFillTx/>
                <a:latin typeface="Calibri"/>
                <a:ea typeface="+mn-ea"/>
                <a:cs typeface="Calibri"/>
              </a:rPr>
              <a:t>αρχές).</a:t>
            </a:r>
            <a:endParaRPr kumimoji="0" sz="195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4"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1264" y="350761"/>
            <a:ext cx="1181100" cy="714375"/>
          </a:xfrm>
          <a:prstGeom prst="rect">
            <a:avLst/>
          </a:prstGeom>
        </p:spPr>
      </p:pic>
    </p:spTree>
    <p:extLst>
      <p:ext uri="{BB962C8B-B14F-4D97-AF65-F5344CB8AC3E}">
        <p14:creationId xmlns:p14="http://schemas.microsoft.com/office/powerpoint/2010/main" val="2264781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78064" y="374651"/>
            <a:ext cx="7932737" cy="1273175"/>
          </a:xfrm>
        </p:spPr>
        <p:txBody>
          <a:bodyPr/>
          <a:lstStyle/>
          <a:p>
            <a:pPr algn="l" eaLnBrk="1" hangingPunct="1"/>
            <a:r>
              <a:rPr lang="en-US" altLang="en-US" sz="2800" b="1" dirty="0">
                <a:solidFill>
                  <a:schemeClr val="accent2"/>
                </a:solidFill>
              </a:rPr>
              <a:t>Data Protection by design &amp; by default</a:t>
            </a:r>
            <a:endParaRPr lang="en-US" altLang="en-US" sz="2800" dirty="0">
              <a:solidFill>
                <a:schemeClr val="accent1"/>
              </a:solidFill>
            </a:endParaRPr>
          </a:p>
        </p:txBody>
      </p:sp>
      <p:sp>
        <p:nvSpPr>
          <p:cNvPr id="18435" name="Θέση περιεχομένου 4"/>
          <p:cNvSpPr>
            <a:spLocks noGrp="1"/>
          </p:cNvSpPr>
          <p:nvPr>
            <p:ph sz="half" idx="1"/>
          </p:nvPr>
        </p:nvSpPr>
        <p:spPr>
          <a:xfrm>
            <a:off x="1981201" y="1749425"/>
            <a:ext cx="1976930" cy="4580970"/>
          </a:xfrm>
        </p:spPr>
        <p:txBody>
          <a:bodyPr>
            <a:normAutofit/>
          </a:bodyPr>
          <a:lstStyle/>
          <a:p>
            <a:pPr marL="0" indent="0">
              <a:buNone/>
            </a:pPr>
            <a:endParaRPr lang="el-GR" sz="2000" b="1" dirty="0">
              <a:solidFill>
                <a:schemeClr val="accent2"/>
              </a:solidFill>
            </a:endParaRPr>
          </a:p>
          <a:p>
            <a:pPr marL="0" indent="0">
              <a:buNone/>
            </a:pPr>
            <a:endParaRPr lang="el-GR" b="1" dirty="0">
              <a:solidFill>
                <a:schemeClr val="accent2"/>
              </a:solidFill>
            </a:endParaRPr>
          </a:p>
          <a:p>
            <a:pPr marL="0" indent="0">
              <a:buNone/>
            </a:pPr>
            <a:endParaRPr lang="el-GR" sz="2000" b="1" dirty="0">
              <a:solidFill>
                <a:schemeClr val="accent2"/>
              </a:solidFill>
            </a:endParaRPr>
          </a:p>
          <a:p>
            <a:pPr marL="0" indent="0">
              <a:buNone/>
            </a:pPr>
            <a:r>
              <a:rPr lang="en-GB" sz="2000" b="1" dirty="0">
                <a:solidFill>
                  <a:schemeClr val="accent2"/>
                </a:solidFill>
              </a:rPr>
              <a:t>Art 25</a:t>
            </a:r>
          </a:p>
          <a:p>
            <a:pPr marL="0" indent="0">
              <a:buNone/>
            </a:pPr>
            <a:r>
              <a:rPr lang="en-GB" sz="2000" b="1" dirty="0">
                <a:solidFill>
                  <a:schemeClr val="accent2"/>
                </a:solidFill>
              </a:rPr>
              <a:t>Rec 74, 78, 83</a:t>
            </a:r>
          </a:p>
        </p:txBody>
      </p:sp>
      <p:sp>
        <p:nvSpPr>
          <p:cNvPr id="6" name="Θέση περιεχομένου 5">
            <a:extLst>
              <a:ext uri="{FF2B5EF4-FFF2-40B4-BE49-F238E27FC236}">
                <a16:creationId xmlns:a16="http://schemas.microsoft.com/office/drawing/2014/main" id="{0C0DE91B-B1E7-4F94-8C83-1310503713CA}"/>
              </a:ext>
            </a:extLst>
          </p:cNvPr>
          <p:cNvSpPr>
            <a:spLocks noGrp="1"/>
          </p:cNvSpPr>
          <p:nvPr>
            <p:ph sz="half" idx="2"/>
          </p:nvPr>
        </p:nvSpPr>
        <p:spPr>
          <a:xfrm>
            <a:off x="3805425" y="1749426"/>
            <a:ext cx="6405375" cy="4835275"/>
          </a:xfrm>
        </p:spPr>
        <p:txBody>
          <a:bodyPr>
            <a:normAutofit/>
          </a:bodyPr>
          <a:lstStyle/>
          <a:p>
            <a:pPr marL="0" indent="0">
              <a:buNone/>
              <a:defRPr/>
            </a:pPr>
            <a:r>
              <a:rPr lang="el-GR" sz="2000" b="1" dirty="0">
                <a:solidFill>
                  <a:srgbClr val="FF0000"/>
                </a:solidFill>
              </a:rPr>
              <a:t>7 βασικά χαρακτηριστικά</a:t>
            </a:r>
            <a:r>
              <a:rPr lang="el-GR" sz="2000" dirty="0">
                <a:solidFill>
                  <a:srgbClr val="FF0000"/>
                </a:solidFill>
              </a:rPr>
              <a:t>:</a:t>
            </a:r>
          </a:p>
          <a:p>
            <a:pPr algn="just">
              <a:buFont typeface="Arial" panose="020B0604020202020204" pitchFamily="34" charset="0"/>
              <a:buAutoNum type="arabicPeriod"/>
              <a:defRPr/>
            </a:pPr>
            <a:r>
              <a:rPr lang="el-GR" sz="1600" dirty="0"/>
              <a:t>Πρόνοια αντί για επανάληψη δράσης: αποτρεπτικό παρά θεραπεύσιμο (Σκεφτείτε το απόρρητο των δεδομένων κατά την έναρξη του σχεδιασμού επεξεργασίας ασφάλειας των δεδομένων – όχι κατόπιν παραβίασης δεδομένων)</a:t>
            </a:r>
          </a:p>
          <a:p>
            <a:pPr algn="just">
              <a:buFont typeface="Arial" panose="020B0604020202020204" pitchFamily="34" charset="0"/>
              <a:buAutoNum type="arabicPeriod"/>
              <a:defRPr/>
            </a:pPr>
            <a:r>
              <a:rPr lang="el-GR" sz="1600" dirty="0"/>
              <a:t>Προστασία </a:t>
            </a:r>
            <a:r>
              <a:rPr lang="el-GR" sz="1600" dirty="0" err="1"/>
              <a:t>ιδιωτικότητας</a:t>
            </a:r>
            <a:r>
              <a:rPr lang="el-GR" sz="1600" dirty="0"/>
              <a:t> από την προεπιλεγμένη ρύθμιση των παραμέτρων</a:t>
            </a:r>
          </a:p>
          <a:p>
            <a:pPr algn="just">
              <a:buFont typeface="Arial" panose="020B0604020202020204" pitchFamily="34" charset="0"/>
              <a:buAutoNum type="arabicPeriod"/>
              <a:defRPr/>
            </a:pPr>
            <a:r>
              <a:rPr lang="el-GR" sz="1600" dirty="0"/>
              <a:t>Προστασία </a:t>
            </a:r>
            <a:r>
              <a:rPr lang="el-GR" sz="1600" dirty="0" err="1"/>
              <a:t>ιδιωτικότητας</a:t>
            </a:r>
            <a:r>
              <a:rPr lang="el-GR" sz="1600" dirty="0"/>
              <a:t> από τον σχεδιασμό των συστημάτων και τις επιχειρηματικές επεξεργασίες</a:t>
            </a:r>
          </a:p>
          <a:p>
            <a:pPr algn="just">
              <a:buFont typeface="Arial" panose="020B0604020202020204" pitchFamily="34" charset="0"/>
              <a:buAutoNum type="arabicPeriod"/>
              <a:defRPr/>
            </a:pPr>
            <a:r>
              <a:rPr lang="el-GR" sz="1600" dirty="0"/>
              <a:t>Διασφαλίζει την πλήρη λειτουργικότητα χωρίς να αγνοεί την προστασία των προσωπικών δεδομένων</a:t>
            </a:r>
          </a:p>
          <a:p>
            <a:pPr algn="just">
              <a:buFont typeface="Arial" panose="020B0604020202020204" pitchFamily="34" charset="0"/>
              <a:buAutoNum type="arabicPeriod"/>
              <a:defRPr/>
            </a:pPr>
            <a:r>
              <a:rPr lang="el-GR" sz="1600" dirty="0"/>
              <a:t>Από την αρχή ως το τέλος ασφάλεια για όλο τον κύκλο της επεξεργασίας</a:t>
            </a:r>
          </a:p>
          <a:p>
            <a:pPr algn="just">
              <a:buFont typeface="Arial" panose="020B0604020202020204" pitchFamily="34" charset="0"/>
              <a:buAutoNum type="arabicPeriod"/>
              <a:defRPr/>
            </a:pPr>
            <a:r>
              <a:rPr lang="el-GR" sz="1600" dirty="0"/>
              <a:t>Ενημέρωση, </a:t>
            </a:r>
            <a:r>
              <a:rPr lang="el-GR" sz="1600" dirty="0" err="1"/>
              <a:t>οραματικότητα</a:t>
            </a:r>
            <a:r>
              <a:rPr lang="el-GR" sz="1600" dirty="0"/>
              <a:t>, διαφάνεια</a:t>
            </a:r>
          </a:p>
          <a:p>
            <a:pPr algn="just">
              <a:buFont typeface="Arial" panose="020B0604020202020204" pitchFamily="34" charset="0"/>
              <a:buAutoNum type="arabicPeriod"/>
              <a:defRPr/>
            </a:pPr>
            <a:r>
              <a:rPr lang="el-GR" sz="1600" dirty="0"/>
              <a:t>Σεβασμός της </a:t>
            </a:r>
            <a:r>
              <a:rPr lang="el-GR" sz="1600" dirty="0" err="1"/>
              <a:t>ιδιωτικότητας</a:t>
            </a:r>
            <a:r>
              <a:rPr lang="el-GR" sz="1600" dirty="0"/>
              <a:t> του Χρήστη μέσω μιας </a:t>
            </a:r>
            <a:r>
              <a:rPr lang="el-GR" sz="1600" dirty="0" err="1"/>
              <a:t>Χρηστο</a:t>
            </a:r>
            <a:r>
              <a:rPr lang="el-GR" sz="1600" dirty="0"/>
              <a:t>-Κεντρικής Προσέγγισης</a:t>
            </a:r>
          </a:p>
        </p:txBody>
      </p:sp>
      <p:pic>
        <p:nvPicPr>
          <p:cNvPr id="5"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760" y="210084"/>
            <a:ext cx="1181100" cy="714375"/>
          </a:xfrm>
          <a:prstGeom prst="rect">
            <a:avLst/>
          </a:prstGeom>
        </p:spPr>
      </p:pic>
    </p:spTree>
    <p:extLst>
      <p:ext uri="{BB962C8B-B14F-4D97-AF65-F5344CB8AC3E}">
        <p14:creationId xmlns:p14="http://schemas.microsoft.com/office/powerpoint/2010/main" val="1410820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820260" y="374901"/>
            <a:ext cx="8229600" cy="763525"/>
          </a:xfrm>
        </p:spPr>
        <p:txBody>
          <a:bodyPr>
            <a:normAutofit/>
          </a:bodyPr>
          <a:lstStyle/>
          <a:p>
            <a:pPr algn="ctr" eaLnBrk="1" hangingPunct="1"/>
            <a:r>
              <a:rPr lang="el-GR" altLang="en-US" sz="2400" b="1" dirty="0">
                <a:solidFill>
                  <a:schemeClr val="accent2"/>
                </a:solidFill>
              </a:rPr>
              <a:t>Διακυβέρνηση Πληροφορίας (</a:t>
            </a:r>
            <a:r>
              <a:rPr lang="en-US" altLang="en-US" sz="2400" b="1" dirty="0">
                <a:solidFill>
                  <a:schemeClr val="accent2"/>
                </a:solidFill>
              </a:rPr>
              <a:t>Data Governance</a:t>
            </a:r>
            <a:r>
              <a:rPr lang="el-GR" altLang="en-US" sz="2400" b="1" dirty="0">
                <a:solidFill>
                  <a:schemeClr val="accent2"/>
                </a:solidFill>
              </a:rPr>
              <a:t>)</a:t>
            </a:r>
            <a:r>
              <a:rPr lang="en-US" altLang="en-US" sz="2400" b="1" dirty="0">
                <a:solidFill>
                  <a:schemeClr val="accent2"/>
                </a:solidFill>
              </a:rPr>
              <a:t> </a:t>
            </a:r>
          </a:p>
        </p:txBody>
      </p:sp>
      <p:sp>
        <p:nvSpPr>
          <p:cNvPr id="5" name="Θέση περιεχομένου 4">
            <a:extLst>
              <a:ext uri="{FF2B5EF4-FFF2-40B4-BE49-F238E27FC236}">
                <a16:creationId xmlns:a16="http://schemas.microsoft.com/office/drawing/2014/main" id="{B5CE5D1F-370A-49D9-AD30-3EA5A869C250}"/>
              </a:ext>
            </a:extLst>
          </p:cNvPr>
          <p:cNvSpPr>
            <a:spLocks noGrp="1"/>
          </p:cNvSpPr>
          <p:nvPr>
            <p:ph sz="half" idx="1"/>
          </p:nvPr>
        </p:nvSpPr>
        <p:spPr>
          <a:xfrm>
            <a:off x="1981201" y="1749425"/>
            <a:ext cx="2282825" cy="4376738"/>
          </a:xfrm>
        </p:spPr>
        <p:txBody>
          <a:bodyPr>
            <a:normAutofit/>
          </a:bodyPr>
          <a:lstStyle/>
          <a:p>
            <a:pPr marL="0" indent="0">
              <a:buNone/>
              <a:defRPr/>
            </a:pPr>
            <a:endParaRPr lang="el-GR" i="1" dirty="0">
              <a:solidFill>
                <a:srgbClr val="0070C0"/>
              </a:solidFill>
            </a:endParaRPr>
          </a:p>
          <a:p>
            <a:pPr marL="0" indent="0">
              <a:buNone/>
              <a:defRPr/>
            </a:pPr>
            <a:endParaRPr lang="el-GR" i="1" dirty="0">
              <a:solidFill>
                <a:srgbClr val="0070C0"/>
              </a:solidFill>
            </a:endParaRPr>
          </a:p>
          <a:p>
            <a:pPr marL="0" indent="0">
              <a:buNone/>
              <a:defRPr/>
            </a:pPr>
            <a:endParaRPr lang="el-GR" i="1" dirty="0">
              <a:solidFill>
                <a:srgbClr val="0070C0"/>
              </a:solidFill>
            </a:endParaRPr>
          </a:p>
          <a:p>
            <a:pPr marL="0" indent="0">
              <a:buNone/>
              <a:defRPr/>
            </a:pPr>
            <a:r>
              <a:rPr lang="en-US" i="1" dirty="0">
                <a:solidFill>
                  <a:srgbClr val="0070C0"/>
                </a:solidFill>
              </a:rPr>
              <a:t>implied</a:t>
            </a:r>
          </a:p>
          <a:p>
            <a:pPr marL="0" indent="0">
              <a:buNone/>
              <a:defRPr/>
            </a:pPr>
            <a:r>
              <a:rPr lang="en-US" sz="2000" b="1" dirty="0">
                <a:solidFill>
                  <a:schemeClr val="accent2"/>
                </a:solidFill>
              </a:rPr>
              <a:t>Art. 24, 37-39</a:t>
            </a:r>
          </a:p>
          <a:p>
            <a:pPr>
              <a:buFont typeface="Arial" panose="020B0604020202020204" pitchFamily="34" charset="0"/>
              <a:buChar char="•"/>
              <a:defRPr/>
            </a:pPr>
            <a:endParaRPr lang="en-GB" dirty="0"/>
          </a:p>
        </p:txBody>
      </p:sp>
      <p:sp>
        <p:nvSpPr>
          <p:cNvPr id="6" name="Θέση περιεχομένου 5">
            <a:extLst>
              <a:ext uri="{FF2B5EF4-FFF2-40B4-BE49-F238E27FC236}">
                <a16:creationId xmlns:a16="http://schemas.microsoft.com/office/drawing/2014/main" id="{0C0DE91B-B1E7-4F94-8C83-1310503713CA}"/>
              </a:ext>
            </a:extLst>
          </p:cNvPr>
          <p:cNvSpPr>
            <a:spLocks noGrp="1"/>
          </p:cNvSpPr>
          <p:nvPr>
            <p:ph sz="half" idx="2"/>
          </p:nvPr>
        </p:nvSpPr>
        <p:spPr>
          <a:xfrm>
            <a:off x="3958130" y="1086343"/>
            <a:ext cx="6252670" cy="5039820"/>
          </a:xfrm>
        </p:spPr>
        <p:txBody>
          <a:bodyPr>
            <a:normAutofit/>
          </a:bodyPr>
          <a:lstStyle/>
          <a:p>
            <a:pPr marL="0" indent="0">
              <a:buNone/>
              <a:defRPr/>
            </a:pPr>
            <a:r>
              <a:rPr lang="el-GR" sz="2000" dirty="0">
                <a:solidFill>
                  <a:srgbClr val="FF0000"/>
                </a:solidFill>
              </a:rPr>
              <a:t>Επαρκή προβολή στον Οργανισμό &amp; Εμπλοκή της Διοίκησης στο ανώτατο επίπεδο</a:t>
            </a:r>
            <a:endParaRPr lang="en-GB" sz="2000" dirty="0">
              <a:solidFill>
                <a:srgbClr val="FF0000"/>
              </a:solidFill>
            </a:endParaRPr>
          </a:p>
          <a:p>
            <a:pPr>
              <a:buFont typeface="Wingdings" panose="05000000000000000000" pitchFamily="2" charset="2"/>
              <a:buChar char="§"/>
              <a:defRPr/>
            </a:pPr>
            <a:r>
              <a:rPr lang="el-GR" sz="1600" dirty="0"/>
              <a:t>Ορίστε την εταιρική Στρατηγική σας για την προστασία των προσωπικών δεδομένων  και σχεδιάστε ένα πρόγραμμα συμμόρφωσης με τις διατάξεις του Κανονισμού </a:t>
            </a:r>
          </a:p>
          <a:p>
            <a:pPr>
              <a:buFont typeface="Wingdings" panose="05000000000000000000" pitchFamily="2" charset="2"/>
              <a:buChar char="§"/>
              <a:defRPr/>
            </a:pPr>
            <a:r>
              <a:rPr lang="el-GR" sz="1600" dirty="0"/>
              <a:t>Εκπαιδεύστε τα στελέχη της Ανώτερης Ομάδας Διοίκησης αναφορικά με τις απαιτήσεις του Κανονισμού και τις ενδεχόμενες επιπτώσεις της μη - συμμόρφωσης</a:t>
            </a:r>
            <a:endParaRPr lang="en-GB" sz="1600" dirty="0"/>
          </a:p>
          <a:p>
            <a:pPr>
              <a:buFont typeface="Wingdings" panose="05000000000000000000" pitchFamily="2" charset="2"/>
              <a:buChar char="§"/>
              <a:defRPr/>
            </a:pPr>
            <a:r>
              <a:rPr lang="el-GR" sz="1600" dirty="0"/>
              <a:t>Προσδιορίστε τα κύρια στελέχη που θα βοηθήσουν στην υλοποίηση του Προγράμματος Συμμόρφωσης με τις διατάξεις του Κανονισμού </a:t>
            </a:r>
            <a:endParaRPr lang="en-GB" sz="1600" dirty="0"/>
          </a:p>
          <a:p>
            <a:pPr>
              <a:buFont typeface="Wingdings" panose="05000000000000000000" pitchFamily="2" charset="2"/>
              <a:buChar char="§"/>
              <a:defRPr/>
            </a:pPr>
            <a:r>
              <a:rPr lang="el-GR" sz="1600" dirty="0"/>
              <a:t>Οριοθετήστε ρόλους και υπευθυνότητες εντός του οργανισμού </a:t>
            </a:r>
          </a:p>
          <a:p>
            <a:pPr>
              <a:buFont typeface="Wingdings" panose="05000000000000000000" pitchFamily="2" charset="2"/>
              <a:buChar char="§"/>
              <a:defRPr/>
            </a:pPr>
            <a:r>
              <a:rPr lang="el-GR" sz="1600" dirty="0"/>
              <a:t>Διαθέστε τον κατάλληλο προϋπολογισμό για την συμμόρφωση με την προστασία των προσωπικών δεδομένων</a:t>
            </a:r>
            <a:endParaRPr lang="en-GB" sz="1600" dirty="0"/>
          </a:p>
          <a:p>
            <a:pPr>
              <a:buFont typeface="Wingdings" panose="05000000000000000000" pitchFamily="2" charset="2"/>
              <a:buChar char="§"/>
              <a:defRPr/>
            </a:pPr>
            <a:r>
              <a:rPr lang="el-GR" sz="1600" dirty="0"/>
              <a:t>Δημιουργήστε γραμμές αναφοράς εντός του Οργανισμού στο ανώτατο επίπεδο της Διοίκησης (Διοικητικό Συμβούλιο) και δημιουργήστε οργανωτικές δομές για την διακυβέρνηση των πληροφοριών του Οργανισμού</a:t>
            </a:r>
            <a:endParaRPr lang="en-GB" sz="1600" dirty="0">
              <a:solidFill>
                <a:srgbClr val="FF0000"/>
              </a:solidFill>
            </a:endParaRPr>
          </a:p>
        </p:txBody>
      </p:sp>
      <p:pic>
        <p:nvPicPr>
          <p:cNvPr id="7"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7535" y="224152"/>
            <a:ext cx="1181100" cy="714375"/>
          </a:xfrm>
          <a:prstGeom prst="rect">
            <a:avLst/>
          </a:prstGeom>
        </p:spPr>
      </p:pic>
    </p:spTree>
    <p:extLst>
      <p:ext uri="{BB962C8B-B14F-4D97-AF65-F5344CB8AC3E}">
        <p14:creationId xmlns:p14="http://schemas.microsoft.com/office/powerpoint/2010/main" val="3334871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C2B8-C0A7-4631-8DF6-F5113866E484}"/>
              </a:ext>
            </a:extLst>
          </p:cNvPr>
          <p:cNvSpPr>
            <a:spLocks noGrp="1"/>
          </p:cNvSpPr>
          <p:nvPr>
            <p:ph type="title"/>
          </p:nvPr>
        </p:nvSpPr>
        <p:spPr/>
        <p:txBody>
          <a:bodyPr/>
          <a:lstStyle/>
          <a:p>
            <a:pPr algn="ctr"/>
            <a:r>
              <a:rPr lang="el-GR" b="1" dirty="0">
                <a:solidFill>
                  <a:srgbClr val="BD582C"/>
                </a:solidFill>
              </a:rPr>
              <a:t>Λογοδοσία</a:t>
            </a:r>
            <a:endParaRPr lang="en-US" dirty="0"/>
          </a:p>
        </p:txBody>
      </p:sp>
      <p:sp>
        <p:nvSpPr>
          <p:cNvPr id="3" name="Content Placeholder 2">
            <a:extLst>
              <a:ext uri="{FF2B5EF4-FFF2-40B4-BE49-F238E27FC236}">
                <a16:creationId xmlns:a16="http://schemas.microsoft.com/office/drawing/2014/main" id="{DF4AA506-0743-4D99-B7DC-272C209FE527}"/>
              </a:ext>
            </a:extLst>
          </p:cNvPr>
          <p:cNvSpPr>
            <a:spLocks noGrp="1"/>
          </p:cNvSpPr>
          <p:nvPr>
            <p:ph sz="half" idx="1"/>
          </p:nvPr>
        </p:nvSpPr>
        <p:spPr>
          <a:xfrm>
            <a:off x="1477108" y="1845734"/>
            <a:ext cx="2481022" cy="4023360"/>
          </a:xfrm>
        </p:spPr>
        <p:txBody>
          <a:bodyPr>
            <a:normAutofit fontScale="85000" lnSpcReduction="20000"/>
          </a:bodyPr>
          <a:lstStyle/>
          <a:p>
            <a:pPr fontAlgn="base"/>
            <a:endParaRPr lang="el-GR" i="1" dirty="0"/>
          </a:p>
          <a:p>
            <a:pPr fontAlgn="base"/>
            <a:r>
              <a:rPr lang="el-GR" sz="3300" i="1" dirty="0">
                <a:solidFill>
                  <a:schemeClr val="accent2"/>
                </a:solidFill>
              </a:rPr>
              <a:t>Άρθρο 24</a:t>
            </a:r>
          </a:p>
          <a:p>
            <a:pPr fontAlgn="base"/>
            <a:r>
              <a:rPr lang="el-GR" sz="3300" b="1" dirty="0">
                <a:solidFill>
                  <a:schemeClr val="accent2"/>
                </a:solidFill>
              </a:rPr>
              <a:t>Ευθύνη του υπευθύνου επεξεργασίας</a:t>
            </a:r>
          </a:p>
          <a:p>
            <a:endParaRPr lang="en-US" dirty="0"/>
          </a:p>
        </p:txBody>
      </p:sp>
      <p:sp>
        <p:nvSpPr>
          <p:cNvPr id="4" name="Content Placeholder 3">
            <a:extLst>
              <a:ext uri="{FF2B5EF4-FFF2-40B4-BE49-F238E27FC236}">
                <a16:creationId xmlns:a16="http://schemas.microsoft.com/office/drawing/2014/main" id="{BE4BDE8C-2D70-4778-BE11-154DD7839AF2}"/>
              </a:ext>
            </a:extLst>
          </p:cNvPr>
          <p:cNvSpPr>
            <a:spLocks noGrp="1"/>
          </p:cNvSpPr>
          <p:nvPr>
            <p:ph sz="half" idx="2"/>
          </p:nvPr>
        </p:nvSpPr>
        <p:spPr>
          <a:xfrm>
            <a:off x="4263540" y="1845737"/>
            <a:ext cx="5627220" cy="4023359"/>
          </a:xfrm>
        </p:spPr>
        <p:txBody>
          <a:bodyPr>
            <a:normAutofit fontScale="85000" lnSpcReduction="20000"/>
          </a:bodyPr>
          <a:lstStyle/>
          <a:p>
            <a:pPr algn="just"/>
            <a:r>
              <a:rPr lang="el-GR" dirty="0">
                <a:solidFill>
                  <a:srgbClr val="002060"/>
                </a:solidFill>
              </a:rPr>
              <a:t>1. Λαμβάνοντας υπόψη τη φύση, το πεδίο εφαρμογής, το πλαίσιο και τους σκοπούς της επεξεργασίας, καθώς και τους κινδύνους διαφορετικής πιθανότητας επέλευσης και σοβαρότητας για τα δικαιώματα και τις ελευθερίες των φυσικών προσώπων</a:t>
            </a:r>
            <a:r>
              <a:rPr lang="el-GR" dirty="0">
                <a:solidFill>
                  <a:srgbClr val="002060"/>
                </a:solidFill>
                <a:highlight>
                  <a:srgbClr val="FFFF00"/>
                </a:highlight>
              </a:rPr>
              <a:t>, ο υπεύθυνος επεξεργασίας εφαρμόζει κατάλληλα τεχνικά και οργανωτικά μέτρα προκειμένου να διασφαλίζει και να μπορεί να αποδεικνύει ότι η επεξεργασία διενεργείται σύμφωνα με τον παρόντα κανονισμό</a:t>
            </a:r>
            <a:r>
              <a:rPr lang="el-GR" dirty="0">
                <a:solidFill>
                  <a:srgbClr val="002060"/>
                </a:solidFill>
              </a:rPr>
              <a:t>. Τα εν λόγω μέτρα επανεξετάζονται και </a:t>
            </a:r>
            <a:r>
              <a:rPr lang="el-GR" dirty="0" err="1">
                <a:solidFill>
                  <a:srgbClr val="002060"/>
                </a:solidFill>
              </a:rPr>
              <a:t>επικαιροποιούνται</a:t>
            </a:r>
            <a:r>
              <a:rPr lang="el-GR" dirty="0">
                <a:solidFill>
                  <a:srgbClr val="002060"/>
                </a:solidFill>
              </a:rPr>
              <a:t> όταν κρίνεται απαραίτητο.</a:t>
            </a:r>
            <a:endParaRPr lang="en-US" dirty="0">
              <a:solidFill>
                <a:srgbClr val="002060"/>
              </a:solidFill>
            </a:endParaRPr>
          </a:p>
        </p:txBody>
      </p:sp>
      <p:pic>
        <p:nvPicPr>
          <p:cNvPr id="5"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760" y="313535"/>
            <a:ext cx="1181100" cy="714375"/>
          </a:xfrm>
          <a:prstGeom prst="rect">
            <a:avLst/>
          </a:prstGeom>
        </p:spPr>
      </p:pic>
    </p:spTree>
    <p:extLst>
      <p:ext uri="{BB962C8B-B14F-4D97-AF65-F5344CB8AC3E}">
        <p14:creationId xmlns:p14="http://schemas.microsoft.com/office/powerpoint/2010/main" val="185555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81200" y="374651"/>
            <a:ext cx="8229600" cy="763775"/>
          </a:xfrm>
        </p:spPr>
        <p:txBody>
          <a:bodyPr/>
          <a:lstStyle/>
          <a:p>
            <a:pPr algn="ctr" eaLnBrk="1" hangingPunct="1"/>
            <a:r>
              <a:rPr lang="el-GR" altLang="en-US" sz="2800" b="1" dirty="0">
                <a:solidFill>
                  <a:schemeClr val="accent2"/>
                </a:solidFill>
              </a:rPr>
              <a:t>Εκπαίδευση</a:t>
            </a:r>
            <a:endParaRPr lang="en-US" altLang="en-US" sz="2800" b="1" dirty="0">
              <a:solidFill>
                <a:schemeClr val="accent2"/>
              </a:solidFill>
            </a:endParaRPr>
          </a:p>
        </p:txBody>
      </p:sp>
      <p:sp>
        <p:nvSpPr>
          <p:cNvPr id="5" name="Θέση περιεχομένου 4">
            <a:extLst>
              <a:ext uri="{FF2B5EF4-FFF2-40B4-BE49-F238E27FC236}">
                <a16:creationId xmlns:a16="http://schemas.microsoft.com/office/drawing/2014/main" id="{B5CE5D1F-370A-49D9-AD30-3EA5A869C250}"/>
              </a:ext>
            </a:extLst>
          </p:cNvPr>
          <p:cNvSpPr>
            <a:spLocks noGrp="1"/>
          </p:cNvSpPr>
          <p:nvPr>
            <p:ph sz="half" idx="1"/>
          </p:nvPr>
        </p:nvSpPr>
        <p:spPr>
          <a:xfrm>
            <a:off x="1981200" y="1749425"/>
            <a:ext cx="1824038" cy="4376738"/>
          </a:xfrm>
        </p:spPr>
        <p:txBody>
          <a:bodyPr/>
          <a:lstStyle/>
          <a:p>
            <a:pPr marL="0" indent="0">
              <a:buNone/>
              <a:defRPr/>
            </a:pPr>
            <a:endParaRPr lang="el-GR" sz="2000" b="1" dirty="0">
              <a:solidFill>
                <a:schemeClr val="accent2"/>
              </a:solidFill>
            </a:endParaRPr>
          </a:p>
          <a:p>
            <a:pPr marL="0" indent="0">
              <a:buNone/>
              <a:defRPr/>
            </a:pPr>
            <a:endParaRPr lang="el-GR" b="1" dirty="0">
              <a:solidFill>
                <a:schemeClr val="accent2"/>
              </a:solidFill>
            </a:endParaRPr>
          </a:p>
          <a:p>
            <a:pPr marL="0" indent="0">
              <a:buNone/>
              <a:defRPr/>
            </a:pPr>
            <a:endParaRPr lang="el-GR" sz="2000" b="1" dirty="0">
              <a:solidFill>
                <a:schemeClr val="accent2"/>
              </a:solidFill>
            </a:endParaRPr>
          </a:p>
          <a:p>
            <a:pPr marL="0" indent="0">
              <a:buNone/>
              <a:defRPr/>
            </a:pPr>
            <a:endParaRPr lang="el-GR" b="1" dirty="0">
              <a:solidFill>
                <a:schemeClr val="accent2"/>
              </a:solidFill>
            </a:endParaRPr>
          </a:p>
          <a:p>
            <a:pPr marL="0" indent="0">
              <a:buNone/>
              <a:defRPr/>
            </a:pPr>
            <a:r>
              <a:rPr lang="en-US" sz="2000" b="1" dirty="0">
                <a:solidFill>
                  <a:schemeClr val="accent2"/>
                </a:solidFill>
              </a:rPr>
              <a:t>Art. 39</a:t>
            </a:r>
          </a:p>
          <a:p>
            <a:pPr>
              <a:buFont typeface="Arial" panose="020B0604020202020204" pitchFamily="34" charset="0"/>
              <a:buChar char="•"/>
              <a:defRPr/>
            </a:pPr>
            <a:endParaRPr lang="en-GB" dirty="0"/>
          </a:p>
        </p:txBody>
      </p:sp>
      <p:sp>
        <p:nvSpPr>
          <p:cNvPr id="6" name="Θέση περιεχομένου 5">
            <a:extLst>
              <a:ext uri="{FF2B5EF4-FFF2-40B4-BE49-F238E27FC236}">
                <a16:creationId xmlns:a16="http://schemas.microsoft.com/office/drawing/2014/main" id="{0C0DE91B-B1E7-4F94-8C83-1310503713CA}"/>
              </a:ext>
            </a:extLst>
          </p:cNvPr>
          <p:cNvSpPr>
            <a:spLocks noGrp="1"/>
          </p:cNvSpPr>
          <p:nvPr>
            <p:ph sz="half" idx="2"/>
          </p:nvPr>
        </p:nvSpPr>
        <p:spPr>
          <a:xfrm>
            <a:off x="3500016" y="1851024"/>
            <a:ext cx="6710785" cy="4376739"/>
          </a:xfrm>
        </p:spPr>
        <p:txBody>
          <a:bodyPr/>
          <a:lstStyle/>
          <a:p>
            <a:pPr>
              <a:buFont typeface="Wingdings" panose="05000000000000000000" pitchFamily="2" charset="2"/>
              <a:buChar char="§"/>
              <a:defRPr/>
            </a:pPr>
            <a:r>
              <a:rPr lang="el-GR" sz="1600" dirty="0"/>
              <a:t>Υλοποιήστε ένα </a:t>
            </a:r>
            <a:r>
              <a:rPr lang="el-GR" sz="1600" b="1" dirty="0"/>
              <a:t>πρόγραμμα εκπαίδευσης </a:t>
            </a:r>
            <a:r>
              <a:rPr lang="el-GR" sz="1600" dirty="0"/>
              <a:t>το οποίο θα καλύπτει τόσο τις γενικές διατάξεις περί προστασίας προσωπικών δεδομένων όσο και αυτές που αφορούν ειδικά τον οργανισμό σας</a:t>
            </a:r>
            <a:endParaRPr lang="en-GB" sz="1600" dirty="0"/>
          </a:p>
          <a:p>
            <a:pPr>
              <a:buFont typeface="Wingdings" panose="05000000000000000000" pitchFamily="2" charset="2"/>
              <a:buChar char="§"/>
              <a:defRPr/>
            </a:pPr>
            <a:r>
              <a:rPr lang="el-GR" sz="1600" dirty="0"/>
              <a:t>Σχεδιάστε μια </a:t>
            </a:r>
            <a:r>
              <a:rPr lang="el-GR" sz="1600" b="1" dirty="0"/>
              <a:t>Πολιτική Εκπαίδευσης </a:t>
            </a:r>
            <a:r>
              <a:rPr lang="el-GR" sz="1600" dirty="0"/>
              <a:t>στην οποία θα καθορίζονται και θα εξασφαλίζεται τόσο η βασική εκπαίδευση του προσωπικού όσο και  η διαρκής επαναλαμβανόμενη εκπαίδευση σε εξειδικευμένα θέματα</a:t>
            </a:r>
          </a:p>
          <a:p>
            <a:pPr>
              <a:buFont typeface="Wingdings" panose="05000000000000000000" pitchFamily="2" charset="2"/>
              <a:buChar char="§"/>
              <a:defRPr/>
            </a:pPr>
            <a:r>
              <a:rPr lang="el-GR" sz="1600" dirty="0"/>
              <a:t>Δημιουργήστε </a:t>
            </a:r>
            <a:r>
              <a:rPr lang="el-GR" sz="1600" b="1" dirty="0"/>
              <a:t>Αρχεία Εκπαίδευσης Προσωπικού</a:t>
            </a:r>
            <a:r>
              <a:rPr lang="el-GR" sz="1600" dirty="0"/>
              <a:t>: ποιος, πότε, και από ποιόν ολοκλήρωσε την εκπαίδευση</a:t>
            </a:r>
            <a:endParaRPr lang="en-GB" sz="1600" dirty="0"/>
          </a:p>
          <a:p>
            <a:pPr>
              <a:buFont typeface="Wingdings" panose="05000000000000000000" pitchFamily="2" charset="2"/>
              <a:buChar char="§"/>
              <a:defRPr/>
            </a:pPr>
            <a:r>
              <a:rPr lang="el-GR" sz="1600" dirty="0"/>
              <a:t>Αξιολογήστε εάν η εκπαίδευση θα διενεργηθεί </a:t>
            </a:r>
            <a:r>
              <a:rPr lang="el-GR" sz="1600" b="1" dirty="0"/>
              <a:t>εσωτερικά</a:t>
            </a:r>
            <a:r>
              <a:rPr lang="el-GR" sz="1600" dirty="0"/>
              <a:t>, π.χ. από τον </a:t>
            </a:r>
            <a:r>
              <a:rPr lang="en-US" sz="1600" dirty="0"/>
              <a:t>DPO </a:t>
            </a:r>
            <a:r>
              <a:rPr lang="el-GR" sz="1600" dirty="0"/>
              <a:t>ή </a:t>
            </a:r>
            <a:r>
              <a:rPr lang="el-GR" sz="1600" b="1" dirty="0"/>
              <a:t>εξωτερικά</a:t>
            </a:r>
            <a:r>
              <a:rPr lang="el-GR" sz="1600" dirty="0"/>
              <a:t> από εξειδικευμένο εκπαιδευτικό φορέα. </a:t>
            </a:r>
            <a:endParaRPr lang="en-US" sz="1600" dirty="0"/>
          </a:p>
          <a:p>
            <a:pPr>
              <a:buFont typeface="Wingdings" panose="05000000000000000000" pitchFamily="2" charset="2"/>
              <a:buChar char="§"/>
              <a:defRPr/>
            </a:pPr>
            <a:r>
              <a:rPr lang="el-GR" sz="1600" b="1" dirty="0"/>
              <a:t>Εκπαιδεύστε τον Εκπαιδευτή </a:t>
            </a:r>
            <a:r>
              <a:rPr lang="en-US" sz="1600" b="1" dirty="0"/>
              <a:t>: </a:t>
            </a:r>
            <a:r>
              <a:rPr lang="el-GR" sz="1600" dirty="0"/>
              <a:t>Αξιολογήστε εάν θα πρέπει να πιστοποιήσετε τον </a:t>
            </a:r>
            <a:r>
              <a:rPr lang="en-US" sz="1600" dirty="0"/>
              <a:t>DPO </a:t>
            </a:r>
            <a:r>
              <a:rPr lang="el-GR" sz="1600" dirty="0"/>
              <a:t>σας και την </a:t>
            </a:r>
            <a:r>
              <a:rPr lang="en-US" sz="1600" dirty="0"/>
              <a:t>DPO Team </a:t>
            </a:r>
            <a:r>
              <a:rPr lang="el-GR" sz="1600" dirty="0"/>
              <a:t>για την απόδειξη της εξειδίκευσής τους</a:t>
            </a:r>
          </a:p>
          <a:p>
            <a:pPr>
              <a:buFont typeface="Wingdings" panose="05000000000000000000" pitchFamily="2" charset="2"/>
              <a:buChar char="§"/>
              <a:defRPr/>
            </a:pPr>
            <a:r>
              <a:rPr lang="el-GR" sz="1600" b="1" dirty="0"/>
              <a:t>Εκπαιδεύστε</a:t>
            </a:r>
            <a:r>
              <a:rPr lang="el-GR" sz="1600" dirty="0"/>
              <a:t> τους </a:t>
            </a:r>
            <a:r>
              <a:rPr lang="el-GR" sz="1600" b="1" dirty="0"/>
              <a:t>Εκτελούντες</a:t>
            </a:r>
            <a:r>
              <a:rPr lang="el-GR" sz="1600" dirty="0"/>
              <a:t> την Επεξεργασία με τους οποίους συνεργάζεστε και τα ίδια τα </a:t>
            </a:r>
            <a:r>
              <a:rPr lang="el-GR" sz="1600" b="1" dirty="0"/>
              <a:t>Υποκείμενα</a:t>
            </a:r>
            <a:r>
              <a:rPr lang="el-GR" sz="1600" dirty="0"/>
              <a:t> των Δεδομένων</a:t>
            </a:r>
            <a:endParaRPr lang="en-US" sz="1600" dirty="0"/>
          </a:p>
        </p:txBody>
      </p:sp>
      <p:pic>
        <p:nvPicPr>
          <p:cNvPr id="7"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760" y="210084"/>
            <a:ext cx="1181100" cy="714375"/>
          </a:xfrm>
          <a:prstGeom prst="rect">
            <a:avLst/>
          </a:prstGeom>
        </p:spPr>
      </p:pic>
    </p:spTree>
    <p:extLst>
      <p:ext uri="{BB962C8B-B14F-4D97-AF65-F5344CB8AC3E}">
        <p14:creationId xmlns:p14="http://schemas.microsoft.com/office/powerpoint/2010/main" val="3537183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1527555" y="1318882"/>
            <a:ext cx="9791065" cy="4658867"/>
          </a:xfrm>
          <a:prstGeom prst="rect">
            <a:avLst/>
          </a:prstGeom>
          <a:blipFill>
            <a:blip r:embed="rId2" cstate="print"/>
            <a:stretch>
              <a:fillRect/>
            </a:stretch>
          </a:blipFill>
        </p:spPr>
        <p:txBody>
          <a:bodyPr wrap="square" lIns="0" tIns="0" rIns="0" bIns="0" rtlCol="0"/>
          <a:lstStyle/>
          <a:p>
            <a:endParaRPr/>
          </a:p>
        </p:txBody>
      </p:sp>
      <p:pic>
        <p:nvPicPr>
          <p:cNvPr id="6" name="Εικόνα 12">
            <a:extLst>
              <a:ext uri="{FF2B5EF4-FFF2-40B4-BE49-F238E27FC236}">
                <a16:creationId xmlns:a16="http://schemas.microsoft.com/office/drawing/2014/main" id="{6275020E-949A-4295-BA5C-B5871192A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7520" y="294491"/>
            <a:ext cx="1181100" cy="714375"/>
          </a:xfrm>
          <a:prstGeom prst="rect">
            <a:avLst/>
          </a:prstGeom>
        </p:spPr>
      </p:pic>
    </p:spTree>
    <p:extLst>
      <p:ext uri="{BB962C8B-B14F-4D97-AF65-F5344CB8AC3E}">
        <p14:creationId xmlns:p14="http://schemas.microsoft.com/office/powerpoint/2010/main" val="3703009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C5FB4-1CE4-4774-A526-C1C660D09DED}"/>
              </a:ext>
            </a:extLst>
          </p:cNvPr>
          <p:cNvSpPr>
            <a:spLocks noGrp="1"/>
          </p:cNvSpPr>
          <p:nvPr>
            <p:ph type="title"/>
          </p:nvPr>
        </p:nvSpPr>
        <p:spPr/>
        <p:txBody>
          <a:bodyPr/>
          <a:lstStyle/>
          <a:p>
            <a:pPr algn="ctr"/>
            <a:r>
              <a:rPr lang="el-GR" dirty="0"/>
              <a:t/>
            </a:r>
            <a:br>
              <a:rPr lang="el-GR" dirty="0"/>
            </a:br>
            <a:r>
              <a:rPr lang="el-GR" b="1" dirty="0">
                <a:solidFill>
                  <a:srgbClr val="BD582C"/>
                </a:solidFill>
              </a:rPr>
              <a:t>Λογοδοσία</a:t>
            </a:r>
            <a:endParaRPr lang="en-US" dirty="0"/>
          </a:p>
        </p:txBody>
      </p:sp>
      <p:sp>
        <p:nvSpPr>
          <p:cNvPr id="3" name="Content Placeholder 2">
            <a:extLst>
              <a:ext uri="{FF2B5EF4-FFF2-40B4-BE49-F238E27FC236}">
                <a16:creationId xmlns:a16="http://schemas.microsoft.com/office/drawing/2014/main" id="{369C4AAB-D39E-4F4C-B4DD-F2A9EB36AD2D}"/>
              </a:ext>
            </a:extLst>
          </p:cNvPr>
          <p:cNvSpPr>
            <a:spLocks noGrp="1"/>
          </p:cNvSpPr>
          <p:nvPr>
            <p:ph sz="half" idx="1"/>
          </p:nvPr>
        </p:nvSpPr>
        <p:spPr>
          <a:xfrm>
            <a:off x="2125670" y="1845736"/>
            <a:ext cx="2069284" cy="4023360"/>
          </a:xfrm>
        </p:spPr>
        <p:txBody>
          <a:bodyPr>
            <a:normAutofit fontScale="77500" lnSpcReduction="20000"/>
          </a:bodyPr>
          <a:lstStyle/>
          <a:p>
            <a:pPr marL="0" indent="0">
              <a:buNone/>
            </a:pPr>
            <a:endParaRPr lang="el-GR" sz="2900" b="1" spc="-50" dirty="0">
              <a:solidFill>
                <a:schemeClr val="accent2"/>
              </a:solidFill>
              <a:latin typeface="Calibri Light" panose="020F0302020204030204"/>
              <a:ea typeface="+mj-ea"/>
              <a:cs typeface="+mj-cs"/>
            </a:endParaRPr>
          </a:p>
          <a:p>
            <a:pPr marL="0" indent="0">
              <a:buNone/>
            </a:pPr>
            <a:endParaRPr lang="el-GR" sz="2900" b="1" spc="-50" dirty="0">
              <a:solidFill>
                <a:schemeClr val="accent2"/>
              </a:solidFill>
              <a:latin typeface="Calibri Light" panose="020F0302020204030204"/>
              <a:ea typeface="+mj-ea"/>
              <a:cs typeface="+mj-cs"/>
            </a:endParaRPr>
          </a:p>
          <a:p>
            <a:pPr marL="0" indent="0">
              <a:buNone/>
            </a:pPr>
            <a:endParaRPr lang="el-GR" sz="2900" b="1" spc="-50" dirty="0">
              <a:solidFill>
                <a:schemeClr val="accent2"/>
              </a:solidFill>
              <a:latin typeface="Calibri Light" panose="020F0302020204030204"/>
              <a:ea typeface="+mj-ea"/>
              <a:cs typeface="+mj-cs"/>
            </a:endParaRPr>
          </a:p>
          <a:p>
            <a:pPr marL="0" indent="0">
              <a:buNone/>
            </a:pPr>
            <a:r>
              <a:rPr lang="el-GR" sz="2900" b="1" spc="-50" dirty="0">
                <a:solidFill>
                  <a:schemeClr val="accent2"/>
                </a:solidFill>
                <a:latin typeface="Calibri Light" panose="020F0302020204030204"/>
                <a:ea typeface="+mj-ea"/>
                <a:cs typeface="+mj-cs"/>
              </a:rPr>
              <a:t>Αρχικές Παρατηρήσεις</a:t>
            </a:r>
            <a:endParaRPr lang="en-US" sz="2900" b="1" dirty="0">
              <a:solidFill>
                <a:schemeClr val="accent2"/>
              </a:solidFill>
            </a:endParaRPr>
          </a:p>
        </p:txBody>
      </p:sp>
      <p:sp>
        <p:nvSpPr>
          <p:cNvPr id="4" name="Content Placeholder 3">
            <a:extLst>
              <a:ext uri="{FF2B5EF4-FFF2-40B4-BE49-F238E27FC236}">
                <a16:creationId xmlns:a16="http://schemas.microsoft.com/office/drawing/2014/main" id="{744ECD09-ABE2-42F9-98F5-90411DACFB09}"/>
              </a:ext>
            </a:extLst>
          </p:cNvPr>
          <p:cNvSpPr>
            <a:spLocks noGrp="1"/>
          </p:cNvSpPr>
          <p:nvPr>
            <p:ph sz="half" idx="2"/>
          </p:nvPr>
        </p:nvSpPr>
        <p:spPr>
          <a:xfrm>
            <a:off x="4416245" y="1845736"/>
            <a:ext cx="5474515" cy="4331954"/>
          </a:xfrm>
        </p:spPr>
        <p:txBody>
          <a:bodyPr>
            <a:normAutofit fontScale="77500" lnSpcReduction="20000"/>
          </a:bodyPr>
          <a:lstStyle/>
          <a:p>
            <a:pPr>
              <a:buFont typeface="Wingdings" panose="05000000000000000000" pitchFamily="2" charset="2"/>
              <a:buChar char="q"/>
            </a:pPr>
            <a:endParaRPr lang="el-GR" dirty="0"/>
          </a:p>
          <a:p>
            <a:pPr algn="just">
              <a:buFont typeface="Wingdings" panose="05000000000000000000" pitchFamily="2" charset="2"/>
              <a:buChar char="q"/>
            </a:pPr>
            <a:r>
              <a:rPr lang="en-US" dirty="0" smtClean="0">
                <a:solidFill>
                  <a:srgbClr val="002060"/>
                </a:solidFill>
              </a:rPr>
              <a:t> </a:t>
            </a:r>
            <a:r>
              <a:rPr lang="el-GR" dirty="0" smtClean="0">
                <a:solidFill>
                  <a:srgbClr val="002060"/>
                </a:solidFill>
              </a:rPr>
              <a:t>Η </a:t>
            </a:r>
            <a:r>
              <a:rPr lang="el-GR" dirty="0">
                <a:solidFill>
                  <a:srgbClr val="002060"/>
                </a:solidFill>
              </a:rPr>
              <a:t>Αρχή της Λογοδοσίας αλληλοεπιδρά με την Αρχή της Διαφάνειας </a:t>
            </a:r>
          </a:p>
          <a:p>
            <a:pPr algn="just">
              <a:buFont typeface="Wingdings" panose="05000000000000000000" pitchFamily="2" charset="2"/>
              <a:buChar char="q"/>
            </a:pPr>
            <a:r>
              <a:rPr lang="en-US" dirty="0" smtClean="0">
                <a:solidFill>
                  <a:srgbClr val="002060"/>
                </a:solidFill>
              </a:rPr>
              <a:t> </a:t>
            </a:r>
            <a:r>
              <a:rPr lang="el-GR" dirty="0" smtClean="0">
                <a:solidFill>
                  <a:srgbClr val="002060"/>
                </a:solidFill>
              </a:rPr>
              <a:t>Η </a:t>
            </a:r>
            <a:r>
              <a:rPr lang="el-GR" dirty="0">
                <a:solidFill>
                  <a:srgbClr val="002060"/>
                </a:solidFill>
              </a:rPr>
              <a:t>Αρχή της Λογοδοσίας αποτελεί μια «Αρχή - Ομπρέλα» υπό την οποία τίθενται όλες οι αρχές επεξεργασίας του ΓΚΠΔ και οφείλει ο υπεύθυνος επεξεργασίας αφενός να συμμορφώνεται, αφετέρου να αποδεικνύει ανά πάσα στιγμή την συμμόρφωση του προς τον ΓΚΠΔ. </a:t>
            </a:r>
          </a:p>
          <a:p>
            <a:pPr algn="just">
              <a:buFont typeface="Wingdings" panose="05000000000000000000" pitchFamily="2" charset="2"/>
              <a:buChar char="q"/>
            </a:pPr>
            <a:r>
              <a:rPr lang="el-GR" dirty="0" smtClean="0">
                <a:solidFill>
                  <a:srgbClr val="002060"/>
                </a:solidFill>
              </a:rPr>
              <a:t> </a:t>
            </a:r>
            <a:r>
              <a:rPr lang="el-GR" dirty="0">
                <a:solidFill>
                  <a:srgbClr val="002060"/>
                </a:solidFill>
              </a:rPr>
              <a:t>Κάθε υποχρέωση συμμόρφωσης του υπευθύνου επεξεργασίας προς τον ΓΚΠΔ βαρύνει τον ίδιο (ακόμη και η από μέρους του επιλογή του εκτελούντος την επεξεργασία βλ. άρθρο 28, αλλά και εξαιρέσεις παρ. 10)</a:t>
            </a:r>
            <a:endParaRPr lang="en-US" dirty="0">
              <a:solidFill>
                <a:srgbClr val="002060"/>
              </a:solidFill>
            </a:endParaRPr>
          </a:p>
          <a:p>
            <a:endParaRPr lang="en-US" dirty="0"/>
          </a:p>
        </p:txBody>
      </p:sp>
      <p:pic>
        <p:nvPicPr>
          <p:cNvPr id="5" name="Εικόνα 12">
            <a:extLst>
              <a:ext uri="{FF2B5EF4-FFF2-40B4-BE49-F238E27FC236}">
                <a16:creationId xmlns:a16="http://schemas.microsoft.com/office/drawing/2014/main" id="{6275020E-949A-4295-BA5C-B5871192A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760" y="393265"/>
            <a:ext cx="1181100" cy="714375"/>
          </a:xfrm>
          <a:prstGeom prst="rect">
            <a:avLst/>
          </a:prstGeom>
        </p:spPr>
      </p:pic>
    </p:spTree>
    <p:extLst>
      <p:ext uri="{BB962C8B-B14F-4D97-AF65-F5344CB8AC3E}">
        <p14:creationId xmlns:p14="http://schemas.microsoft.com/office/powerpoint/2010/main" val="58977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8655A-08E4-4DF9-B39E-4C737EE5A2A3}"/>
              </a:ext>
            </a:extLst>
          </p:cNvPr>
          <p:cNvSpPr>
            <a:spLocks noGrp="1"/>
          </p:cNvSpPr>
          <p:nvPr>
            <p:ph type="title"/>
          </p:nvPr>
        </p:nvSpPr>
        <p:spPr/>
        <p:txBody>
          <a:bodyPr/>
          <a:lstStyle/>
          <a:p>
            <a:r>
              <a:rPr lang="el-GR" dirty="0">
                <a:solidFill>
                  <a:srgbClr val="002060"/>
                </a:solidFill>
              </a:rPr>
              <a:t>Λογοδοσία στην Πράξη</a:t>
            </a:r>
            <a:endParaRPr lang="en-US" dirty="0">
              <a:solidFill>
                <a:srgbClr val="002060"/>
              </a:solidFill>
            </a:endParaRPr>
          </a:p>
        </p:txBody>
      </p:sp>
      <p:sp>
        <p:nvSpPr>
          <p:cNvPr id="3" name="Content Placeholder 2">
            <a:extLst>
              <a:ext uri="{FF2B5EF4-FFF2-40B4-BE49-F238E27FC236}">
                <a16:creationId xmlns:a16="http://schemas.microsoft.com/office/drawing/2014/main" id="{3601288D-71FC-4212-9FFC-FFE7642C072B}"/>
              </a:ext>
            </a:extLst>
          </p:cNvPr>
          <p:cNvSpPr>
            <a:spLocks noGrp="1"/>
          </p:cNvSpPr>
          <p:nvPr>
            <p:ph sz="half" idx="1"/>
          </p:nvPr>
        </p:nvSpPr>
        <p:spPr>
          <a:xfrm>
            <a:off x="2152357" y="1845734"/>
            <a:ext cx="1500363" cy="4023360"/>
          </a:xfrm>
        </p:spPr>
        <p:txBody>
          <a:bodyPr>
            <a:normAutofit lnSpcReduction="10000"/>
          </a:bodyPr>
          <a:lstStyle/>
          <a:p>
            <a:pPr lvl="0"/>
            <a:endParaRPr lang="en-US" sz="2200" b="1" u="sng" dirty="0"/>
          </a:p>
          <a:p>
            <a:pPr lvl="0"/>
            <a:endParaRPr lang="en-US" sz="2200" b="1" u="sng" dirty="0"/>
          </a:p>
          <a:p>
            <a:pPr lvl="0"/>
            <a:endParaRPr lang="en-US" sz="2200" b="1" u="sng" dirty="0"/>
          </a:p>
          <a:p>
            <a:pPr lvl="0"/>
            <a:r>
              <a:rPr lang="el-GR" sz="2200" b="1" u="sng" dirty="0">
                <a:solidFill>
                  <a:schemeClr val="accent2"/>
                </a:solidFill>
              </a:rPr>
              <a:t>Πλαίσιο:</a:t>
            </a:r>
          </a:p>
          <a:p>
            <a:pPr lvl="0"/>
            <a:endParaRPr lang="en-US" dirty="0"/>
          </a:p>
          <a:p>
            <a:pPr lvl="0"/>
            <a:endParaRPr lang="en-US" dirty="0"/>
          </a:p>
          <a:p>
            <a:pPr lvl="0"/>
            <a:endParaRPr lang="el-GR" dirty="0"/>
          </a:p>
          <a:p>
            <a:pPr lvl="0"/>
            <a:endParaRPr lang="el-GR" dirty="0"/>
          </a:p>
          <a:p>
            <a:pPr lvl="0"/>
            <a:endParaRPr lang="el-GR" dirty="0"/>
          </a:p>
          <a:p>
            <a:pPr lvl="0"/>
            <a:endParaRPr lang="el-GR" dirty="0"/>
          </a:p>
          <a:p>
            <a:endParaRPr lang="el-GR" dirty="0"/>
          </a:p>
          <a:p>
            <a:endParaRPr lang="el-GR" dirty="0"/>
          </a:p>
          <a:p>
            <a:endParaRPr lang="en-US" dirty="0"/>
          </a:p>
        </p:txBody>
      </p:sp>
      <p:sp>
        <p:nvSpPr>
          <p:cNvPr id="4" name="Content Placeholder 3">
            <a:extLst>
              <a:ext uri="{FF2B5EF4-FFF2-40B4-BE49-F238E27FC236}">
                <a16:creationId xmlns:a16="http://schemas.microsoft.com/office/drawing/2014/main" id="{DD7F3F83-6AB2-406A-9920-8C21C9EDABE8}"/>
              </a:ext>
            </a:extLst>
          </p:cNvPr>
          <p:cNvSpPr>
            <a:spLocks noGrp="1"/>
          </p:cNvSpPr>
          <p:nvPr>
            <p:ph sz="half" idx="2"/>
          </p:nvPr>
        </p:nvSpPr>
        <p:spPr>
          <a:xfrm>
            <a:off x="3805426" y="1845736"/>
            <a:ext cx="6085335" cy="4331954"/>
          </a:xfrm>
        </p:spPr>
        <p:txBody>
          <a:bodyPr>
            <a:normAutofit lnSpcReduction="10000"/>
          </a:bodyPr>
          <a:lstStyle/>
          <a:p>
            <a:pPr lvl="0">
              <a:buClr>
                <a:srgbClr val="E48312"/>
              </a:buClr>
              <a:buFont typeface="Wingdings" panose="05000000000000000000" pitchFamily="2" charset="2"/>
              <a:buChar char="Ø"/>
            </a:pPr>
            <a:r>
              <a:rPr lang="el-GR" sz="1800" dirty="0">
                <a:solidFill>
                  <a:srgbClr val="002060"/>
                </a:solidFill>
              </a:rPr>
              <a:t>Διατήρηση Αρχείων Δραστηριοτήτων Επεξεργασίας Προσωπικών Δεδομένων</a:t>
            </a:r>
            <a:r>
              <a:rPr lang="en-US" sz="1800" dirty="0">
                <a:solidFill>
                  <a:srgbClr val="002060"/>
                </a:solidFill>
              </a:rPr>
              <a:t> </a:t>
            </a:r>
            <a:r>
              <a:rPr lang="el-GR" sz="1800" dirty="0">
                <a:solidFill>
                  <a:srgbClr val="002060"/>
                </a:solidFill>
              </a:rPr>
              <a:t>(Άρθρο 30 </a:t>
            </a:r>
            <a:r>
              <a:rPr lang="en-US" sz="1800" dirty="0">
                <a:solidFill>
                  <a:srgbClr val="002060"/>
                </a:solidFill>
              </a:rPr>
              <a:t>GDPR)</a:t>
            </a:r>
            <a:r>
              <a:rPr lang="el-GR" sz="1800" dirty="0">
                <a:solidFill>
                  <a:srgbClr val="002060"/>
                </a:solidFill>
              </a:rPr>
              <a:t> (χαρτογράφηση δεδομένων και αξιολόγηση κενών στην επεξεργασία)</a:t>
            </a:r>
          </a:p>
          <a:p>
            <a:pPr lvl="0">
              <a:buClr>
                <a:srgbClr val="E48312"/>
              </a:buClr>
              <a:buFont typeface="Wingdings" panose="05000000000000000000" pitchFamily="2" charset="2"/>
              <a:buChar char="Ø"/>
            </a:pPr>
            <a:r>
              <a:rPr lang="el-GR" sz="1800" dirty="0">
                <a:solidFill>
                  <a:srgbClr val="002060"/>
                </a:solidFill>
              </a:rPr>
              <a:t> Εκτίμηση κινδύνου και διενέργεια εκτίμησης αντικτύπου σχετικά με την προστασία δεδομένων (</a:t>
            </a:r>
            <a:r>
              <a:rPr lang="en-US" sz="1800" dirty="0">
                <a:solidFill>
                  <a:srgbClr val="002060"/>
                </a:solidFill>
              </a:rPr>
              <a:t>Data Protection Impact Assessment – DPIA) (</a:t>
            </a:r>
            <a:r>
              <a:rPr lang="el-GR" sz="1800" dirty="0">
                <a:solidFill>
                  <a:srgbClr val="002060"/>
                </a:solidFill>
              </a:rPr>
              <a:t>Άρθρο 35 </a:t>
            </a:r>
            <a:r>
              <a:rPr lang="en-US" sz="1800" dirty="0">
                <a:solidFill>
                  <a:srgbClr val="002060"/>
                </a:solidFill>
              </a:rPr>
              <a:t>GDPR)</a:t>
            </a:r>
            <a:r>
              <a:rPr lang="el-GR" sz="1800" dirty="0">
                <a:solidFill>
                  <a:srgbClr val="002060"/>
                </a:solidFill>
              </a:rPr>
              <a:t> </a:t>
            </a:r>
          </a:p>
          <a:p>
            <a:pPr lvl="0">
              <a:buClr>
                <a:srgbClr val="E48312"/>
              </a:buClr>
              <a:buFont typeface="Wingdings" panose="05000000000000000000" pitchFamily="2" charset="2"/>
              <a:buChar char="Ø"/>
            </a:pPr>
            <a:r>
              <a:rPr lang="el-GR" sz="1800" dirty="0">
                <a:solidFill>
                  <a:srgbClr val="002060"/>
                </a:solidFill>
              </a:rPr>
              <a:t>Ορισμός Υπευθύνου Προστασίας Δεδομένων (</a:t>
            </a:r>
            <a:r>
              <a:rPr lang="en-US" sz="1800" dirty="0">
                <a:solidFill>
                  <a:srgbClr val="002060"/>
                </a:solidFill>
              </a:rPr>
              <a:t>Data Protection Officer – DPO)</a:t>
            </a:r>
            <a:r>
              <a:rPr lang="el-GR" sz="1800" dirty="0">
                <a:solidFill>
                  <a:srgbClr val="002060"/>
                </a:solidFill>
              </a:rPr>
              <a:t> </a:t>
            </a:r>
            <a:r>
              <a:rPr lang="en-US" sz="1800" dirty="0">
                <a:solidFill>
                  <a:srgbClr val="002060"/>
                </a:solidFill>
              </a:rPr>
              <a:t>(</a:t>
            </a:r>
            <a:r>
              <a:rPr lang="el-GR" sz="1800" dirty="0">
                <a:solidFill>
                  <a:srgbClr val="002060"/>
                </a:solidFill>
              </a:rPr>
              <a:t>Άρθρο 37 </a:t>
            </a:r>
            <a:r>
              <a:rPr lang="en-US" sz="1800" dirty="0">
                <a:solidFill>
                  <a:srgbClr val="002060"/>
                </a:solidFill>
              </a:rPr>
              <a:t>GDPR)</a:t>
            </a:r>
            <a:r>
              <a:rPr lang="el-GR" sz="1800" dirty="0">
                <a:solidFill>
                  <a:srgbClr val="002060"/>
                </a:solidFill>
              </a:rPr>
              <a:t> </a:t>
            </a:r>
          </a:p>
          <a:p>
            <a:pPr lvl="0">
              <a:buClr>
                <a:srgbClr val="E48312"/>
              </a:buClr>
              <a:buFont typeface="Wingdings" panose="05000000000000000000" pitchFamily="2" charset="2"/>
              <a:buChar char="Ø"/>
            </a:pPr>
            <a:r>
              <a:rPr lang="el-GR" sz="1800" dirty="0">
                <a:solidFill>
                  <a:srgbClr val="002060"/>
                </a:solidFill>
              </a:rPr>
              <a:t>Διαβιβάσεις δεδομένων προσωπικού χαρακτήρα προς τρίτες χώρες ή διεθνείς οργανισμούς (</a:t>
            </a:r>
            <a:r>
              <a:rPr lang="el-GR" sz="1800" dirty="0" err="1">
                <a:solidFill>
                  <a:srgbClr val="002060"/>
                </a:solidFill>
              </a:rPr>
              <a:t>αρθρο</a:t>
            </a:r>
            <a:r>
              <a:rPr lang="el-GR" sz="1800" dirty="0">
                <a:solidFill>
                  <a:srgbClr val="002060"/>
                </a:solidFill>
              </a:rPr>
              <a:t> 44) </a:t>
            </a:r>
          </a:p>
          <a:p>
            <a:pPr lvl="0">
              <a:buClr>
                <a:srgbClr val="E48312"/>
              </a:buClr>
              <a:buFont typeface="Wingdings" panose="05000000000000000000" pitchFamily="2" charset="2"/>
              <a:buChar char="Ø"/>
            </a:pPr>
            <a:r>
              <a:rPr lang="el-GR" sz="1800" dirty="0">
                <a:solidFill>
                  <a:srgbClr val="002060"/>
                </a:solidFill>
              </a:rPr>
              <a:t>Γνωστοποίηση παραβίασης δεδομένων προσωπικού χαρακτήρα στην εποπτική αρχή (</a:t>
            </a:r>
            <a:r>
              <a:rPr lang="el-GR" sz="1800" dirty="0" err="1">
                <a:solidFill>
                  <a:srgbClr val="002060"/>
                </a:solidFill>
              </a:rPr>
              <a:t>αρθρο</a:t>
            </a:r>
            <a:r>
              <a:rPr lang="el-GR" sz="1800" dirty="0">
                <a:solidFill>
                  <a:srgbClr val="002060"/>
                </a:solidFill>
              </a:rPr>
              <a:t> 33) </a:t>
            </a:r>
          </a:p>
          <a:p>
            <a:pPr lvl="0">
              <a:buClr>
                <a:srgbClr val="E48312"/>
              </a:buClr>
              <a:buFont typeface="Wingdings" panose="05000000000000000000" pitchFamily="2" charset="2"/>
              <a:buChar char="Ø"/>
            </a:pPr>
            <a:r>
              <a:rPr lang="el-GR" sz="1800" dirty="0">
                <a:solidFill>
                  <a:srgbClr val="002060"/>
                </a:solidFill>
              </a:rPr>
              <a:t>Εφαρμογή της Προστασίας των Δεδομένων ήδη από τον σχεδιασμό και εξ ορισμού (</a:t>
            </a:r>
            <a:r>
              <a:rPr lang="en-US" sz="1800" dirty="0">
                <a:solidFill>
                  <a:srgbClr val="002060"/>
                </a:solidFill>
              </a:rPr>
              <a:t>data protection by design and by default)</a:t>
            </a:r>
            <a:r>
              <a:rPr lang="el-GR" sz="1800" dirty="0">
                <a:solidFill>
                  <a:srgbClr val="002060"/>
                </a:solidFill>
              </a:rPr>
              <a:t> (Άρθρο 25</a:t>
            </a:r>
            <a:r>
              <a:rPr lang="en-US" sz="1800" dirty="0">
                <a:solidFill>
                  <a:srgbClr val="002060"/>
                </a:solidFill>
              </a:rPr>
              <a:t> GDPR)</a:t>
            </a:r>
            <a:endParaRPr lang="el-GR" sz="1800" dirty="0">
              <a:solidFill>
                <a:srgbClr val="002060"/>
              </a:solidFill>
            </a:endParaRPr>
          </a:p>
          <a:p>
            <a:endParaRPr lang="en-US" dirty="0"/>
          </a:p>
        </p:txBody>
      </p:sp>
      <p:pic>
        <p:nvPicPr>
          <p:cNvPr id="5" name="Εικόνα 12">
            <a:extLst>
              <a:ext uri="{FF2B5EF4-FFF2-40B4-BE49-F238E27FC236}">
                <a16:creationId xmlns:a16="http://schemas.microsoft.com/office/drawing/2014/main" id="{6275020E-949A-4295-BA5C-B5871192A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1185" y="365129"/>
            <a:ext cx="1181100" cy="714375"/>
          </a:xfrm>
          <a:prstGeom prst="rect">
            <a:avLst/>
          </a:prstGeom>
        </p:spPr>
      </p:pic>
    </p:spTree>
    <p:extLst>
      <p:ext uri="{BB962C8B-B14F-4D97-AF65-F5344CB8AC3E}">
        <p14:creationId xmlns:p14="http://schemas.microsoft.com/office/powerpoint/2010/main" val="3194514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E054E-6A7B-48DB-94A5-31620D84B140}"/>
              </a:ext>
            </a:extLst>
          </p:cNvPr>
          <p:cNvSpPr>
            <a:spLocks noGrp="1"/>
          </p:cNvSpPr>
          <p:nvPr>
            <p:ph type="ctrTitle"/>
          </p:nvPr>
        </p:nvSpPr>
        <p:spPr/>
        <p:txBody>
          <a:bodyPr>
            <a:normAutofit fontScale="90000"/>
          </a:bodyPr>
          <a:lstStyle/>
          <a:p>
            <a:pPr lvl="0"/>
            <a:r>
              <a:rPr lang="el-GR" sz="4000" dirty="0">
                <a:solidFill>
                  <a:srgbClr val="002060"/>
                </a:solidFill>
              </a:rPr>
              <a:t>Διατήρηση Αρχείων Δραστηριοτήτων Επεξεργασίας Προσωπικών Δεδομένων</a:t>
            </a:r>
            <a:br>
              <a:rPr lang="el-GR" sz="4000" dirty="0">
                <a:solidFill>
                  <a:srgbClr val="002060"/>
                </a:solidFill>
              </a:rPr>
            </a:br>
            <a:r>
              <a:rPr lang="el-GR" sz="4000" dirty="0">
                <a:solidFill>
                  <a:srgbClr val="002060"/>
                </a:solidFill>
              </a:rPr>
              <a:t> (Άρθρο 30 </a:t>
            </a:r>
            <a:r>
              <a:rPr lang="en-US" sz="4000" dirty="0">
                <a:solidFill>
                  <a:srgbClr val="002060"/>
                </a:solidFill>
              </a:rPr>
              <a:t>GDPR)</a:t>
            </a:r>
            <a:r>
              <a:rPr lang="en-GB" dirty="0">
                <a:solidFill>
                  <a:srgbClr val="002060"/>
                </a:solidFill>
              </a:rPr>
              <a:t/>
            </a:r>
            <a:br>
              <a:rPr lang="en-GB" dirty="0">
                <a:solidFill>
                  <a:srgbClr val="002060"/>
                </a:solidFill>
              </a:rPr>
            </a:br>
            <a:endParaRPr lang="en-US" dirty="0">
              <a:solidFill>
                <a:srgbClr val="002060"/>
              </a:solidFill>
            </a:endParaRPr>
          </a:p>
        </p:txBody>
      </p:sp>
      <p:sp>
        <p:nvSpPr>
          <p:cNvPr id="3" name="Subtitle 2">
            <a:extLst>
              <a:ext uri="{FF2B5EF4-FFF2-40B4-BE49-F238E27FC236}">
                <a16:creationId xmlns:a16="http://schemas.microsoft.com/office/drawing/2014/main" id="{7E3FA816-8156-4BAD-BFB5-87A9DA2D6C7F}"/>
              </a:ext>
            </a:extLst>
          </p:cNvPr>
          <p:cNvSpPr>
            <a:spLocks noGrp="1"/>
          </p:cNvSpPr>
          <p:nvPr>
            <p:ph type="subTitle" idx="1"/>
          </p:nvPr>
        </p:nvSpPr>
        <p:spPr/>
        <p:txBody>
          <a:bodyPr/>
          <a:lstStyle/>
          <a:p>
            <a:r>
              <a:rPr lang="el-GR" dirty="0"/>
              <a:t/>
            </a:r>
            <a:br>
              <a:rPr lang="el-GR" dirty="0"/>
            </a:br>
            <a:endParaRPr lang="en-US" dirty="0"/>
          </a:p>
        </p:txBody>
      </p:sp>
      <p:pic>
        <p:nvPicPr>
          <p:cNvPr id="4" name="Picture 3">
            <a:extLst>
              <a:ext uri="{FF2B5EF4-FFF2-40B4-BE49-F238E27FC236}">
                <a16:creationId xmlns:a16="http://schemas.microsoft.com/office/drawing/2014/main" id="{ECC8AF34-86A8-4266-B9DA-9BF49A43E38E}"/>
              </a:ext>
            </a:extLst>
          </p:cNvPr>
          <p:cNvPicPr>
            <a:picLocks noChangeAspect="1"/>
          </p:cNvPicPr>
          <p:nvPr/>
        </p:nvPicPr>
        <p:blipFill>
          <a:blip r:embed="rId2"/>
          <a:stretch>
            <a:fillRect/>
          </a:stretch>
        </p:blipFill>
        <p:spPr>
          <a:xfrm>
            <a:off x="5637886" y="3429001"/>
            <a:ext cx="4405581" cy="2353895"/>
          </a:xfrm>
          <a:prstGeom prst="rect">
            <a:avLst/>
          </a:prstGeom>
        </p:spPr>
      </p:pic>
      <p:pic>
        <p:nvPicPr>
          <p:cNvPr id="5" name="Εικόνα 12">
            <a:extLst>
              <a:ext uri="{FF2B5EF4-FFF2-40B4-BE49-F238E27FC236}">
                <a16:creationId xmlns:a16="http://schemas.microsoft.com/office/drawing/2014/main" id="{6275020E-949A-4295-BA5C-B5871192A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1690" y="315913"/>
            <a:ext cx="1181100" cy="714375"/>
          </a:xfrm>
          <a:prstGeom prst="rect">
            <a:avLst/>
          </a:prstGeom>
        </p:spPr>
      </p:pic>
    </p:spTree>
    <p:extLst>
      <p:ext uri="{BB962C8B-B14F-4D97-AF65-F5344CB8AC3E}">
        <p14:creationId xmlns:p14="http://schemas.microsoft.com/office/powerpoint/2010/main" val="3680777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6723</Words>
  <Application>Microsoft Office PowerPoint</Application>
  <PresentationFormat>Widescreen</PresentationFormat>
  <Paragraphs>790</Paragraphs>
  <Slides>61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Arial Nova Cond</vt:lpstr>
      <vt:lpstr>Calibri</vt:lpstr>
      <vt:lpstr>Calibri Light</vt:lpstr>
      <vt:lpstr>Times New Roman</vt:lpstr>
      <vt:lpstr>Wingdings</vt:lpstr>
      <vt:lpstr>1_Office Theme</vt:lpstr>
      <vt:lpstr>«Οι νέες απαιτήσεις του  Γενικού Κανονισμού για τα Προσωπικά Δεδομένα»</vt:lpstr>
      <vt:lpstr>PowerPoint Presentation</vt:lpstr>
      <vt:lpstr>Λογοδοσία</vt:lpstr>
      <vt:lpstr>Λογοδοσία</vt:lpstr>
      <vt:lpstr>Λογοδοσία</vt:lpstr>
      <vt:lpstr>Λογοδοσία</vt:lpstr>
      <vt:lpstr> Λογοδοσία</vt:lpstr>
      <vt:lpstr>Λογοδοσία στην Πράξη</vt:lpstr>
      <vt:lpstr>Διατήρηση Αρχείων Δραστηριοτήτων Επεξεργασίας Προσωπικών Δεδομένων  (Άρθρο 30 GDPR) </vt:lpstr>
      <vt:lpstr>Λογοδοσία ανάγκη για απογραφή ΠΔ</vt:lpstr>
      <vt:lpstr>PowerPoint Presentation</vt:lpstr>
      <vt:lpstr>Λογοδοσία : Επιδεικνύοντας συμμόρφωση</vt:lpstr>
      <vt:lpstr>Λογοδοσία : Επιδεικνύοντας συμμόρφωση</vt:lpstr>
      <vt:lpstr>Λογοδοσία : Επιδεικνύοντας συμμόρφωση</vt:lpstr>
      <vt:lpstr>Λογοδοσία : Επιδεικνύοντας συμμόρφωση</vt:lpstr>
      <vt:lpstr>Λογοδοσία : Επιδεικνύοντας συμμόρφωση</vt:lpstr>
      <vt:lpstr>Λογοδοσία : Επιδεικνύοντας συμμόρφωση</vt:lpstr>
      <vt:lpstr>Λογοδοσία : Επιδεικνύοντας συμμόρφωση</vt:lpstr>
      <vt:lpstr>Λογοδοσία : Επιδεικνύοντας συμμόρφωση</vt:lpstr>
      <vt:lpstr>Επιδεικνύοντας συμμόρφωση Αρχεία Καταγραφής Δραστηριοτήτων Επεξεργασίας </vt:lpstr>
      <vt:lpstr>Εκτίμηση αντικτύπου σχετικά με  την προστασία δεδομένων</vt:lpstr>
      <vt:lpstr>Εκτίμηση αντικτύπου σχετικά με  την προστασία δεδομένων</vt:lpstr>
      <vt:lpstr>Η έννοια του «κινδύνου» (γενικά)</vt:lpstr>
      <vt:lpstr>Διαχείριση κινδύνων (risk management)</vt:lpstr>
      <vt:lpstr>Η έννοια του «κινδύνου» για τα προσωπικά  δεδομένα</vt:lpstr>
      <vt:lpstr>Επίπεδα αντικτύπου σχετικά με την προστασία δεδομένων</vt:lpstr>
      <vt:lpstr>Διαχείριση κινδύνων στην προστασία ΠΔ</vt:lpstr>
      <vt:lpstr>Η εκτίμηση κινδύνων στον Γ. Κ. Προστασίας Προσωπικών Δεδομένων</vt:lpstr>
      <vt:lpstr>Άρθρο 35 Γ.Κ. – Υποχρέωση εκτίμησης αντικτύπου  σχετικά με την προστασία δεδομένων</vt:lpstr>
      <vt:lpstr>Περιπτώσεις που ενέχουν υψηλό κίνδυνο (μη  εξαντλητικές) - βλ. και αιτ. σκέψη (91)</vt:lpstr>
      <vt:lpstr>Τι περιλαμβάνει η εκτίμηση αντικτύπου</vt:lpstr>
      <vt:lpstr>Άρθρο 36 ΓΚ – Προηγούμενη διαβούλευση</vt:lpstr>
      <vt:lpstr>   Εκτίμηση Αντικτύπου σχετικά με την Προστασία Δεδομένων (ΕΑΠΔ) Παράγοντες υπολογισμού του κινδύνου</vt:lpstr>
      <vt:lpstr>Εκτίμηση Αντικτύπου σχετικά με την Προστασία Δεδομένων (ΕΑΠΔ)</vt:lpstr>
      <vt:lpstr>Μερικές παρατηρήσεις</vt:lpstr>
      <vt:lpstr>PowerPoint Presentation</vt:lpstr>
      <vt:lpstr>Άρθρο 32 ΓΚ – Ασφάλεια της επεξεργασίας (1)</vt:lpstr>
      <vt:lpstr>Το τρίπτυχο της ασφάλειας</vt:lpstr>
      <vt:lpstr>Άρθρο 32 ΓΚ – Ασφάλεια της επεξεργασίας </vt:lpstr>
      <vt:lpstr>Υιοθέτηση μέτρων ασφαλείας</vt:lpstr>
      <vt:lpstr>Εκτίμηση κινδύνων για την ασφάλεια</vt:lpstr>
      <vt:lpstr>Οργανωτικά και τεχνικά μέτρα ανάλογα με τα  επίπεδα κινδύνου</vt:lpstr>
      <vt:lpstr>Παραβίαση δεδομένων προσωπικού  χαρακτήρα</vt:lpstr>
      <vt:lpstr>Άρθρο 33 ΓΚ - Γνωστοποίηση παραβίασης  δεδομένων στην εποπτική αρχή</vt:lpstr>
      <vt:lpstr>Άρθρο 33 ΓΚ - Γνωστοποίηση παραβίασης  δεδομένων στην εποπτική αρχή</vt:lpstr>
      <vt:lpstr>Άρθρο 34 ΓΚ – Ανακοίνωση παραβίασης  δεδομένων στο υποκείμενο των δεδομένων</vt:lpstr>
      <vt:lpstr>Άρθρο 33 ΓΚ - Γνωστοποίηση παραβίασης  δεδομένων στην εποπτική αρχή</vt:lpstr>
      <vt:lpstr>Άρθρο 34 ΓΚ – Εξαιρέσεις από ανακοίνωση  παραβίασης δεδομένων στο υποκείμενο δεδομένων</vt:lpstr>
      <vt:lpstr>PowerPoint Presentation</vt:lpstr>
      <vt:lpstr>PowerPoint Presentation</vt:lpstr>
      <vt:lpstr>Άρθρο 25 ΓΚ – Προστασία των δεδομένων  από το σχεδιασμό</vt:lpstr>
      <vt:lpstr>      Αιτ. σκέψη 78 -Προστασία δεδομένων ήδη στο  σχεδιασμό   και εξ ορισμού      </vt:lpstr>
      <vt:lpstr>Προστασία δεδομένων ήδη στο  σχεδιασμό  και εξ ορισμού  Data Protection by design &amp; by default</vt:lpstr>
      <vt:lpstr>Ιδιωτικότητα στο σχεδιασμό   (privacy by design)</vt:lpstr>
      <vt:lpstr>Στρατηγικές προστασίας δεδομένων ήδη στο σχεδιασμό</vt:lpstr>
      <vt:lpstr>Άρθρο 25 Γ.Κ. προστασία δεδομένων  εξ  ορισμού (by default)</vt:lpstr>
      <vt:lpstr>Πρακτική εφαρμογή άρθρου 25 Γ.Κ.</vt:lpstr>
      <vt:lpstr>Data Protection by design &amp; by default</vt:lpstr>
      <vt:lpstr>Διακυβέρνηση Πληροφορίας (Data Governance) </vt:lpstr>
      <vt:lpstr>Εκπαίδευση</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νέες απαιτήσεις του  Γενικού Κανονισμού για τα Προσωπικά Δεδομένα»</dc:title>
  <dc:creator>g.goumenopoulos@gagdpr.com</dc:creator>
  <cp:lastModifiedBy>g.goumenopoulos@gagdpr.com</cp:lastModifiedBy>
  <cp:revision>16</cp:revision>
  <dcterms:created xsi:type="dcterms:W3CDTF">2018-04-26T22:49:12Z</dcterms:created>
  <dcterms:modified xsi:type="dcterms:W3CDTF">2018-05-04T13:16:48Z</dcterms:modified>
</cp:coreProperties>
</file>